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6"/>
  </p:notesMasterIdLst>
  <p:sldIdLst>
    <p:sldId id="258" r:id="rId4"/>
    <p:sldId id="259" r:id="rId5"/>
  </p:sldIdLst>
  <p:sldSz cx="7559675" cy="10439400"/>
  <p:notesSz cx="6888163" cy="10018713"/>
  <p:defaultTextStyle>
    <a:defPPr>
      <a:defRPr lang="fr-FR"/>
    </a:defPPr>
    <a:lvl1pPr marL="0" algn="l" defTabSz="1396959" rtl="0" eaLnBrk="1" latinLnBrk="0" hangingPunct="1">
      <a:defRPr sz="2749" kern="1200">
        <a:solidFill>
          <a:schemeClr val="tx1"/>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00FF"/>
    <a:srgbClr val="2C4390"/>
    <a:srgbClr val="D2F1F9"/>
    <a:srgbClr val="A5E3F2"/>
    <a:srgbClr val="77D6EC"/>
    <a:srgbClr val="164194"/>
    <a:srgbClr val="8AA0CA"/>
    <a:srgbClr val="F18700"/>
    <a:srgbClr val="D041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3156" y="84"/>
      </p:cViewPr>
      <p:guideLst/>
    </p:cSldViewPr>
  </p:slideViewPr>
  <p:notesTextViewPr>
    <p:cViewPr>
      <p:scale>
        <a:sx n="400" d="100"/>
        <a:sy n="4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D2ED4542-17E1-494C-BFC9-BA9ED832C194}" type="datetimeFigureOut">
              <a:rPr lang="fr-FR" smtClean="0"/>
              <a:t>16/09/2025</a:t>
            </a:fld>
            <a:endParaRPr lang="fr-FR"/>
          </a:p>
        </p:txBody>
      </p:sp>
      <p:sp>
        <p:nvSpPr>
          <p:cNvPr id="4" name="Espace réservé de l'image des diapositives 3"/>
          <p:cNvSpPr>
            <a:spLocks noGrp="1" noRot="1" noChangeAspect="1"/>
          </p:cNvSpPr>
          <p:nvPr>
            <p:ph type="sldImg" idx="2"/>
          </p:nvPr>
        </p:nvSpPr>
        <p:spPr>
          <a:xfrm>
            <a:off x="2220913" y="1252538"/>
            <a:ext cx="2446337" cy="3381375"/>
          </a:xfrm>
          <a:prstGeom prst="rect">
            <a:avLst/>
          </a:prstGeom>
          <a:noFill/>
          <a:ln w="12700">
            <a:solidFill>
              <a:prstClr val="black"/>
            </a:solidFill>
          </a:ln>
        </p:spPr>
        <p:txBody>
          <a:bodyPr vert="horz" lIns="96606" tIns="48303" rIns="96606" bIns="48303" rtlCol="0" anchor="ctr"/>
          <a:lstStyle/>
          <a:p>
            <a:endParaRPr lang="fr-FR"/>
          </a:p>
        </p:txBody>
      </p:sp>
      <p:sp>
        <p:nvSpPr>
          <p:cNvPr id="5" name="Espace réservé des notes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84A3002E-000E-4A47-8A41-01704C8BAEEA}" type="slidenum">
              <a:rPr lang="fr-FR" smtClean="0"/>
              <a:t>‹N°›</a:t>
            </a:fld>
            <a:endParaRPr lang="fr-FR"/>
          </a:p>
        </p:txBody>
      </p:sp>
    </p:spTree>
    <p:extLst>
      <p:ext uri="{BB962C8B-B14F-4D97-AF65-F5344CB8AC3E}">
        <p14:creationId xmlns:p14="http://schemas.microsoft.com/office/powerpoint/2010/main" val="1943178804"/>
      </p:ext>
    </p:extLst>
  </p:cSld>
  <p:clrMap bg1="lt1" tx1="dk1" bg2="lt2" tx2="dk2" accent1="accent1" accent2="accent2" accent3="accent3" accent4="accent4" accent5="accent5" accent6="accent6" hlink="hlink" folHlink="folHlink"/>
  <p:notesStyle>
    <a:lvl1pPr marL="0" algn="l" defTabSz="1396959" rtl="0" eaLnBrk="1" latinLnBrk="0" hangingPunct="1">
      <a:defRPr sz="1834" kern="1200">
        <a:solidFill>
          <a:schemeClr val="tx1"/>
        </a:solidFill>
        <a:latin typeface="+mn-lt"/>
        <a:ea typeface="+mn-ea"/>
        <a:cs typeface="+mn-cs"/>
      </a:defRPr>
    </a:lvl1pPr>
    <a:lvl2pPr marL="698480" algn="l" defTabSz="1396959" rtl="0" eaLnBrk="1" latinLnBrk="0" hangingPunct="1">
      <a:defRPr sz="1834" kern="1200">
        <a:solidFill>
          <a:schemeClr val="tx1"/>
        </a:solidFill>
        <a:latin typeface="+mn-lt"/>
        <a:ea typeface="+mn-ea"/>
        <a:cs typeface="+mn-cs"/>
      </a:defRPr>
    </a:lvl2pPr>
    <a:lvl3pPr marL="1396959" algn="l" defTabSz="1396959" rtl="0" eaLnBrk="1" latinLnBrk="0" hangingPunct="1">
      <a:defRPr sz="1834" kern="1200">
        <a:solidFill>
          <a:schemeClr val="tx1"/>
        </a:solidFill>
        <a:latin typeface="+mn-lt"/>
        <a:ea typeface="+mn-ea"/>
        <a:cs typeface="+mn-cs"/>
      </a:defRPr>
    </a:lvl3pPr>
    <a:lvl4pPr marL="2095439" algn="l" defTabSz="1396959" rtl="0" eaLnBrk="1" latinLnBrk="0" hangingPunct="1">
      <a:defRPr sz="1834" kern="1200">
        <a:solidFill>
          <a:schemeClr val="tx1"/>
        </a:solidFill>
        <a:latin typeface="+mn-lt"/>
        <a:ea typeface="+mn-ea"/>
        <a:cs typeface="+mn-cs"/>
      </a:defRPr>
    </a:lvl4pPr>
    <a:lvl5pPr marL="2793917" algn="l" defTabSz="1396959" rtl="0" eaLnBrk="1" latinLnBrk="0" hangingPunct="1">
      <a:defRPr sz="1834" kern="1200">
        <a:solidFill>
          <a:schemeClr val="tx1"/>
        </a:solidFill>
        <a:latin typeface="+mn-lt"/>
        <a:ea typeface="+mn-ea"/>
        <a:cs typeface="+mn-cs"/>
      </a:defRPr>
    </a:lvl5pPr>
    <a:lvl6pPr marL="3492397" algn="l" defTabSz="1396959" rtl="0" eaLnBrk="1" latinLnBrk="0" hangingPunct="1">
      <a:defRPr sz="1834" kern="1200">
        <a:solidFill>
          <a:schemeClr val="tx1"/>
        </a:solidFill>
        <a:latin typeface="+mn-lt"/>
        <a:ea typeface="+mn-ea"/>
        <a:cs typeface="+mn-cs"/>
      </a:defRPr>
    </a:lvl6pPr>
    <a:lvl7pPr marL="4190877" algn="l" defTabSz="1396959" rtl="0" eaLnBrk="1" latinLnBrk="0" hangingPunct="1">
      <a:defRPr sz="1834" kern="1200">
        <a:solidFill>
          <a:schemeClr val="tx1"/>
        </a:solidFill>
        <a:latin typeface="+mn-lt"/>
        <a:ea typeface="+mn-ea"/>
        <a:cs typeface="+mn-cs"/>
      </a:defRPr>
    </a:lvl7pPr>
    <a:lvl8pPr marL="4889356" algn="l" defTabSz="1396959" rtl="0" eaLnBrk="1" latinLnBrk="0" hangingPunct="1">
      <a:defRPr sz="1834" kern="1200">
        <a:solidFill>
          <a:schemeClr val="tx1"/>
        </a:solidFill>
        <a:latin typeface="+mn-lt"/>
        <a:ea typeface="+mn-ea"/>
        <a:cs typeface="+mn-cs"/>
      </a:defRPr>
    </a:lvl8pPr>
    <a:lvl9pPr marL="5587836" algn="l" defTabSz="1396959" rtl="0" eaLnBrk="1" latinLnBrk="0" hangingPunct="1">
      <a:defRPr sz="183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4A3002E-000E-4A47-8A41-01704C8BAEEA}" type="slidenum">
              <a:rPr lang="fr-FR" smtClean="0"/>
              <a:t>1</a:t>
            </a:fld>
            <a:endParaRPr lang="fr-FR"/>
          </a:p>
        </p:txBody>
      </p:sp>
    </p:spTree>
    <p:extLst>
      <p:ext uri="{BB962C8B-B14F-4D97-AF65-F5344CB8AC3E}">
        <p14:creationId xmlns:p14="http://schemas.microsoft.com/office/powerpoint/2010/main" val="203867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161303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Espace réservé de la date 11">
            <a:extLst>
              <a:ext uri="{FF2B5EF4-FFF2-40B4-BE49-F238E27FC236}">
                <a16:creationId xmlns:a16="http://schemas.microsoft.com/office/drawing/2014/main" id="{81C3897C-0E0B-FB4B-8F65-AD32D01EBFD8}"/>
              </a:ext>
            </a:extLst>
          </p:cNvPr>
          <p:cNvSpPr>
            <a:spLocks noGrp="1"/>
          </p:cNvSpPr>
          <p:nvPr>
            <p:ph type="dt" sz="half" idx="2"/>
          </p:nvPr>
        </p:nvSpPr>
        <p:spPr>
          <a:xfrm>
            <a:off x="519426" y="10798399"/>
            <a:ext cx="1701446" cy="329447"/>
          </a:xfrm>
          <a:prstGeom prst="rect">
            <a:avLst/>
          </a:prstGeom>
        </p:spPr>
        <p:txBody>
          <a:bodyPr vert="horz" lIns="0" tIns="0" rIns="0" bIns="0" rtlCol="0" anchor="t" anchorCtr="0">
            <a:spAutoFit/>
          </a:bodyPr>
          <a:lstStyle>
            <a:lvl1pPr algn="l">
              <a:defRPr sz="2141" b="1">
                <a:solidFill>
                  <a:schemeClr val="bg1"/>
                </a:solidFill>
              </a:defRPr>
            </a:lvl1pPr>
          </a:lstStyle>
          <a:p>
            <a:endParaRPr lang="fr-FR"/>
          </a:p>
        </p:txBody>
      </p:sp>
      <p:sp>
        <p:nvSpPr>
          <p:cNvPr id="4" name="Rectangle 3">
            <a:extLst>
              <a:ext uri="{FF2B5EF4-FFF2-40B4-BE49-F238E27FC236}">
                <a16:creationId xmlns:a16="http://schemas.microsoft.com/office/drawing/2014/main" id="{E2DDFA44-3E40-4820-8EF1-88CFC6AE322E}"/>
              </a:ext>
            </a:extLst>
          </p:cNvPr>
          <p:cNvSpPr/>
          <p:nvPr userDrawn="1"/>
        </p:nvSpPr>
        <p:spPr>
          <a:xfrm>
            <a:off x="187797" y="210796"/>
            <a:ext cx="7200000" cy="1332000"/>
          </a:xfrm>
          <a:prstGeom prst="rect">
            <a:avLst/>
          </a:prstGeom>
          <a:solidFill>
            <a:srgbClr val="164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97"/>
          </a:p>
        </p:txBody>
      </p:sp>
      <p:pic>
        <p:nvPicPr>
          <p:cNvPr id="8" name="Image 7">
            <a:extLst>
              <a:ext uri="{FF2B5EF4-FFF2-40B4-BE49-F238E27FC236}">
                <a16:creationId xmlns:a16="http://schemas.microsoft.com/office/drawing/2014/main" id="{2F1F7E4C-8C7A-4AFD-BBCA-95A62461627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242" y="210796"/>
            <a:ext cx="1835047" cy="1391727"/>
          </a:xfrm>
          <a:prstGeom prst="rect">
            <a:avLst/>
          </a:prstGeom>
        </p:spPr>
      </p:pic>
      <p:pic>
        <p:nvPicPr>
          <p:cNvPr id="10" name="Image 9">
            <a:extLst>
              <a:ext uri="{FF2B5EF4-FFF2-40B4-BE49-F238E27FC236}">
                <a16:creationId xmlns:a16="http://schemas.microsoft.com/office/drawing/2014/main" id="{24E68AC2-BB3F-48FD-A3EC-72795115612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3196" y="227677"/>
            <a:ext cx="1423310" cy="1315119"/>
          </a:xfrm>
          <a:prstGeom prst="rect">
            <a:avLst/>
          </a:prstGeom>
        </p:spPr>
      </p:pic>
      <p:sp>
        <p:nvSpPr>
          <p:cNvPr id="34" name="object 6">
            <a:extLst>
              <a:ext uri="{FF2B5EF4-FFF2-40B4-BE49-F238E27FC236}">
                <a16:creationId xmlns:a16="http://schemas.microsoft.com/office/drawing/2014/main" id="{C6764F3A-A184-44B4-9EB5-2FB512DDF7C2}"/>
              </a:ext>
            </a:extLst>
          </p:cNvPr>
          <p:cNvSpPr txBox="1"/>
          <p:nvPr userDrawn="1"/>
        </p:nvSpPr>
        <p:spPr>
          <a:xfrm>
            <a:off x="6341291" y="1589546"/>
            <a:ext cx="850900" cy="135935"/>
          </a:xfrm>
          <a:prstGeom prst="rect">
            <a:avLst/>
          </a:prstGeom>
        </p:spPr>
        <p:txBody>
          <a:bodyPr vert="horz" wrap="square" lIns="0" tIns="12700" rIns="0" bIns="0" rtlCol="0">
            <a:spAutoFit/>
          </a:bodyPr>
          <a:lstStyle/>
          <a:p>
            <a:pPr marL="12700" algn="r">
              <a:lnSpc>
                <a:spcPct val="100000"/>
              </a:lnSpc>
              <a:spcBef>
                <a:spcPts val="100"/>
              </a:spcBef>
            </a:pPr>
            <a:fld id="{5584D132-20AB-4367-B208-5236C9BFF2F4}" type="datetime6">
              <a:rPr lang="fr-FR" sz="800" b="0" spc="-5" smtClean="0">
                <a:solidFill>
                  <a:srgbClr val="164194"/>
                </a:solidFill>
                <a:latin typeface="Montserrat Medium"/>
                <a:cs typeface="Montserrat Medium"/>
              </a:rPr>
              <a:pPr marL="12700" algn="r">
                <a:lnSpc>
                  <a:spcPct val="100000"/>
                </a:lnSpc>
                <a:spcBef>
                  <a:spcPts val="100"/>
                </a:spcBef>
              </a:pPr>
              <a:t>septembre 25</a:t>
            </a:fld>
            <a:endParaRPr sz="800">
              <a:latin typeface="Montserrat Medium"/>
              <a:cs typeface="Montserrat Medium"/>
            </a:endParaRPr>
          </a:p>
        </p:txBody>
      </p:sp>
      <p:pic>
        <p:nvPicPr>
          <p:cNvPr id="61" name="Image 60">
            <a:extLst>
              <a:ext uri="{FF2B5EF4-FFF2-40B4-BE49-F238E27FC236}">
                <a16:creationId xmlns:a16="http://schemas.microsoft.com/office/drawing/2014/main" id="{D17D9345-EAAA-4ACC-A8E5-B0EC6E578A1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511779" y="9858294"/>
            <a:ext cx="1047896" cy="581106"/>
          </a:xfrm>
          <a:prstGeom prst="rect">
            <a:avLst/>
          </a:prstGeom>
        </p:spPr>
      </p:pic>
      <p:sp>
        <p:nvSpPr>
          <p:cNvPr id="62" name="Espace réservé du pied de page 4">
            <a:extLst>
              <a:ext uri="{FF2B5EF4-FFF2-40B4-BE49-F238E27FC236}">
                <a16:creationId xmlns:a16="http://schemas.microsoft.com/office/drawing/2014/main" id="{C7EED5BF-ADEC-4457-BC24-A8848598E818}"/>
              </a:ext>
            </a:extLst>
          </p:cNvPr>
          <p:cNvSpPr>
            <a:spLocks noGrp="1"/>
          </p:cNvSpPr>
          <p:nvPr>
            <p:ph type="ftr" sz="quarter" idx="3"/>
          </p:nvPr>
        </p:nvSpPr>
        <p:spPr>
          <a:xfrm>
            <a:off x="180000" y="10069741"/>
            <a:ext cx="6005515" cy="174407"/>
          </a:xfrm>
          <a:prstGeom prst="rect">
            <a:avLst/>
          </a:prstGeom>
        </p:spPr>
        <p:txBody>
          <a:bodyPr vert="horz" wrap="square" lIns="0" tIns="0" rIns="0" bIns="0" rtlCol="0" anchor="ctr">
            <a:spAutoFit/>
          </a:bodyPr>
          <a:lstStyle>
            <a:lvl1pPr algn="r">
              <a:defRPr sz="850" b="1">
                <a:solidFill>
                  <a:srgbClr val="2C4390"/>
                </a:solidFill>
                <a:latin typeface="+mj-lt"/>
              </a:defRPr>
            </a:lvl1pPr>
          </a:lstStyle>
          <a:p>
            <a:pPr algn="l"/>
            <a:r>
              <a:rPr lang="fr-FR" b="0" baseline="30000">
                <a:latin typeface="Montserrat" panose="00000500000000000000" pitchFamily="2" charset="0"/>
              </a:rPr>
              <a:t>AVERTISSEMENT : Cette fiche n’est éditée qu’à titre informatif et il vous appartient de vérifier vos propres obligations déclaratives. </a:t>
            </a:r>
          </a:p>
          <a:p>
            <a:pPr algn="l"/>
            <a:r>
              <a:rPr lang="fr-FR" b="0" baseline="30000">
                <a:latin typeface="Montserrat" panose="00000500000000000000" pitchFamily="2" charset="0"/>
              </a:rPr>
              <a:t>L’AFG ne serait être tenue pour responsable d’un manquement à l’une quelconque de vos obligations de </a:t>
            </a:r>
            <a:r>
              <a:rPr lang="fr-FR" b="0" baseline="30000" err="1">
                <a:latin typeface="Montserrat" panose="00000500000000000000" pitchFamily="2" charset="0"/>
              </a:rPr>
              <a:t>reporting</a:t>
            </a:r>
            <a:r>
              <a:rPr lang="fr-FR" b="0" baseline="30000">
                <a:latin typeface="Montserrat" panose="00000500000000000000" pitchFamily="2" charset="0"/>
              </a:rPr>
              <a:t>.</a:t>
            </a:r>
          </a:p>
        </p:txBody>
      </p:sp>
      <p:sp>
        <p:nvSpPr>
          <p:cNvPr id="63" name="Espace réservé du numéro de diapositive 5">
            <a:extLst>
              <a:ext uri="{FF2B5EF4-FFF2-40B4-BE49-F238E27FC236}">
                <a16:creationId xmlns:a16="http://schemas.microsoft.com/office/drawing/2014/main" id="{6D558C66-DE34-43AA-A7AC-22167E3B3F81}"/>
              </a:ext>
            </a:extLst>
          </p:cNvPr>
          <p:cNvSpPr>
            <a:spLocks noGrp="1"/>
          </p:cNvSpPr>
          <p:nvPr>
            <p:ph type="sldNum" sz="quarter" idx="4"/>
          </p:nvPr>
        </p:nvSpPr>
        <p:spPr>
          <a:xfrm>
            <a:off x="6998017" y="10051047"/>
            <a:ext cx="197169" cy="130805"/>
          </a:xfrm>
          <a:prstGeom prst="rect">
            <a:avLst/>
          </a:prstGeom>
        </p:spPr>
        <p:txBody>
          <a:bodyPr vert="horz" wrap="none" lIns="0" tIns="0" rIns="0" bIns="0" rtlCol="0" anchor="ctr">
            <a:spAutoFit/>
          </a:bodyPr>
          <a:lstStyle>
            <a:lvl1pPr algn="r">
              <a:defRPr sz="850">
                <a:solidFill>
                  <a:srgbClr val="2C4390"/>
                </a:solidFill>
                <a:latin typeface="+mn-lt"/>
              </a:defRPr>
            </a:lvl1pPr>
          </a:lstStyle>
          <a:p>
            <a:fld id="{D6CAF8E8-172B-4E70-9325-BA460E9DD579}" type="slidenum">
              <a:rPr lang="fr-FR" smtClean="0"/>
              <a:pPr/>
              <a:t>‹N°›</a:t>
            </a:fld>
            <a:endParaRPr lang="fr-FR"/>
          </a:p>
        </p:txBody>
      </p:sp>
    </p:spTree>
    <p:extLst>
      <p:ext uri="{BB962C8B-B14F-4D97-AF65-F5344CB8AC3E}">
        <p14:creationId xmlns:p14="http://schemas.microsoft.com/office/powerpoint/2010/main" val="153937370"/>
      </p:ext>
    </p:extLst>
  </p:cSld>
  <p:clrMap bg1="lt1" tx1="dk1" bg2="lt2" tx2="dk2" accent1="accent1" accent2="accent2" accent3="accent3" accent4="accent4" accent5="accent5" accent6="accent6" hlink="hlink" folHlink="folHlink"/>
  <p:sldLayoutIdLst>
    <p:sldLayoutId id="2147483677" r:id="rId1"/>
  </p:sldLayoutIdLst>
  <p:transition>
    <p:fade/>
  </p:transition>
  <p:hf hdr="0" dt="0"/>
  <p:txStyles>
    <p:title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p:titleStyle>
    <p:body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6">
            <a:extLst>
              <a:ext uri="{96DAC541-7B7A-43D3-8B79-37D633B846F1}">
                <asvg:svgBlip xmlns:asvg="http://schemas.microsoft.com/office/drawing/2016/SVG/main" r:embed="rId7"/>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p:bodyStyle>
    <p:otherStyle>
      <a:defPPr>
        <a:defRPr lang="fr-FR"/>
      </a:defPPr>
      <a:lvl1pPr marL="0" algn="l" defTabSz="978327" rtl="0" eaLnBrk="1" latinLnBrk="0" hangingPunct="1">
        <a:defRPr sz="1926" kern="1200">
          <a:solidFill>
            <a:schemeClr val="tx1"/>
          </a:solidFill>
          <a:latin typeface="+mn-lt"/>
          <a:ea typeface="+mn-ea"/>
          <a:cs typeface="+mn-cs"/>
        </a:defRPr>
      </a:lvl1pPr>
      <a:lvl2pPr marL="489163" algn="l" defTabSz="978327" rtl="0" eaLnBrk="1" latinLnBrk="0" hangingPunct="1">
        <a:defRPr sz="1926" kern="1200">
          <a:solidFill>
            <a:schemeClr val="tx1"/>
          </a:solidFill>
          <a:latin typeface="+mn-lt"/>
          <a:ea typeface="+mn-ea"/>
          <a:cs typeface="+mn-cs"/>
        </a:defRPr>
      </a:lvl2pPr>
      <a:lvl3pPr marL="978327" algn="l" defTabSz="978327" rtl="0" eaLnBrk="1" latinLnBrk="0" hangingPunct="1">
        <a:defRPr sz="1926" kern="1200">
          <a:solidFill>
            <a:schemeClr val="tx1"/>
          </a:solidFill>
          <a:latin typeface="+mn-lt"/>
          <a:ea typeface="+mn-ea"/>
          <a:cs typeface="+mn-cs"/>
        </a:defRPr>
      </a:lvl3pPr>
      <a:lvl4pPr marL="1467490" algn="l" defTabSz="978327" rtl="0" eaLnBrk="1" latinLnBrk="0" hangingPunct="1">
        <a:defRPr sz="1926" kern="1200">
          <a:solidFill>
            <a:schemeClr val="tx1"/>
          </a:solidFill>
          <a:latin typeface="+mn-lt"/>
          <a:ea typeface="+mn-ea"/>
          <a:cs typeface="+mn-cs"/>
        </a:defRPr>
      </a:lvl4pPr>
      <a:lvl5pPr marL="1956652" algn="l" defTabSz="978327" rtl="0" eaLnBrk="1" latinLnBrk="0" hangingPunct="1">
        <a:defRPr sz="1926" kern="1200">
          <a:solidFill>
            <a:schemeClr val="tx1"/>
          </a:solidFill>
          <a:latin typeface="+mn-lt"/>
          <a:ea typeface="+mn-ea"/>
          <a:cs typeface="+mn-cs"/>
        </a:defRPr>
      </a:lvl5pPr>
      <a:lvl6pPr marL="2445816" algn="l" defTabSz="978327" rtl="0" eaLnBrk="1" latinLnBrk="0" hangingPunct="1">
        <a:defRPr sz="1926" kern="1200">
          <a:solidFill>
            <a:schemeClr val="tx1"/>
          </a:solidFill>
          <a:latin typeface="+mn-lt"/>
          <a:ea typeface="+mn-ea"/>
          <a:cs typeface="+mn-cs"/>
        </a:defRPr>
      </a:lvl6pPr>
      <a:lvl7pPr marL="2934978" algn="l" defTabSz="978327" rtl="0" eaLnBrk="1" latinLnBrk="0" hangingPunct="1">
        <a:defRPr sz="1926" kern="1200">
          <a:solidFill>
            <a:schemeClr val="tx1"/>
          </a:solidFill>
          <a:latin typeface="+mn-lt"/>
          <a:ea typeface="+mn-ea"/>
          <a:cs typeface="+mn-cs"/>
        </a:defRPr>
      </a:lvl7pPr>
      <a:lvl8pPr marL="3424144" algn="l" defTabSz="978327" rtl="0" eaLnBrk="1" latinLnBrk="0" hangingPunct="1">
        <a:defRPr sz="1926" kern="1200">
          <a:solidFill>
            <a:schemeClr val="tx1"/>
          </a:solidFill>
          <a:latin typeface="+mn-lt"/>
          <a:ea typeface="+mn-ea"/>
          <a:cs typeface="+mn-cs"/>
        </a:defRPr>
      </a:lvl8pPr>
      <a:lvl9pPr marL="3913305" algn="l" defTabSz="978327" rtl="0" eaLnBrk="1" latinLnBrk="0" hangingPunct="1">
        <a:defRPr sz="192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443" userDrawn="1">
          <p15:clr>
            <a:srgbClr val="F26B43"/>
          </p15:clr>
        </p15:guide>
        <p15:guide id="2" pos="113" userDrawn="1">
          <p15:clr>
            <a:srgbClr val="F26B43"/>
          </p15:clr>
        </p15:guide>
        <p15:guide id="3" pos="4649" userDrawn="1">
          <p15:clr>
            <a:srgbClr val="F26B43"/>
          </p15:clr>
        </p15:guide>
        <p15:guide id="4" orient="horz" pos="133" userDrawn="1">
          <p15:clr>
            <a:srgbClr val="F26B43"/>
          </p15:clr>
        </p15:guide>
        <p15:guide id="5" pos="23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afg.asso.fr/fr/publication/tableau-suivi-exigences-internet/" TargetMode="External"/><Relationship Id="rId5" Type="http://schemas.openxmlformats.org/officeDocument/2006/relationships/image" Target="../media/image5.sv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7">
            <a:extLst>
              <a:ext uri="{FF2B5EF4-FFF2-40B4-BE49-F238E27FC236}">
                <a16:creationId xmlns:a16="http://schemas.microsoft.com/office/drawing/2014/main" id="{62C5CA61-3402-478D-A1AC-D6B07E24C4AE}"/>
              </a:ext>
            </a:extLst>
          </p:cNvPr>
          <p:cNvSpPr txBox="1"/>
          <p:nvPr/>
        </p:nvSpPr>
        <p:spPr>
          <a:xfrm>
            <a:off x="233553" y="2552983"/>
            <a:ext cx="7200900" cy="261221"/>
          </a:xfrm>
          <a:prstGeom prst="rect">
            <a:avLst/>
          </a:prstGeom>
          <a:solidFill>
            <a:srgbClr val="A5E3F2"/>
          </a:solidFill>
        </p:spPr>
        <p:txBody>
          <a:bodyPr vert="horz" wrap="square" lIns="180000" tIns="18000" rIns="0" bIns="18000" rtlCol="0">
            <a:spAutoFit/>
          </a:bodyPr>
          <a:lstStyle/>
          <a:p>
            <a:pPr marL="465455" indent="-285750">
              <a:lnSpc>
                <a:spcPts val="1885"/>
              </a:lnSpc>
              <a:spcBef>
                <a:spcPts val="100"/>
              </a:spcBef>
              <a:buFontTx/>
              <a:buBlip>
                <a:blip r:embed="rId3"/>
              </a:buBlip>
            </a:pPr>
            <a:r>
              <a:rPr lang="fr-FR" sz="1400" b="1" spc="-25" dirty="0">
                <a:solidFill>
                  <a:srgbClr val="164194"/>
                </a:solidFill>
                <a:latin typeface="Times New Roman" panose="02020603050405020304" pitchFamily="18" charset="0"/>
                <a:cs typeface="Times New Roman" panose="02020603050405020304" pitchFamily="18" charset="0"/>
              </a:rPr>
              <a:t>Définitions et Objectifs </a:t>
            </a:r>
            <a:endParaRPr lang="fr-FR" sz="1400" dirty="0">
              <a:latin typeface="Times New Roman" panose="02020603050405020304" pitchFamily="18" charset="0"/>
              <a:cs typeface="Times New Roman" panose="02020603050405020304" pitchFamily="18" charset="0"/>
            </a:endParaRPr>
          </a:p>
        </p:txBody>
      </p:sp>
      <p:sp>
        <p:nvSpPr>
          <p:cNvPr id="5" name="object 7">
            <a:extLst>
              <a:ext uri="{FF2B5EF4-FFF2-40B4-BE49-F238E27FC236}">
                <a16:creationId xmlns:a16="http://schemas.microsoft.com/office/drawing/2014/main" id="{88B9479B-BA38-4813-90CE-33D9828DC398}"/>
              </a:ext>
            </a:extLst>
          </p:cNvPr>
          <p:cNvSpPr txBox="1"/>
          <p:nvPr/>
        </p:nvSpPr>
        <p:spPr>
          <a:xfrm>
            <a:off x="241173" y="3471571"/>
            <a:ext cx="7200900" cy="261221"/>
          </a:xfrm>
          <a:prstGeom prst="rect">
            <a:avLst/>
          </a:prstGeom>
          <a:solidFill>
            <a:srgbClr val="D2F1F9"/>
          </a:solidFill>
        </p:spPr>
        <p:txBody>
          <a:bodyPr vert="horz" wrap="square" lIns="180000" tIns="18000" rIns="0" bIns="18000" rtlCol="0">
            <a:spAutoFit/>
          </a:bodyPr>
          <a:lstStyle/>
          <a:p>
            <a:pPr marL="465455" marR="0" lvl="0" indent="-285750" algn="l" defTabSz="1396959" rtl="0" eaLnBrk="1" fontAlgn="auto" latinLnBrk="0" hangingPunct="1">
              <a:lnSpc>
                <a:spcPts val="1885"/>
              </a:lnSpc>
              <a:spcBef>
                <a:spcPts val="100"/>
              </a:spcBef>
              <a:spcAft>
                <a:spcPts val="0"/>
              </a:spcAft>
              <a:buClrTx/>
              <a:buSzTx/>
              <a:buFontTx/>
              <a:buBlip>
                <a:blip r:embed="rId3"/>
              </a:buBlip>
              <a:tabLst/>
              <a:defRPr/>
            </a:pPr>
            <a:r>
              <a:rPr lang="fr-FR" sz="1400" b="1" spc="-15" dirty="0">
                <a:solidFill>
                  <a:srgbClr val="164194"/>
                </a:solidFill>
                <a:latin typeface="Times New Roman" panose="02020603050405020304" pitchFamily="18" charset="0"/>
                <a:cs typeface="Times New Roman" panose="02020603050405020304" pitchFamily="18" charset="0"/>
              </a:rPr>
              <a:t>Concepts clé et livrables</a:t>
            </a:r>
            <a:endParaRPr lang="fr-FR" sz="1400" dirty="0">
              <a:latin typeface="Times New Roman" panose="02020603050405020304" pitchFamily="18" charset="0"/>
              <a:cs typeface="Times New Roman" panose="02020603050405020304" pitchFamily="18" charset="0"/>
            </a:endParaRPr>
          </a:p>
        </p:txBody>
      </p:sp>
      <p:grpSp>
        <p:nvGrpSpPr>
          <p:cNvPr id="8" name="object 8">
            <a:extLst>
              <a:ext uri="{FF2B5EF4-FFF2-40B4-BE49-F238E27FC236}">
                <a16:creationId xmlns:a16="http://schemas.microsoft.com/office/drawing/2014/main" id="{E407F057-632F-4E07-A54B-A44415D2176C}"/>
              </a:ext>
            </a:extLst>
          </p:cNvPr>
          <p:cNvGrpSpPr/>
          <p:nvPr/>
        </p:nvGrpSpPr>
        <p:grpSpPr>
          <a:xfrm>
            <a:off x="5373687" y="665433"/>
            <a:ext cx="1980564" cy="826823"/>
            <a:chOff x="5400001" y="612000"/>
            <a:chExt cx="1980564" cy="826823"/>
          </a:xfrm>
        </p:grpSpPr>
        <p:sp>
          <p:nvSpPr>
            <p:cNvPr id="9" name="object 9">
              <a:extLst>
                <a:ext uri="{FF2B5EF4-FFF2-40B4-BE49-F238E27FC236}">
                  <a16:creationId xmlns:a16="http://schemas.microsoft.com/office/drawing/2014/main" id="{B6DB63DD-63B2-4927-B1B9-9DEE56480F23}"/>
                </a:ext>
              </a:extLst>
            </p:cNvPr>
            <p:cNvSpPr/>
            <p:nvPr/>
          </p:nvSpPr>
          <p:spPr>
            <a:xfrm>
              <a:off x="5400001" y="1097991"/>
              <a:ext cx="1980564" cy="340832"/>
            </a:xfrm>
            <a:custGeom>
              <a:avLst/>
              <a:gdLst/>
              <a:ahLst/>
              <a:cxnLst/>
              <a:rect l="l" t="t" r="r" b="b"/>
              <a:pathLst>
                <a:path w="1980565" h="198119">
                  <a:moveTo>
                    <a:pt x="1980006" y="0"/>
                  </a:moveTo>
                  <a:lnTo>
                    <a:pt x="0" y="0"/>
                  </a:lnTo>
                  <a:lnTo>
                    <a:pt x="0" y="198005"/>
                  </a:lnTo>
                  <a:lnTo>
                    <a:pt x="1980006" y="198005"/>
                  </a:lnTo>
                  <a:lnTo>
                    <a:pt x="1980006" y="0"/>
                  </a:lnTo>
                  <a:close/>
                </a:path>
              </a:pathLst>
            </a:custGeom>
            <a:solidFill>
              <a:srgbClr val="1DBADF"/>
            </a:solidFill>
          </p:spPr>
          <p:txBody>
            <a:bodyPr wrap="square" lIns="0" tIns="0" rIns="0" bIns="0" rtlCol="0"/>
            <a:lstStyle/>
            <a:p>
              <a:endParaRPr/>
            </a:p>
          </p:txBody>
        </p:sp>
        <p:sp>
          <p:nvSpPr>
            <p:cNvPr id="10" name="object 10">
              <a:extLst>
                <a:ext uri="{FF2B5EF4-FFF2-40B4-BE49-F238E27FC236}">
                  <a16:creationId xmlns:a16="http://schemas.microsoft.com/office/drawing/2014/main" id="{F9E53B94-E906-45F6-8074-1E9BF2B3DBF7}"/>
                </a:ext>
              </a:extLst>
            </p:cNvPr>
            <p:cNvSpPr/>
            <p:nvPr/>
          </p:nvSpPr>
          <p:spPr>
            <a:xfrm>
              <a:off x="5400001" y="612000"/>
              <a:ext cx="1980564" cy="396240"/>
            </a:xfrm>
            <a:custGeom>
              <a:avLst/>
              <a:gdLst/>
              <a:ahLst/>
              <a:cxnLst/>
              <a:rect l="l" t="t" r="r" b="b"/>
              <a:pathLst>
                <a:path w="1980565" h="396240">
                  <a:moveTo>
                    <a:pt x="1980006" y="0"/>
                  </a:moveTo>
                  <a:lnTo>
                    <a:pt x="0" y="0"/>
                  </a:lnTo>
                  <a:lnTo>
                    <a:pt x="0" y="395998"/>
                  </a:lnTo>
                  <a:lnTo>
                    <a:pt x="1980006" y="395998"/>
                  </a:lnTo>
                  <a:lnTo>
                    <a:pt x="1980006" y="0"/>
                  </a:lnTo>
                  <a:close/>
                </a:path>
              </a:pathLst>
            </a:custGeom>
            <a:solidFill>
              <a:srgbClr val="F9B000"/>
            </a:solidFill>
          </p:spPr>
          <p:txBody>
            <a:bodyPr wrap="square" lIns="0" tIns="0" rIns="0" bIns="0" rtlCol="0"/>
            <a:lstStyle/>
            <a:p>
              <a:endParaRPr/>
            </a:p>
          </p:txBody>
        </p:sp>
      </p:grpSp>
      <p:sp>
        <p:nvSpPr>
          <p:cNvPr id="11" name="object 17">
            <a:extLst>
              <a:ext uri="{FF2B5EF4-FFF2-40B4-BE49-F238E27FC236}">
                <a16:creationId xmlns:a16="http://schemas.microsoft.com/office/drawing/2014/main" id="{0667B170-7E25-4D8C-92A7-EBAA1440BE71}"/>
              </a:ext>
            </a:extLst>
          </p:cNvPr>
          <p:cNvSpPr/>
          <p:nvPr/>
        </p:nvSpPr>
        <p:spPr>
          <a:xfrm>
            <a:off x="4883534" y="531075"/>
            <a:ext cx="885190" cy="961181"/>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a:t> </a:t>
            </a:r>
            <a:endParaRPr/>
          </a:p>
        </p:txBody>
      </p:sp>
      <p:sp>
        <p:nvSpPr>
          <p:cNvPr id="14" name="object 7">
            <a:extLst>
              <a:ext uri="{FF2B5EF4-FFF2-40B4-BE49-F238E27FC236}">
                <a16:creationId xmlns:a16="http://schemas.microsoft.com/office/drawing/2014/main" id="{34A48691-9D92-489E-A233-0ECFAB0A13F6}"/>
              </a:ext>
            </a:extLst>
          </p:cNvPr>
          <p:cNvSpPr txBox="1"/>
          <p:nvPr/>
        </p:nvSpPr>
        <p:spPr>
          <a:xfrm>
            <a:off x="1769745" y="257548"/>
            <a:ext cx="5580380" cy="257122"/>
          </a:xfrm>
          <a:prstGeom prst="rect">
            <a:avLst/>
          </a:prstGeom>
          <a:solidFill>
            <a:srgbClr val="D0D9EA"/>
          </a:solidFill>
        </p:spPr>
        <p:txBody>
          <a:bodyPr vert="horz" wrap="square" lIns="0" tIns="12700" rIns="0" bIns="0" rtlCol="0">
            <a:spAutoFit/>
          </a:bodyPr>
          <a:lstStyle/>
          <a:p>
            <a:pPr marL="179705">
              <a:lnSpc>
                <a:spcPts val="1885"/>
              </a:lnSpc>
              <a:spcBef>
                <a:spcPts val="100"/>
              </a:spcBef>
            </a:pPr>
            <a:r>
              <a:rPr sz="1600" b="1" cap="all" spc="-25">
                <a:solidFill>
                  <a:srgbClr val="164194"/>
                </a:solidFill>
                <a:latin typeface="Times New Roman" panose="02020603050405020304" pitchFamily="18" charset="0"/>
                <a:ea typeface="BioRhyme" panose="00000500000000000000" pitchFamily="2" charset="0"/>
                <a:cs typeface="Times New Roman" panose="02020603050405020304" pitchFamily="18" charset="0"/>
              </a:rPr>
              <a:t>Fiche</a:t>
            </a:r>
            <a:r>
              <a:rPr sz="1600" b="1" cap="all" spc="-45">
                <a:solidFill>
                  <a:srgbClr val="164194"/>
                </a:solidFill>
                <a:latin typeface="Times New Roman" panose="02020603050405020304" pitchFamily="18" charset="0"/>
                <a:ea typeface="BioRhyme" panose="00000500000000000000" pitchFamily="2" charset="0"/>
                <a:cs typeface="Times New Roman" panose="02020603050405020304" pitchFamily="18" charset="0"/>
              </a:rPr>
              <a:t> </a:t>
            </a:r>
            <a:r>
              <a:rPr sz="1600" b="1" cap="all">
                <a:solidFill>
                  <a:srgbClr val="164194"/>
                </a:solidFill>
                <a:latin typeface="Times New Roman" panose="02020603050405020304" pitchFamily="18" charset="0"/>
                <a:ea typeface="BioRhyme" panose="00000500000000000000" pitchFamily="2" charset="0"/>
                <a:cs typeface="Times New Roman" panose="02020603050405020304" pitchFamily="18" charset="0"/>
              </a:rPr>
              <a:t>A</a:t>
            </a:r>
            <a:r>
              <a:rPr lang="fr-FR" sz="1600" b="1" cap="all">
                <a:solidFill>
                  <a:srgbClr val="164194"/>
                </a:solidFill>
                <a:latin typeface="Times New Roman" panose="02020603050405020304" pitchFamily="18" charset="0"/>
                <a:ea typeface="BioRhyme" panose="00000500000000000000" pitchFamily="2" charset="0"/>
                <a:cs typeface="Times New Roman" panose="02020603050405020304" pitchFamily="18" charset="0"/>
              </a:rPr>
              <a:t>.4</a:t>
            </a:r>
            <a:endParaRPr sz="1600" cap="all">
              <a:latin typeface="Times New Roman" panose="02020603050405020304" pitchFamily="18" charset="0"/>
              <a:ea typeface="BioRhyme" panose="00000500000000000000" pitchFamily="2" charset="0"/>
              <a:cs typeface="Times New Roman" panose="02020603050405020304" pitchFamily="18" charset="0"/>
            </a:endParaRPr>
          </a:p>
        </p:txBody>
      </p:sp>
      <p:sp>
        <p:nvSpPr>
          <p:cNvPr id="15" name="Espace réservé du titre 1">
            <a:extLst>
              <a:ext uri="{FF2B5EF4-FFF2-40B4-BE49-F238E27FC236}">
                <a16:creationId xmlns:a16="http://schemas.microsoft.com/office/drawing/2014/main" id="{89B34E1B-1A5F-4A63-AA14-34A45D5FC9F5}"/>
              </a:ext>
            </a:extLst>
          </p:cNvPr>
          <p:cNvSpPr txBox="1">
            <a:spLocks/>
          </p:cNvSpPr>
          <p:nvPr/>
        </p:nvSpPr>
        <p:spPr>
          <a:xfrm>
            <a:off x="1769745" y="576193"/>
            <a:ext cx="3473555" cy="923330"/>
          </a:xfrm>
          <a:prstGeom prst="rect">
            <a:avLst/>
          </a:prstGeom>
        </p:spPr>
        <p:txBody>
          <a:bodyPr vert="horz" wrap="square" lIns="0" tIns="0" rIns="0" bIns="0" rtlCol="0" anchor="t" anchorCtr="0">
            <a:spAutoFit/>
          </a:bodyPr>
          <a:lst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a:lstStyle>
          <a:p>
            <a:pPr marL="12700" marR="5080">
              <a:spcBef>
                <a:spcPts val="100"/>
              </a:spcBef>
            </a:pPr>
            <a:r>
              <a:rPr lang="fr-FR" sz="2000" dirty="0">
                <a:solidFill>
                  <a:srgbClr val="FFFFFF"/>
                </a:solidFill>
                <a:latin typeface="Calibri" panose="020F0502020204030204" pitchFamily="34" charset="0"/>
                <a:cs typeface="Calibri" panose="020F0502020204030204" pitchFamily="34" charset="0"/>
              </a:rPr>
              <a:t>POLITIQUES ET DOCUMENTS DEVANT ÊTRE MIS SUR LE SITE INTERNET</a:t>
            </a:r>
            <a:endParaRPr lang="fr-FR" sz="2000" dirty="0">
              <a:latin typeface="Calibri" panose="020F0502020204030204" pitchFamily="34" charset="0"/>
              <a:cs typeface="Calibri" panose="020F0502020204030204" pitchFamily="34" charset="0"/>
            </a:endParaRPr>
          </a:p>
        </p:txBody>
      </p:sp>
      <p:sp>
        <p:nvSpPr>
          <p:cNvPr id="16" name="ZoneTexte 15">
            <a:extLst>
              <a:ext uri="{FF2B5EF4-FFF2-40B4-BE49-F238E27FC236}">
                <a16:creationId xmlns:a16="http://schemas.microsoft.com/office/drawing/2014/main" id="{F4861579-905A-4EF8-A13C-49C4300A6738}"/>
              </a:ext>
            </a:extLst>
          </p:cNvPr>
          <p:cNvSpPr txBox="1"/>
          <p:nvPr/>
        </p:nvSpPr>
        <p:spPr>
          <a:xfrm>
            <a:off x="5729604" y="670784"/>
            <a:ext cx="1620521" cy="374906"/>
          </a:xfrm>
          <a:prstGeom prst="rect">
            <a:avLst/>
          </a:prstGeom>
          <a:noFill/>
        </p:spPr>
        <p:txBody>
          <a:bodyPr wrap="square" lIns="0" tIns="18000" rIns="180000" bIns="18000" rtlCol="0">
            <a:spAutoFit/>
          </a:bodyPr>
          <a:lstStyle/>
          <a:p>
            <a:pPr algn="r">
              <a:spcBef>
                <a:spcPts val="1200"/>
              </a:spcBef>
            </a:pPr>
            <a:r>
              <a:rPr lang="fr-FR" sz="1100">
                <a:solidFill>
                  <a:schemeClr val="bg1"/>
                </a:solidFill>
                <a:latin typeface="Calibri" panose="020F0502020204030204" pitchFamily="34" charset="0"/>
                <a:cs typeface="Calibri" panose="020F0502020204030204" pitchFamily="34" charset="0"/>
              </a:rPr>
              <a:t>Règlementaire  au niveau de la SGP</a:t>
            </a:r>
          </a:p>
        </p:txBody>
      </p:sp>
      <p:sp>
        <p:nvSpPr>
          <p:cNvPr id="17" name="ZoneTexte 16">
            <a:extLst>
              <a:ext uri="{FF2B5EF4-FFF2-40B4-BE49-F238E27FC236}">
                <a16:creationId xmlns:a16="http://schemas.microsoft.com/office/drawing/2014/main" id="{04A43261-DCA1-4270-AD69-9DDBE8F0172C}"/>
              </a:ext>
            </a:extLst>
          </p:cNvPr>
          <p:cNvSpPr txBox="1"/>
          <p:nvPr/>
        </p:nvSpPr>
        <p:spPr>
          <a:xfrm>
            <a:off x="4842976" y="1137134"/>
            <a:ext cx="2624752" cy="698071"/>
          </a:xfrm>
          <a:prstGeom prst="rect">
            <a:avLst/>
          </a:prstGeom>
          <a:noFill/>
        </p:spPr>
        <p:txBody>
          <a:bodyPr wrap="square" lIns="0" tIns="18000" rIns="180000" bIns="18000" rtlCol="0">
            <a:spAutoFit/>
          </a:bodyPr>
          <a:lstStyle/>
          <a:p>
            <a:pPr algn="r"/>
            <a:r>
              <a:rPr lang="fr-FR" sz="1100">
                <a:solidFill>
                  <a:schemeClr val="bg1"/>
                </a:solidFill>
                <a:latin typeface="Calibri" panose="020F0502020204030204" pitchFamily="34" charset="0"/>
                <a:cs typeface="Calibri" panose="020F0502020204030204" pitchFamily="34" charset="0"/>
              </a:rPr>
              <a:t>Site internet de la  SGP + </a:t>
            </a:r>
          </a:p>
          <a:p>
            <a:pPr algn="r"/>
            <a:r>
              <a:rPr lang="fr-FR" sz="1100">
                <a:solidFill>
                  <a:schemeClr val="bg1"/>
                </a:solidFill>
                <a:latin typeface="Calibri" panose="020F0502020204030204" pitchFamily="34" charset="0"/>
                <a:cs typeface="Calibri" panose="020F0502020204030204" pitchFamily="34" charset="0"/>
              </a:rPr>
              <a:t>Investisseurs</a:t>
            </a:r>
          </a:p>
          <a:p>
            <a:pPr algn="r">
              <a:spcBef>
                <a:spcPts val="1200"/>
              </a:spcBef>
            </a:pPr>
            <a:endParaRPr lang="fr-FR" sz="1100">
              <a:solidFill>
                <a:schemeClr val="bg1"/>
              </a:solidFill>
              <a:latin typeface="Calibri" panose="020F0502020204030204" pitchFamily="34" charset="0"/>
              <a:cs typeface="Calibri" panose="020F0502020204030204" pitchFamily="34" charset="0"/>
            </a:endParaRPr>
          </a:p>
        </p:txBody>
      </p:sp>
      <p:sp>
        <p:nvSpPr>
          <p:cNvPr id="20" name="Espace réservé du pied de page 4">
            <a:extLst>
              <a:ext uri="{FF2B5EF4-FFF2-40B4-BE49-F238E27FC236}">
                <a16:creationId xmlns:a16="http://schemas.microsoft.com/office/drawing/2014/main" id="{A6633E2A-D8D1-495D-80A0-C4B1A401ADFA}"/>
              </a:ext>
            </a:extLst>
          </p:cNvPr>
          <p:cNvSpPr txBox="1">
            <a:spLocks/>
          </p:cNvSpPr>
          <p:nvPr/>
        </p:nvSpPr>
        <p:spPr>
          <a:xfrm>
            <a:off x="68453" y="10164232"/>
            <a:ext cx="6646376" cy="205184"/>
          </a:xfrm>
          <a:prstGeom prst="rect">
            <a:avLst/>
          </a:prstGeom>
        </p:spPr>
        <p:txBody>
          <a:bodyPr vert="horz" wrap="square" lIns="0" tIns="0" rIns="0" bIns="0" rtlCol="0" anchor="ctr">
            <a:spAutoFit/>
          </a:bodyPr>
          <a:lstStyle>
            <a:defPPr>
              <a:defRPr lang="fr-FR"/>
            </a:defPPr>
            <a:lvl1pPr marL="0" algn="r" defTabSz="1396959" rtl="0" eaLnBrk="1" latinLnBrk="0" hangingPunct="1">
              <a:defRPr sz="850" b="1" kern="1200">
                <a:solidFill>
                  <a:srgbClr val="2C4390"/>
                </a:solidFill>
                <a:latin typeface="+mj-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pPr algn="l"/>
            <a:r>
              <a:rPr lang="fr-FR" sz="1000" b="0" baseline="30000" dirty="0">
                <a:latin typeface="Calibri" panose="020F0502020204030204" pitchFamily="34" charset="0"/>
                <a:cs typeface="Calibri" panose="020F0502020204030204" pitchFamily="34" charset="0"/>
              </a:rPr>
              <a:t>AVERTISSEMENT : Cette fiche n’est éditée qu’à titre informatif et il vous appartient de vérifier vos propres obligations déclaratives. </a:t>
            </a:r>
          </a:p>
          <a:p>
            <a:pPr algn="l"/>
            <a:r>
              <a:rPr lang="fr-FR" sz="1000" b="0" baseline="30000" dirty="0">
                <a:latin typeface="Calibri" panose="020F0502020204030204" pitchFamily="34" charset="0"/>
                <a:cs typeface="Calibri" panose="020F0502020204030204" pitchFamily="34" charset="0"/>
              </a:rPr>
              <a:t>L’AFG ne serait être tenue pour responsable d’un manquement à l’une quelconque de vos obligations de </a:t>
            </a:r>
            <a:r>
              <a:rPr lang="fr-FR" sz="1000" b="0" baseline="30000" dirty="0" err="1">
                <a:latin typeface="Calibri" panose="020F0502020204030204" pitchFamily="34" charset="0"/>
                <a:cs typeface="Calibri" panose="020F0502020204030204" pitchFamily="34" charset="0"/>
              </a:rPr>
              <a:t>reporting</a:t>
            </a:r>
            <a:r>
              <a:rPr lang="fr-FR" sz="1000" b="0" baseline="30000" dirty="0">
                <a:latin typeface="Calibri" panose="020F0502020204030204" pitchFamily="34" charset="0"/>
                <a:cs typeface="Calibri" panose="020F0502020204030204" pitchFamily="34" charset="0"/>
              </a:rPr>
              <a:t>.</a:t>
            </a:r>
          </a:p>
        </p:txBody>
      </p:sp>
      <p:sp>
        <p:nvSpPr>
          <p:cNvPr id="21" name="Espace réservé du numéro de diapositive 5">
            <a:extLst>
              <a:ext uri="{FF2B5EF4-FFF2-40B4-BE49-F238E27FC236}">
                <a16:creationId xmlns:a16="http://schemas.microsoft.com/office/drawing/2014/main" id="{94F1A3B2-57C4-4CD0-B009-0A40825255ED}"/>
              </a:ext>
            </a:extLst>
          </p:cNvPr>
          <p:cNvSpPr txBox="1">
            <a:spLocks/>
          </p:cNvSpPr>
          <p:nvPr/>
        </p:nvSpPr>
        <p:spPr>
          <a:xfrm>
            <a:off x="6998017" y="10183455"/>
            <a:ext cx="197169" cy="130805"/>
          </a:xfrm>
          <a:prstGeom prst="rect">
            <a:avLst/>
          </a:prstGeom>
        </p:spPr>
        <p:txBody>
          <a:bodyPr vert="horz" wrap="none" lIns="0" tIns="0" rIns="0" bIns="0" rtlCol="0" anchor="ctr">
            <a:spAutoFit/>
          </a:bodyPr>
          <a:lstStyle>
            <a:defPPr>
              <a:defRPr lang="fr-FR"/>
            </a:defPPr>
            <a:lvl1pPr marL="0" algn="r" defTabSz="1396959" rtl="0" eaLnBrk="1" latinLnBrk="0" hangingPunct="1">
              <a:defRPr sz="850" kern="1200">
                <a:solidFill>
                  <a:srgbClr val="2C4390"/>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fld id="{D6CAF8E8-172B-4E70-9325-BA460E9DD579}" type="slidenum">
              <a:rPr lang="fr-FR" smtClean="0"/>
              <a:pPr/>
              <a:t>1</a:t>
            </a:fld>
            <a:endParaRPr lang="fr-FR"/>
          </a:p>
        </p:txBody>
      </p:sp>
      <p:sp>
        <p:nvSpPr>
          <p:cNvPr id="13" name="Espace réservé du contenu 22">
            <a:extLst>
              <a:ext uri="{FF2B5EF4-FFF2-40B4-BE49-F238E27FC236}">
                <a16:creationId xmlns:a16="http://schemas.microsoft.com/office/drawing/2014/main" id="{00341698-48CE-AE74-00F2-AB9DE1DB87D1}"/>
              </a:ext>
            </a:extLst>
          </p:cNvPr>
          <p:cNvSpPr txBox="1">
            <a:spLocks/>
          </p:cNvSpPr>
          <p:nvPr/>
        </p:nvSpPr>
        <p:spPr>
          <a:xfrm>
            <a:off x="248793" y="2781696"/>
            <a:ext cx="7185660" cy="710687"/>
          </a:xfrm>
          <a:prstGeom prst="rect">
            <a:avLst/>
          </a:prstGeom>
        </p:spPr>
        <p:txBody>
          <a:bodyPr/>
          <a:lst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4">
                  <a:extLst>
                    <a:ext uri="{96DAC541-7B7A-43D3-8B79-37D633B846F1}">
                      <asvg:svgBlip xmlns:asvg="http://schemas.microsoft.com/office/drawing/2016/SVG/main" r:embed="rId5"/>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a:lstStyle>
          <a:p>
            <a:pPr marL="174625" indent="-174625" algn="just">
              <a:buFont typeface="Arial" panose="020B0604020202020204" pitchFamily="34" charset="0"/>
              <a:buChar char="•"/>
              <a:defRPr/>
            </a:pPr>
            <a:r>
              <a:rPr lang="fr-FR" altLang="fr-FR" sz="1100" b="0" spc="-5" dirty="0">
                <a:solidFill>
                  <a:schemeClr val="tx1"/>
                </a:solidFill>
                <a:latin typeface="Calibri" panose="020F0502020204030204" pitchFamily="34" charset="0"/>
                <a:ea typeface="Calibri" panose="020F0502020204030204" pitchFamily="34" charset="0"/>
                <a:cs typeface="Calibri" panose="020F0502020204030204" pitchFamily="34" charset="0"/>
              </a:rPr>
              <a:t>Les </a:t>
            </a:r>
            <a:r>
              <a:rPr lang="fr-FR" alt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sociétés de gestion de portefeuilles (SGP) françaises et étrangères commercialisant leurs produits en France doivent diffuser formellement sur leur site internet certaines informations ou documents. Ce qui suit ne rapporte pas l’information relative à des opérations ou à des situations exceptionnelles telles que la mise en œuvre des </a:t>
            </a:r>
            <a:r>
              <a:rPr lang="fr-FR" altLang="fr-FR" sz="1100" b="0" dirty="0" err="1">
                <a:solidFill>
                  <a:schemeClr val="tx1"/>
                </a:solidFill>
                <a:latin typeface="Calibri" panose="020F0502020204030204" pitchFamily="34" charset="0"/>
                <a:ea typeface="Calibri" panose="020F0502020204030204" pitchFamily="34" charset="0"/>
                <a:cs typeface="Calibri" panose="020F0502020204030204" pitchFamily="34" charset="0"/>
              </a:rPr>
              <a:t>gates</a:t>
            </a:r>
            <a:r>
              <a:rPr lang="fr-FR" alt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les fusions-absorptions, un retrait d’agrément en cours, </a:t>
            </a:r>
            <a:r>
              <a:rPr lang="fr-FR" altLang="fr-FR" sz="1100" b="0" dirty="0" err="1">
                <a:solidFill>
                  <a:schemeClr val="tx1"/>
                </a:solidFill>
                <a:latin typeface="Calibri" panose="020F0502020204030204" pitchFamily="34" charset="0"/>
                <a:ea typeface="Calibri" panose="020F0502020204030204" pitchFamily="34" charset="0"/>
                <a:cs typeface="Calibri" panose="020F0502020204030204" pitchFamily="34" charset="0"/>
              </a:rPr>
              <a:t>etc</a:t>
            </a:r>
            <a:r>
              <a:rPr lang="fr-FR" alt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alt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hlinkClick r:id="rId6"/>
              </a:rPr>
              <a:t>se rapporter au tableau Excel qui prolonge cette fiche </a:t>
            </a:r>
            <a:r>
              <a:rPr lang="fr-FR" alt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fr-FR" altLang="fr-FR" sz="1100" b="0" dirty="0">
                <a:solidFill>
                  <a:srgbClr val="0000FF"/>
                </a:solidFill>
                <a:latin typeface="Calibri" panose="020F0502020204030204" pitchFamily="34" charset="0"/>
                <a:ea typeface="Calibri" panose="020F0502020204030204" pitchFamily="34" charset="0"/>
                <a:cs typeface="Calibri" panose="020F0502020204030204" pitchFamily="34" charset="0"/>
              </a:rPr>
              <a:t> </a:t>
            </a:r>
            <a:endParaRPr lang="fr-FR" alt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2" name="Espace réservé du contenu 23">
            <a:extLst>
              <a:ext uri="{FF2B5EF4-FFF2-40B4-BE49-F238E27FC236}">
                <a16:creationId xmlns:a16="http://schemas.microsoft.com/office/drawing/2014/main" id="{7ED2410D-60EE-092A-AE1D-9D2799F2E247}"/>
              </a:ext>
            </a:extLst>
          </p:cNvPr>
          <p:cNvSpPr txBox="1">
            <a:spLocks/>
          </p:cNvSpPr>
          <p:nvPr/>
        </p:nvSpPr>
        <p:spPr>
          <a:xfrm>
            <a:off x="242761" y="3727611"/>
            <a:ext cx="3598862" cy="6548281"/>
          </a:xfrm>
          <a:prstGeom prst="rect">
            <a:avLst/>
          </a:prstGeom>
        </p:spPr>
        <p:txBody>
          <a:bodyPr/>
          <a:lst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4">
                  <a:extLst>
                    <a:ext uri="{96DAC541-7B7A-43D3-8B79-37D633B846F1}">
                      <asvg:svgBlip xmlns:asvg="http://schemas.microsoft.com/office/drawing/2016/SVG/main" r:embed="rId5"/>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a:lstStyle>
          <a:p>
            <a:pPr marL="171450" indent="-171450">
              <a:lnSpc>
                <a:spcPct val="100000"/>
              </a:lnSpc>
              <a:spcBef>
                <a:spcPts val="0"/>
              </a:spcBef>
              <a:buFont typeface="Wingdings" panose="05000000000000000000" pitchFamily="2" charset="2"/>
              <a:buChar char="v"/>
              <a:defRPr/>
            </a:pPr>
            <a:r>
              <a:rPr lang="fr-FR" sz="1200" dirty="0">
                <a:solidFill>
                  <a:schemeClr val="tx1"/>
                </a:solidFill>
                <a:latin typeface="Calibri" panose="020F0502020204030204" pitchFamily="34" charset="0"/>
                <a:ea typeface="Calibri" panose="020F0502020204030204" pitchFamily="34" charset="0"/>
                <a:cs typeface="Calibri" panose="020F0502020204030204" pitchFamily="34" charset="0"/>
              </a:rPr>
              <a:t>Informations réglementaires liées à l’activité de gestion d’OPCVM (et recommandées aux SGP de FIA aussi)</a:t>
            </a:r>
          </a:p>
          <a:p>
            <a:pPr>
              <a:lnSpc>
                <a:spcPct val="100000"/>
              </a:lnSpc>
              <a:spcBef>
                <a:spcPts val="0"/>
              </a:spcBef>
              <a:defRPr/>
            </a:pPr>
            <a:endParaRPr lang="fr-FR" sz="12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4625" indent="-174625">
              <a:spcBef>
                <a:spcPts val="0"/>
              </a:spcBef>
              <a:buFont typeface="Arial" panose="020B0604020202020204" pitchFamily="34" charset="0"/>
              <a:buChar char="•"/>
              <a:defRPr/>
            </a:pPr>
            <a:r>
              <a:rPr lang="fr-FR" sz="1100" b="0" u="sng" spc="-5" dirty="0">
                <a:solidFill>
                  <a:schemeClr val="tx1"/>
                </a:solidFill>
                <a:latin typeface="Calibri" panose="020F0502020204030204" pitchFamily="34" charset="0"/>
                <a:cs typeface="Calibri" panose="020F0502020204030204" pitchFamily="34" charset="0"/>
              </a:rPr>
              <a:t>Politique de meilleure sélection des intermédiaires financiers </a:t>
            </a:r>
          </a:p>
          <a:p>
            <a:pPr>
              <a:spcBef>
                <a:spcPts val="0"/>
              </a:spcBef>
              <a:defRPr/>
            </a:pPr>
            <a:endParaRPr lang="fr-FR" sz="1100" b="0" spc="-5" dirty="0">
              <a:solidFill>
                <a:schemeClr val="tx1"/>
              </a:solidFill>
              <a:latin typeface="Calibri" panose="020F0502020204030204" pitchFamily="34" charset="0"/>
              <a:cs typeface="Calibri" panose="020F0502020204030204" pitchFamily="34" charset="0"/>
            </a:endParaRPr>
          </a:p>
          <a:p>
            <a:pPr algn="r">
              <a:spcBef>
                <a:spcPts val="0"/>
              </a:spcBef>
              <a:defRPr/>
            </a:pPr>
            <a:r>
              <a:rPr lang="fr-FR" sz="1000" b="0" i="1" dirty="0">
                <a:solidFill>
                  <a:srgbClr val="0000FF"/>
                </a:solidFill>
                <a:highlight>
                  <a:srgbClr val="00FFFF"/>
                </a:highlight>
                <a:latin typeface="Calibri" panose="020F0502020204030204" pitchFamily="34" charset="0"/>
                <a:cs typeface="Calibri" panose="020F0502020204030204" pitchFamily="34" charset="0"/>
              </a:rPr>
              <a:t>Au moins annuellement ou à chaque modification significative</a:t>
            </a:r>
          </a:p>
          <a:p>
            <a:pPr marL="174625" indent="-174625" algn="just">
              <a:buFont typeface="Arial" panose="020B0604020202020204" pitchFamily="34" charset="0"/>
              <a:buChar char="•"/>
              <a:defRPr/>
            </a:pPr>
            <a:r>
              <a:rPr lang="fr-FR" sz="1100" b="0" u="sng" spc="-5" dirty="0">
                <a:solidFill>
                  <a:schemeClr val="tx1"/>
                </a:solidFill>
                <a:latin typeface="Calibri" panose="020F0502020204030204" pitchFamily="34" charset="0"/>
                <a:cs typeface="Calibri" panose="020F0502020204030204" pitchFamily="34" charset="0"/>
              </a:rPr>
              <a:t>Compte rendu relatif aux frais d’intermédiation </a:t>
            </a:r>
            <a:r>
              <a:rPr lang="fr-FR" sz="1100" b="0" spc="-5" dirty="0">
                <a:solidFill>
                  <a:schemeClr val="tx1"/>
                </a:solidFill>
                <a:latin typeface="Calibri" panose="020F0502020204030204" pitchFamily="34" charset="0"/>
                <a:cs typeface="Calibri" panose="020F0502020204030204" pitchFamily="34" charset="0"/>
              </a:rPr>
              <a:t>dans le cas où les frais d'intermédiation ont représenté pour l'exercice précédent un montant supérieur à 500 000 euros. (Lorsqu'elle a recours à des services d'aide à la décision d'investissement et d'exécution d'ordres)</a:t>
            </a:r>
          </a:p>
          <a:p>
            <a:pPr marL="174625" indent="-174625">
              <a:buFont typeface="Arial" panose="020B0604020202020204" pitchFamily="34" charset="0"/>
              <a:buChar char="•"/>
              <a:defRPr/>
            </a:pPr>
            <a:r>
              <a:rPr lang="fr-FR" sz="1100" b="0" u="sng" spc="-5" dirty="0">
                <a:solidFill>
                  <a:schemeClr val="tx1"/>
                </a:solidFill>
                <a:latin typeface="Calibri" panose="020F0502020204030204" pitchFamily="34" charset="0"/>
                <a:cs typeface="Calibri" panose="020F0502020204030204" pitchFamily="34" charset="0"/>
              </a:rPr>
              <a:t>Liste des délégataires et sous- délégataires et identification des conflits d’intérêts susceptibles de résulter d’une telle délégation </a:t>
            </a:r>
            <a:r>
              <a:rPr lang="fr-FR" sz="1100" b="0" spc="-5" dirty="0">
                <a:solidFill>
                  <a:schemeClr val="tx1"/>
                </a:solidFill>
                <a:latin typeface="Calibri" panose="020F0502020204030204" pitchFamily="34" charset="0"/>
                <a:cs typeface="Calibri" panose="020F0502020204030204" pitchFamily="34" charset="0"/>
              </a:rPr>
              <a:t> </a:t>
            </a:r>
          </a:p>
          <a:p>
            <a:pPr algn="just">
              <a:defRPr/>
            </a:pPr>
            <a:r>
              <a:rPr lang="fr-FR" sz="1100" b="0" i="1" dirty="0">
                <a:solidFill>
                  <a:schemeClr val="tx1"/>
                </a:solidFill>
                <a:latin typeface="Calibri" panose="020F0502020204030204" pitchFamily="34" charset="0"/>
                <a:ea typeface="Calibri" panose="020F0502020204030204" pitchFamily="34" charset="0"/>
                <a:cs typeface="Calibri" panose="020F0502020204030204" pitchFamily="34" charset="0"/>
              </a:rPr>
              <a:t>Pour chacun des livrables ci-après, le rapport de gestion de chaque OPCVM fait un renvoi exprès. Lorsque la SGP ne dispose pas d'un site internet, cette politique est décrite dans le rapport de gestion de chaque OPCVM. </a:t>
            </a:r>
          </a:p>
          <a:p>
            <a:pPr algn="just">
              <a:defRPr/>
            </a:pPr>
            <a:r>
              <a:rPr lang="fr-FR" altLang="fr-FR" sz="1000" b="0" i="1" dirty="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fr-FR" alt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30 avril</a:t>
            </a:r>
            <a:endParaRPr lang="fr-FR" altLang="fr-FR" sz="6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endParaRPr>
          </a:p>
          <a:p>
            <a:pPr marL="185738" indent="-185738">
              <a:buFont typeface="Arial" panose="020B0604020202020204" pitchFamily="34" charset="0"/>
              <a:buChar char="•"/>
              <a:defRPr/>
            </a:pPr>
            <a:r>
              <a:rPr lang="fr-FR" sz="1100" b="0" u="sng" spc="-5" dirty="0">
                <a:solidFill>
                  <a:schemeClr val="tx1"/>
                </a:solidFill>
                <a:latin typeface="Calibri" panose="020F0502020204030204" pitchFamily="34" charset="0"/>
                <a:cs typeface="Calibri" panose="020F0502020204030204" pitchFamily="34" charset="0"/>
              </a:rPr>
              <a:t>Politique de rémunération </a:t>
            </a:r>
            <a:r>
              <a:rPr lang="fr-FR" sz="1100" b="0" spc="-5" dirty="0">
                <a:solidFill>
                  <a:schemeClr val="tx1"/>
                </a:solidFill>
                <a:latin typeface="Calibri" panose="020F0502020204030204" pitchFamily="34" charset="0"/>
                <a:cs typeface="Calibri" panose="020F0502020204030204" pitchFamily="34" charset="0"/>
              </a:rPr>
              <a:t>- Elle doit mentionner :</a:t>
            </a:r>
          </a:p>
          <a:p>
            <a:pPr marL="447675" indent="-265113">
              <a:lnSpc>
                <a:spcPct val="100000"/>
              </a:lnSpc>
              <a:spcBef>
                <a:spcPts val="0"/>
              </a:spcBef>
              <a:buFont typeface="Courier New" panose="02070309020205020404" pitchFamily="49" charset="0"/>
              <a:buChar char="o"/>
              <a:defRPr/>
            </a:pP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Modalités de calcul des rémunérations &amp; avantages ;</a:t>
            </a:r>
          </a:p>
          <a:p>
            <a:pPr marL="447675" indent="-265113">
              <a:lnSpc>
                <a:spcPct val="100000"/>
              </a:lnSpc>
              <a:spcBef>
                <a:spcPts val="0"/>
              </a:spcBef>
              <a:buFont typeface="Courier New" panose="02070309020205020404" pitchFamily="49" charset="0"/>
              <a:buChar char="o"/>
              <a:defRPr/>
            </a:pP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Identité des personnes responsables de l’attribution des rémunérations &amp; avantages ;</a:t>
            </a:r>
          </a:p>
          <a:p>
            <a:pPr marL="447675" indent="-265113">
              <a:lnSpc>
                <a:spcPct val="100000"/>
              </a:lnSpc>
              <a:spcBef>
                <a:spcPts val="0"/>
              </a:spcBef>
              <a:buFont typeface="Courier New" panose="02070309020205020404" pitchFamily="49" charset="0"/>
              <a:buChar char="o"/>
              <a:defRPr/>
            </a:pP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Composition du comité de rémunération le cas échéant ;</a:t>
            </a:r>
          </a:p>
          <a:p>
            <a:pPr marL="447675" indent="-265113">
              <a:lnSpc>
                <a:spcPct val="100000"/>
              </a:lnSpc>
              <a:spcBef>
                <a:spcPts val="0"/>
              </a:spcBef>
              <a:buFont typeface="Courier New" panose="02070309020205020404" pitchFamily="49" charset="0"/>
              <a:buChar char="o"/>
              <a:defRPr/>
            </a:pP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Modalités d’intégration des risques en matière de durabilité (information rendue obligatoire par le règlement SFDR à partir du 10 mars 2021)</a:t>
            </a:r>
          </a:p>
          <a:p>
            <a:pPr>
              <a:defRPr/>
            </a:pPr>
            <a:r>
              <a:rPr lang="fr-FR" sz="1100" b="0" i="1" dirty="0">
                <a:solidFill>
                  <a:schemeClr val="tx1"/>
                </a:solidFill>
                <a:latin typeface="Calibri" panose="020F0502020204030204" pitchFamily="34" charset="0"/>
                <a:ea typeface="Calibri" panose="020F0502020204030204" pitchFamily="34" charset="0"/>
                <a:cs typeface="Calibri" panose="020F0502020204030204" pitchFamily="34" charset="0"/>
              </a:rPr>
              <a:t>S’applique à la gestion d’OPCVM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 chaque modification</a:t>
            </a:r>
            <a:endParaRPr lang="fr-FR" sz="6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endParaRPr>
          </a:p>
        </p:txBody>
      </p:sp>
      <p:sp>
        <p:nvSpPr>
          <p:cNvPr id="4" name="Espace réservé du contenu 23">
            <a:extLst>
              <a:ext uri="{FF2B5EF4-FFF2-40B4-BE49-F238E27FC236}">
                <a16:creationId xmlns:a16="http://schemas.microsoft.com/office/drawing/2014/main" id="{01F03A46-5ACC-03AB-A44F-30DBDDCD2AA0}"/>
              </a:ext>
            </a:extLst>
          </p:cNvPr>
          <p:cNvSpPr txBox="1">
            <a:spLocks/>
          </p:cNvSpPr>
          <p:nvPr/>
        </p:nvSpPr>
        <p:spPr>
          <a:xfrm>
            <a:off x="3742534" y="3727610"/>
            <a:ext cx="3817141" cy="6591320"/>
          </a:xfrm>
          <a:prstGeom prst="rect">
            <a:avLst/>
          </a:prstGeom>
        </p:spPr>
        <p:txBody>
          <a:bodyPr/>
          <a:lst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4">
                  <a:extLst>
                    <a:ext uri="{96DAC541-7B7A-43D3-8B79-37D633B846F1}">
                      <asvg:svgBlip xmlns:asvg="http://schemas.microsoft.com/office/drawing/2016/SVG/main" r:embed="rId5"/>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a:lstStyle>
          <a:p>
            <a:pPr marL="171450" indent="-171450">
              <a:buFont typeface="Wingdings" panose="05000000000000000000" pitchFamily="2" charset="2"/>
              <a:buChar char="v"/>
              <a:defRPr/>
            </a:pPr>
            <a:r>
              <a:rPr lang="fr-FR" sz="1200" dirty="0">
                <a:solidFill>
                  <a:schemeClr val="tx1"/>
                </a:solidFill>
                <a:latin typeface="Calibri" panose="020F0502020204030204" pitchFamily="34" charset="0"/>
                <a:ea typeface="Calibri" panose="020F0502020204030204" pitchFamily="34" charset="0"/>
                <a:cs typeface="Calibri" panose="020F0502020204030204" pitchFamily="34" charset="0"/>
              </a:rPr>
              <a:t>Informations réglementaires liées à l’activité de gestion d’OPCVM, de FIA et de mandats</a:t>
            </a:r>
          </a:p>
          <a:p>
            <a:pPr marL="174625" indent="-174625" algn="just">
              <a:lnSpc>
                <a:spcPct val="100000"/>
              </a:lnSpc>
              <a:spcBef>
                <a:spcPts val="0"/>
              </a:spcBef>
              <a:buFont typeface="Arial" panose="020B0604020202020204" pitchFamily="34" charset="0"/>
              <a:buChar char="•"/>
              <a:defRPr/>
            </a:pPr>
            <a:endParaRPr lang="fr-FR" sz="1200" b="0"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4625" indent="-174625" algn="just">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Politique d’engagement actionnarial : </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Elle concerne tous les investissements en actions y compris non cotées. </a:t>
            </a:r>
          </a:p>
          <a:p>
            <a:pPr algn="just">
              <a:lnSpc>
                <a:spcPct val="100000"/>
              </a:lnSpc>
              <a:spcBef>
                <a:spcPts val="0"/>
              </a:spcBef>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Elle contient : </a:t>
            </a:r>
          </a:p>
          <a:p>
            <a:pPr marL="355600" indent="-171450">
              <a:lnSpc>
                <a:spcPct val="100000"/>
              </a:lnSpc>
              <a:spcBef>
                <a:spcPts val="0"/>
              </a:spcBef>
              <a:buFontTx/>
              <a:buChar char="-"/>
              <a:defRPr/>
            </a:pP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Le suivi de la stratégie, des performances, des risques, des critères ESG des émetteurs, les modalités du dialogue avec les dirigeants ; </a:t>
            </a:r>
          </a:p>
          <a:p>
            <a:pPr marL="355600" indent="-171450">
              <a:lnSpc>
                <a:spcPct val="100000"/>
              </a:lnSpc>
              <a:spcBef>
                <a:spcPts val="0"/>
              </a:spcBef>
              <a:buFontTx/>
              <a:buChar char="-"/>
              <a:defRPr/>
            </a:pP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La politique de vote : Périmètre / Organisation de l’exercice des droits de vote / Principes (sauf fonds immobiliers et SICAF) ; </a:t>
            </a:r>
          </a:p>
          <a:p>
            <a:pPr marL="355600" indent="-171450">
              <a:lnSpc>
                <a:spcPct val="100000"/>
              </a:lnSpc>
              <a:spcBef>
                <a:spcPts val="0"/>
              </a:spcBef>
              <a:buFontTx/>
              <a:buChar char="-"/>
              <a:defRPr/>
            </a:pP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 La coopération avec les autres actionnaires et autres parties prenantes pertinentes ; </a:t>
            </a:r>
          </a:p>
          <a:p>
            <a:pPr marL="355600" indent="-171450">
              <a:lnSpc>
                <a:spcPct val="100000"/>
              </a:lnSpc>
              <a:spcBef>
                <a:spcPts val="0"/>
              </a:spcBef>
              <a:buFontTx/>
              <a:buChar char="-"/>
              <a:defRPr/>
            </a:pP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 Dispositif de prévention des conflits d’intérêts	                                </a:t>
            </a:r>
            <a:r>
              <a:rPr lang="fr-FR" sz="12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 chaque modification</a:t>
            </a:r>
          </a:p>
          <a:p>
            <a:pPr marL="174625" indent="-174625" algn="just">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Compte rendu annuel de la politique d’engagement  actionnarial</a:t>
            </a:r>
            <a:endParaRPr lang="fr-FR" sz="1100" i="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defRPr/>
            </a:pPr>
            <a:r>
              <a:rPr lang="fr-FR" sz="1100" b="0" i="1" dirty="0">
                <a:solidFill>
                  <a:schemeClr val="tx1"/>
                </a:solidFill>
                <a:latin typeface="Calibri" panose="020F0502020204030204" pitchFamily="34" charset="0"/>
                <a:ea typeface="Calibri" panose="020F0502020204030204" pitchFamily="34" charset="0"/>
                <a:cs typeface="Calibri" panose="020F0502020204030204" pitchFamily="34" charset="0"/>
              </a:rPr>
              <a:t>La SGP, si elle ne précise pas les mentions réglementaires, doit expliquer pourquoi elle s’en abstient</a:t>
            </a:r>
            <a:r>
              <a:rPr lang="fr-FR" altLang="fr-FR" sz="1100" i="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altLang="fr-FR" sz="1000" b="0" i="1" dirty="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fr-FR" altLang="fr-FR" sz="700" b="0" i="1" dirty="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fr-FR" alt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30 avril</a:t>
            </a:r>
          </a:p>
          <a:p>
            <a:pPr marL="185738" indent="-185738">
              <a:lnSpc>
                <a:spcPct val="100000"/>
              </a:lnSpc>
              <a:spcBef>
                <a:spcPts val="0"/>
              </a:spcBef>
              <a:buFont typeface="Arial" panose="020B0604020202020204" pitchFamily="34" charset="0"/>
              <a:buChar char="•"/>
              <a:defRPr/>
            </a:pPr>
            <a:r>
              <a:rPr lang="fr-FR" sz="1100" b="0" u="sng" dirty="0">
                <a:solidFill>
                  <a:schemeClr val="tx1"/>
                </a:solidFill>
                <a:highlight>
                  <a:srgbClr val="FFFF00"/>
                </a:highlight>
                <a:latin typeface="Calibri" panose="020F0502020204030204" pitchFamily="34" charset="0"/>
                <a:ea typeface="Calibri" panose="020F0502020204030204" pitchFamily="34" charset="0"/>
                <a:cs typeface="Calibri" panose="020F0502020204030204" pitchFamily="34" charset="0"/>
              </a:rPr>
              <a:t>Politiques relatives à la durabilité et aux « PAI »</a:t>
            </a:r>
            <a:endParaRPr lang="fr-FR" sz="1100" b="0" u="sng" dirty="0">
              <a:solidFill>
                <a:srgbClr val="0000FF"/>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266700" indent="-174625">
              <a:lnSpc>
                <a:spcPct val="100000"/>
              </a:lnSpc>
              <a:spcBef>
                <a:spcPts val="0"/>
              </a:spcBef>
              <a:buFont typeface="Courier New" panose="02070309020205020404" pitchFamily="49" charset="0"/>
              <a:buChar char="o"/>
              <a:defRPr/>
            </a:pPr>
            <a:r>
              <a:rPr lang="fr-FR" sz="1000" b="0" u="sng" dirty="0">
                <a:solidFill>
                  <a:schemeClr val="tx1"/>
                </a:solidFill>
                <a:latin typeface="Calibri" panose="020F0502020204030204" pitchFamily="34" charset="0"/>
                <a:ea typeface="Calibri" panose="020F0502020204030204" pitchFamily="34" charset="0"/>
                <a:cs typeface="Calibri" panose="020F0502020204030204" pitchFamily="34" charset="0"/>
              </a:rPr>
              <a:t>Politiques</a:t>
            </a: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 relatives à l’intégration des risques en matière de durabilité dans le processus d’investissement; 	                        	                                                                    </a:t>
            </a:r>
            <a:r>
              <a:rPr lang="fr-FR" sz="1000" b="0" i="1" strike="sngStrike" dirty="0">
                <a:solidFill>
                  <a:schemeClr val="bg1">
                    <a:lumMod val="65000"/>
                  </a:schemeClr>
                </a:solidFill>
                <a:highlight>
                  <a:srgbClr val="FFFF00"/>
                </a:highlight>
                <a:latin typeface="Calibri" panose="020F0502020204030204" pitchFamily="34" charset="0"/>
                <a:ea typeface="Calibri" panose="020F0502020204030204" pitchFamily="34" charset="0"/>
                <a:cs typeface="Calibri" panose="020F0502020204030204" pitchFamily="34" charset="0"/>
              </a:rPr>
              <a:t> </a:t>
            </a:r>
          </a:p>
          <a:p>
            <a:pPr marL="266700" indent="-174625">
              <a:lnSpc>
                <a:spcPct val="100000"/>
              </a:lnSpc>
              <a:spcBef>
                <a:spcPts val="0"/>
              </a:spcBef>
              <a:buFont typeface="Courier New" panose="02070309020205020404" pitchFamily="49" charset="0"/>
              <a:buChar char="o"/>
              <a:defRPr/>
            </a:pPr>
            <a:r>
              <a:rPr lang="fr-FR" sz="1000" b="0" u="sng" dirty="0">
                <a:solidFill>
                  <a:schemeClr val="tx1"/>
                </a:solidFill>
                <a:latin typeface="Calibri" panose="020F0502020204030204" pitchFamily="34" charset="0"/>
                <a:ea typeface="Calibri" panose="020F0502020204030204" pitchFamily="34" charset="0"/>
                <a:cs typeface="Calibri" panose="020F0502020204030204" pitchFamily="34" charset="0"/>
              </a:rPr>
              <a:t>Déclaration</a:t>
            </a: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 sur les politiques de diligence raisonnable concernant les principales incidences négatives, dans les décisions d’investissement, sur les facteurs de durabilité. Si les principales incidences négatives ne sont pas prises en compte, dans les décisions d’investissement, il faut l’expliquer ;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30 juin</a:t>
            </a:r>
            <a:endParaRPr lang="fr-FR" sz="1000" b="0" i="1" strike="sngStrike"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endParaRPr>
          </a:p>
          <a:p>
            <a:pPr marL="266700" indent="-174625">
              <a:lnSpc>
                <a:spcPct val="100000"/>
              </a:lnSpc>
              <a:spcBef>
                <a:spcPts val="0"/>
              </a:spcBef>
              <a:buFont typeface="Courier New" panose="02070309020205020404" pitchFamily="49" charset="0"/>
              <a:buChar char="o"/>
              <a:defRPr/>
            </a:pPr>
            <a:r>
              <a:rPr lang="fr-FR" sz="1000" b="0" u="sng" dirty="0">
                <a:solidFill>
                  <a:schemeClr val="tx1"/>
                </a:solidFill>
                <a:latin typeface="Calibri" panose="020F0502020204030204" pitchFamily="34" charset="0"/>
                <a:ea typeface="Calibri" panose="020F0502020204030204" pitchFamily="34" charset="0"/>
                <a:cs typeface="Calibri" panose="020F0502020204030204" pitchFamily="34" charset="0"/>
              </a:rPr>
              <a:t>Pour les sociétés &gt; 500 salariés : </a:t>
            </a: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la déclaration sur les politiques de diligence raisonnable concernant les principales incidences négatives, dans les décisions d’investissement, sur les facteurs de durabilité, est obligatoire.                                                </a:t>
            </a:r>
            <a:r>
              <a:rPr lang="fr-FR" sz="1000" b="0" i="1" strike="sngStrike" dirty="0">
                <a:solidFill>
                  <a:schemeClr val="bg1">
                    <a:lumMod val="65000"/>
                  </a:schemeClr>
                </a:solidFill>
                <a:highlight>
                  <a:srgbClr val="FFFF00"/>
                </a:highlight>
                <a:latin typeface="Calibri" panose="020F0502020204030204" pitchFamily="34" charset="0"/>
                <a:ea typeface="Calibri" panose="020F0502020204030204" pitchFamily="34" charset="0"/>
                <a:cs typeface="Calibri" panose="020F0502020204030204" pitchFamily="34" charset="0"/>
              </a:rPr>
              <a:t> </a:t>
            </a:r>
          </a:p>
          <a:p>
            <a:pPr marL="266700" indent="-174625">
              <a:lnSpc>
                <a:spcPct val="100000"/>
              </a:lnSpc>
              <a:spcBef>
                <a:spcPts val="0"/>
              </a:spcBef>
              <a:buFont typeface="Courier New" panose="02070309020205020404" pitchFamily="49" charset="0"/>
              <a:buChar char="o"/>
              <a:defRPr/>
            </a:pPr>
            <a:endParaRPr lang="fr-FR" sz="300" b="0" i="1" dirty="0">
              <a:solidFill>
                <a:schemeClr val="bg1">
                  <a:lumMod val="65000"/>
                </a:schemeClr>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266700" indent="-174625">
              <a:lnSpc>
                <a:spcPct val="100000"/>
              </a:lnSpc>
              <a:spcBef>
                <a:spcPts val="0"/>
              </a:spcBef>
              <a:buFont typeface="Courier New" panose="02070309020205020404" pitchFamily="49" charset="0"/>
              <a:buChar char="o"/>
              <a:defRPr/>
            </a:pPr>
            <a:r>
              <a:rPr lang="fr-FR" sz="1000" b="0" u="sng" dirty="0">
                <a:solidFill>
                  <a:schemeClr val="tx1"/>
                </a:solidFill>
                <a:latin typeface="Calibri" panose="020F0502020204030204" pitchFamily="34" charset="0"/>
                <a:ea typeface="Calibri" panose="020F0502020204030204" pitchFamily="34" charset="0"/>
                <a:cs typeface="Calibri" panose="020F0502020204030204" pitchFamily="34" charset="0"/>
              </a:rPr>
              <a:t>Politique ESG de la SGP </a:t>
            </a: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et son rapport (« 29 LEC »)</a:t>
            </a:r>
            <a:r>
              <a:rPr lang="fr-FR" sz="10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Annuellement</a:t>
            </a:r>
          </a:p>
          <a:p>
            <a:pPr marL="266700" indent="-174625">
              <a:lnSpc>
                <a:spcPct val="100000"/>
              </a:lnSpc>
              <a:spcBef>
                <a:spcPts val="0"/>
              </a:spcBef>
              <a:buFont typeface="Courier New" panose="02070309020205020404" pitchFamily="49" charset="0"/>
              <a:buChar char="o"/>
              <a:defRPr/>
            </a:pPr>
            <a:r>
              <a:rPr lang="fr-FR" sz="1000" b="0" u="sng" dirty="0">
                <a:solidFill>
                  <a:schemeClr val="tx1"/>
                </a:solidFill>
                <a:latin typeface="Calibri" panose="020F0502020204030204" pitchFamily="34" charset="0"/>
                <a:ea typeface="Calibri" panose="020F0502020204030204" pitchFamily="34" charset="0"/>
                <a:cs typeface="Calibri" panose="020F0502020204030204" pitchFamily="34" charset="0"/>
              </a:rPr>
              <a:t>Informations pour chaque produit (OPC) prévues à l’article 10</a:t>
            </a:r>
            <a:r>
              <a:rPr lang="fr-FR" sz="1000" b="0" i="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Annuellement</a:t>
            </a:r>
          </a:p>
        </p:txBody>
      </p:sp>
      <p:sp>
        <p:nvSpPr>
          <p:cNvPr id="24" name="Ellipse 23">
            <a:extLst>
              <a:ext uri="{FF2B5EF4-FFF2-40B4-BE49-F238E27FC236}">
                <a16:creationId xmlns:a16="http://schemas.microsoft.com/office/drawing/2014/main" id="{F0FB1CBA-7E3F-1048-304F-83EB1C12424A}"/>
              </a:ext>
            </a:extLst>
          </p:cNvPr>
          <p:cNvSpPr/>
          <p:nvPr/>
        </p:nvSpPr>
        <p:spPr>
          <a:xfrm>
            <a:off x="68453" y="4628920"/>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a:t>
            </a:r>
          </a:p>
        </p:txBody>
      </p:sp>
      <p:sp>
        <p:nvSpPr>
          <p:cNvPr id="25" name="Ellipse 24">
            <a:extLst>
              <a:ext uri="{FF2B5EF4-FFF2-40B4-BE49-F238E27FC236}">
                <a16:creationId xmlns:a16="http://schemas.microsoft.com/office/drawing/2014/main" id="{19042EC8-0F22-761B-2D29-5D80DC73654B}"/>
              </a:ext>
            </a:extLst>
          </p:cNvPr>
          <p:cNvSpPr/>
          <p:nvPr/>
        </p:nvSpPr>
        <p:spPr>
          <a:xfrm>
            <a:off x="68453" y="6406324"/>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3</a:t>
            </a:r>
          </a:p>
        </p:txBody>
      </p:sp>
      <p:sp>
        <p:nvSpPr>
          <p:cNvPr id="26" name="Ellipse 25">
            <a:extLst>
              <a:ext uri="{FF2B5EF4-FFF2-40B4-BE49-F238E27FC236}">
                <a16:creationId xmlns:a16="http://schemas.microsoft.com/office/drawing/2014/main" id="{FED8204F-EFEC-68AC-BCAD-462F66993DC9}"/>
              </a:ext>
            </a:extLst>
          </p:cNvPr>
          <p:cNvSpPr/>
          <p:nvPr/>
        </p:nvSpPr>
        <p:spPr>
          <a:xfrm>
            <a:off x="72739" y="5357919"/>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12</a:t>
            </a:r>
          </a:p>
        </p:txBody>
      </p:sp>
      <p:sp>
        <p:nvSpPr>
          <p:cNvPr id="27" name="Ellipse 26">
            <a:extLst>
              <a:ext uri="{FF2B5EF4-FFF2-40B4-BE49-F238E27FC236}">
                <a16:creationId xmlns:a16="http://schemas.microsoft.com/office/drawing/2014/main" id="{79556D89-8DE7-918F-420E-EBF2FABAC1C1}"/>
              </a:ext>
            </a:extLst>
          </p:cNvPr>
          <p:cNvSpPr/>
          <p:nvPr/>
        </p:nvSpPr>
        <p:spPr>
          <a:xfrm>
            <a:off x="68453" y="7993103"/>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14</a:t>
            </a:r>
          </a:p>
        </p:txBody>
      </p:sp>
      <p:sp>
        <p:nvSpPr>
          <p:cNvPr id="28" name="Ellipse 27">
            <a:extLst>
              <a:ext uri="{FF2B5EF4-FFF2-40B4-BE49-F238E27FC236}">
                <a16:creationId xmlns:a16="http://schemas.microsoft.com/office/drawing/2014/main" id="{67972040-BF45-67B8-676E-8E457D9E705C}"/>
              </a:ext>
            </a:extLst>
          </p:cNvPr>
          <p:cNvSpPr/>
          <p:nvPr/>
        </p:nvSpPr>
        <p:spPr>
          <a:xfrm>
            <a:off x="69405" y="2965383"/>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32</a:t>
            </a:r>
          </a:p>
        </p:txBody>
      </p:sp>
      <p:sp>
        <p:nvSpPr>
          <p:cNvPr id="29" name="Ellipse 28">
            <a:extLst>
              <a:ext uri="{FF2B5EF4-FFF2-40B4-BE49-F238E27FC236}">
                <a16:creationId xmlns:a16="http://schemas.microsoft.com/office/drawing/2014/main" id="{B2EE9880-A3C6-3893-7B6E-6A4EBB91F9FE}"/>
              </a:ext>
            </a:extLst>
          </p:cNvPr>
          <p:cNvSpPr/>
          <p:nvPr/>
        </p:nvSpPr>
        <p:spPr>
          <a:xfrm>
            <a:off x="69405" y="3230249"/>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36</a:t>
            </a:r>
          </a:p>
        </p:txBody>
      </p:sp>
      <p:sp>
        <p:nvSpPr>
          <p:cNvPr id="30" name="Ellipse 29">
            <a:extLst>
              <a:ext uri="{FF2B5EF4-FFF2-40B4-BE49-F238E27FC236}">
                <a16:creationId xmlns:a16="http://schemas.microsoft.com/office/drawing/2014/main" id="{8CB33E0C-5F46-5193-D6AD-0857AE7523CE}"/>
              </a:ext>
            </a:extLst>
          </p:cNvPr>
          <p:cNvSpPr/>
          <p:nvPr/>
        </p:nvSpPr>
        <p:spPr>
          <a:xfrm>
            <a:off x="69405" y="2699071"/>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13</a:t>
            </a:r>
          </a:p>
        </p:txBody>
      </p:sp>
      <p:sp>
        <p:nvSpPr>
          <p:cNvPr id="31" name="Ellipse 30">
            <a:extLst>
              <a:ext uri="{FF2B5EF4-FFF2-40B4-BE49-F238E27FC236}">
                <a16:creationId xmlns:a16="http://schemas.microsoft.com/office/drawing/2014/main" id="{B6FFC388-CF28-BAC4-3EA4-4301A5CF7590}"/>
              </a:ext>
            </a:extLst>
          </p:cNvPr>
          <p:cNvSpPr/>
          <p:nvPr/>
        </p:nvSpPr>
        <p:spPr>
          <a:xfrm>
            <a:off x="3723667" y="4291100"/>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17</a:t>
            </a:r>
          </a:p>
        </p:txBody>
      </p:sp>
      <p:sp>
        <p:nvSpPr>
          <p:cNvPr id="32" name="Ellipse 31">
            <a:extLst>
              <a:ext uri="{FF2B5EF4-FFF2-40B4-BE49-F238E27FC236}">
                <a16:creationId xmlns:a16="http://schemas.microsoft.com/office/drawing/2014/main" id="{48312D02-687E-053A-6133-2DE8F15A0EF8}"/>
              </a:ext>
            </a:extLst>
          </p:cNvPr>
          <p:cNvSpPr/>
          <p:nvPr/>
        </p:nvSpPr>
        <p:spPr>
          <a:xfrm>
            <a:off x="3715893" y="6406023"/>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18</a:t>
            </a:r>
          </a:p>
        </p:txBody>
      </p:sp>
      <p:sp>
        <p:nvSpPr>
          <p:cNvPr id="33" name="Ellipse 32">
            <a:extLst>
              <a:ext uri="{FF2B5EF4-FFF2-40B4-BE49-F238E27FC236}">
                <a16:creationId xmlns:a16="http://schemas.microsoft.com/office/drawing/2014/main" id="{18231DBF-09D5-43CD-01AA-253B752747DA}"/>
              </a:ext>
            </a:extLst>
          </p:cNvPr>
          <p:cNvSpPr/>
          <p:nvPr/>
        </p:nvSpPr>
        <p:spPr>
          <a:xfrm>
            <a:off x="3755896" y="7398600"/>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19</a:t>
            </a:r>
          </a:p>
        </p:txBody>
      </p:sp>
      <p:sp>
        <p:nvSpPr>
          <p:cNvPr id="34" name="Ellipse 33">
            <a:extLst>
              <a:ext uri="{FF2B5EF4-FFF2-40B4-BE49-F238E27FC236}">
                <a16:creationId xmlns:a16="http://schemas.microsoft.com/office/drawing/2014/main" id="{6D5B1F48-0E00-A6F6-F1AB-CCB30D173E4B}"/>
              </a:ext>
            </a:extLst>
          </p:cNvPr>
          <p:cNvSpPr/>
          <p:nvPr/>
        </p:nvSpPr>
        <p:spPr>
          <a:xfrm>
            <a:off x="3777725" y="7989010"/>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20</a:t>
            </a:r>
          </a:p>
        </p:txBody>
      </p:sp>
      <p:sp>
        <p:nvSpPr>
          <p:cNvPr id="35" name="Ellipse 34">
            <a:extLst>
              <a:ext uri="{FF2B5EF4-FFF2-40B4-BE49-F238E27FC236}">
                <a16:creationId xmlns:a16="http://schemas.microsoft.com/office/drawing/2014/main" id="{9EBAF865-5955-657E-5D82-F770A5E8FC62}"/>
              </a:ext>
            </a:extLst>
          </p:cNvPr>
          <p:cNvSpPr/>
          <p:nvPr/>
        </p:nvSpPr>
        <p:spPr>
          <a:xfrm>
            <a:off x="3777725" y="9419818"/>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21</a:t>
            </a:r>
          </a:p>
        </p:txBody>
      </p:sp>
      <p:sp>
        <p:nvSpPr>
          <p:cNvPr id="36" name="Ellipse 35">
            <a:extLst>
              <a:ext uri="{FF2B5EF4-FFF2-40B4-BE49-F238E27FC236}">
                <a16:creationId xmlns:a16="http://schemas.microsoft.com/office/drawing/2014/main" id="{86CEBB01-F26B-A2AC-FFE7-E84E42A564C3}"/>
              </a:ext>
            </a:extLst>
          </p:cNvPr>
          <p:cNvSpPr/>
          <p:nvPr/>
        </p:nvSpPr>
        <p:spPr>
          <a:xfrm>
            <a:off x="69405" y="3496028"/>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39</a:t>
            </a:r>
          </a:p>
        </p:txBody>
      </p:sp>
      <p:sp>
        <p:nvSpPr>
          <p:cNvPr id="37" name="Ellipse 36">
            <a:extLst>
              <a:ext uri="{FF2B5EF4-FFF2-40B4-BE49-F238E27FC236}">
                <a16:creationId xmlns:a16="http://schemas.microsoft.com/office/drawing/2014/main" id="{48F2ED2F-4AE7-BA3E-63D6-12957E16AA6A}"/>
              </a:ext>
            </a:extLst>
          </p:cNvPr>
          <p:cNvSpPr/>
          <p:nvPr/>
        </p:nvSpPr>
        <p:spPr>
          <a:xfrm>
            <a:off x="3780138" y="9782011"/>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40</a:t>
            </a:r>
          </a:p>
        </p:txBody>
      </p:sp>
      <p:sp>
        <p:nvSpPr>
          <p:cNvPr id="7" name="ZoneTexte 6">
            <a:extLst>
              <a:ext uri="{FF2B5EF4-FFF2-40B4-BE49-F238E27FC236}">
                <a16:creationId xmlns:a16="http://schemas.microsoft.com/office/drawing/2014/main" id="{3AFB80D2-6853-E7D0-8D0C-439F9405C58A}"/>
              </a:ext>
            </a:extLst>
          </p:cNvPr>
          <p:cNvSpPr txBox="1"/>
          <p:nvPr/>
        </p:nvSpPr>
        <p:spPr>
          <a:xfrm>
            <a:off x="268348" y="1538901"/>
            <a:ext cx="7226555" cy="1092607"/>
          </a:xfrm>
          <a:prstGeom prst="rect">
            <a:avLst/>
          </a:prstGeom>
          <a:noFill/>
        </p:spPr>
        <p:txBody>
          <a:bodyPr wrap="square">
            <a:spAutoFit/>
          </a:bodyPr>
          <a:lstStyle/>
          <a:p>
            <a:pPr>
              <a:lnSpc>
                <a:spcPct val="100000"/>
              </a:lnSpc>
              <a:spcBef>
                <a:spcPts val="0"/>
              </a:spcBef>
              <a:defRPr/>
            </a:pPr>
            <a:r>
              <a:rPr lang="fr-FR" sz="1000" b="1" dirty="0">
                <a:latin typeface="Times New Roman" panose="02020603050405020304" pitchFamily="18" charset="0"/>
                <a:ea typeface="Calibri" panose="020F0502020204030204" pitchFamily="34" charset="0"/>
                <a:cs typeface="Times New Roman" panose="02020603050405020304" pitchFamily="18" charset="0"/>
              </a:rPr>
              <a:t>INFORMATIONS IMPORTANTES AVANT DE COMMENCER LA LECTURE DE LA FICHE A.4 : </a:t>
            </a:r>
          </a:p>
          <a:p>
            <a:pPr marL="171450" indent="-171450">
              <a:lnSpc>
                <a:spcPct val="100000"/>
              </a:lnSpc>
              <a:spcBef>
                <a:spcPts val="0"/>
              </a:spcBef>
              <a:buFont typeface="Arial" panose="020B0604020202020204" pitchFamily="34" charset="0"/>
              <a:buChar char="•"/>
              <a:defRPr/>
            </a:pPr>
            <a:r>
              <a:rPr lang="fr-FR" sz="1100" dirty="0">
                <a:latin typeface="Calibri" panose="020F0502020204030204" pitchFamily="34" charset="0"/>
                <a:ea typeface="Calibri" panose="020F0502020204030204" pitchFamily="34" charset="0"/>
                <a:cs typeface="Calibri" panose="020F0502020204030204" pitchFamily="34" charset="0"/>
              </a:rPr>
              <a:t>Cette fiche doit se lire en liaison </a:t>
            </a:r>
            <a:r>
              <a:rPr lang="fr-FR" sz="1100" dirty="0">
                <a:latin typeface="Calibri" panose="020F0502020204030204" pitchFamily="34" charset="0"/>
                <a:ea typeface="Calibri" panose="020F0502020204030204" pitchFamily="34" charset="0"/>
                <a:cs typeface="Calibri" panose="020F0502020204030204" pitchFamily="34" charset="0"/>
                <a:hlinkClick r:id="rId6"/>
              </a:rPr>
              <a:t>avec le tableau Excel qui lui est attaché </a:t>
            </a:r>
            <a:r>
              <a:rPr lang="fr-FR" sz="1100" dirty="0">
                <a:latin typeface="Calibri" panose="020F0502020204030204" pitchFamily="34" charset="0"/>
                <a:ea typeface="Calibri" panose="020F0502020204030204" pitchFamily="34" charset="0"/>
                <a:cs typeface="Calibri" panose="020F0502020204030204" pitchFamily="34" charset="0"/>
              </a:rPr>
              <a:t>et qui contient les références utiles </a:t>
            </a:r>
            <a:r>
              <a:rPr lang="fr-FR" sz="900" dirty="0">
                <a:latin typeface="Calibri" panose="020F0502020204030204" pitchFamily="34" charset="0"/>
                <a:ea typeface="Calibri" panose="020F0502020204030204" pitchFamily="34" charset="0"/>
                <a:cs typeface="Calibri" panose="020F0502020204030204" pitchFamily="34" charset="0"/>
              </a:rPr>
              <a:t>(suivez l’indexation)</a:t>
            </a:r>
            <a:endParaRPr lang="fr-FR" sz="1100" dirty="0">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spcBef>
                <a:spcPts val="0"/>
              </a:spcBef>
              <a:buFont typeface="Arial" panose="020B0604020202020204" pitchFamily="34" charset="0"/>
              <a:buChar char="•"/>
              <a:defRPr/>
            </a:pPr>
            <a:r>
              <a:rPr lang="fr-FR" sz="1100" dirty="0">
                <a:latin typeface="Calibri" panose="020F0502020204030204" pitchFamily="34" charset="0"/>
                <a:ea typeface="Calibri" panose="020F0502020204030204" pitchFamily="34" charset="0"/>
                <a:cs typeface="Calibri" panose="020F0502020204030204" pitchFamily="34" charset="0"/>
              </a:rPr>
              <a:t>Nous invitons toutes les personnes qui souhaiteraient apporter une correction ou un complément d’information à adresser leurs observations part mail à l’AFG. </a:t>
            </a:r>
          </a:p>
          <a:p>
            <a:pPr marL="171450" indent="-171450">
              <a:lnSpc>
                <a:spcPct val="100000"/>
              </a:lnSpc>
              <a:spcBef>
                <a:spcPts val="0"/>
              </a:spcBef>
              <a:buFont typeface="Arial" panose="020B0604020202020204" pitchFamily="34" charset="0"/>
              <a:buChar char="•"/>
              <a:defRPr/>
            </a:pPr>
            <a:r>
              <a:rPr lang="fr-FR" sz="1100" dirty="0">
                <a:latin typeface="Calibri" panose="020F0502020204030204" pitchFamily="34" charset="0"/>
                <a:ea typeface="Calibri" panose="020F0502020204030204" pitchFamily="34" charset="0"/>
                <a:cs typeface="Calibri" panose="020F0502020204030204" pitchFamily="34" charset="0"/>
              </a:rPr>
              <a:t>Dans cette fiche, sont </a:t>
            </a:r>
            <a:r>
              <a:rPr lang="fr-FR" sz="1100" b="0" dirty="0">
                <a:latin typeface="Calibri" panose="020F0502020204030204" pitchFamily="34" charset="0"/>
                <a:ea typeface="Calibri" panose="020F0502020204030204" pitchFamily="34" charset="0"/>
                <a:cs typeface="Calibri" panose="020F0502020204030204" pitchFamily="34" charset="0"/>
              </a:rPr>
              <a:t>surlignées en bleu la fréquence de révision ou la date butoir de la communication  </a:t>
            </a:r>
          </a:p>
        </p:txBody>
      </p:sp>
      <p:sp>
        <p:nvSpPr>
          <p:cNvPr id="6" name="Rectangle : coins arrondis 5">
            <a:extLst>
              <a:ext uri="{FF2B5EF4-FFF2-40B4-BE49-F238E27FC236}">
                <a16:creationId xmlns:a16="http://schemas.microsoft.com/office/drawing/2014/main" id="{87BAE07C-8A14-E313-C11E-02BDFE0ED23A}"/>
              </a:ext>
            </a:extLst>
          </p:cNvPr>
          <p:cNvSpPr/>
          <p:nvPr/>
        </p:nvSpPr>
        <p:spPr>
          <a:xfrm>
            <a:off x="210314" y="1585364"/>
            <a:ext cx="7200900" cy="950200"/>
          </a:xfrm>
          <a:prstGeom prst="roundRect">
            <a:avLst/>
          </a:prstGeom>
          <a:noFill/>
          <a:ln>
            <a:solidFill>
              <a:srgbClr val="00CC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CC00"/>
              </a:solidFill>
            </a:endParaRPr>
          </a:p>
        </p:txBody>
      </p:sp>
    </p:spTree>
    <p:extLst>
      <p:ext uri="{BB962C8B-B14F-4D97-AF65-F5344CB8AC3E}">
        <p14:creationId xmlns:p14="http://schemas.microsoft.com/office/powerpoint/2010/main" val="27545352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7">
            <a:extLst>
              <a:ext uri="{FF2B5EF4-FFF2-40B4-BE49-F238E27FC236}">
                <a16:creationId xmlns:a16="http://schemas.microsoft.com/office/drawing/2014/main" id="{88B9479B-BA38-4813-90CE-33D9828DC398}"/>
              </a:ext>
            </a:extLst>
          </p:cNvPr>
          <p:cNvSpPr txBox="1"/>
          <p:nvPr/>
        </p:nvSpPr>
        <p:spPr>
          <a:xfrm>
            <a:off x="296990" y="1732757"/>
            <a:ext cx="7200900" cy="261221"/>
          </a:xfrm>
          <a:prstGeom prst="rect">
            <a:avLst/>
          </a:prstGeom>
          <a:solidFill>
            <a:srgbClr val="D2F1F9"/>
          </a:solidFill>
        </p:spPr>
        <p:txBody>
          <a:bodyPr vert="horz" wrap="square" lIns="180000" tIns="18000" rIns="0" bIns="18000" rtlCol="0">
            <a:spAutoFit/>
          </a:bodyPr>
          <a:lstStyle/>
          <a:p>
            <a:pPr marL="465455" marR="0" lvl="0" indent="-285750" algn="l" defTabSz="1396959" rtl="0" eaLnBrk="1" fontAlgn="auto" latinLnBrk="0" hangingPunct="1">
              <a:lnSpc>
                <a:spcPts val="1885"/>
              </a:lnSpc>
              <a:spcBef>
                <a:spcPts val="100"/>
              </a:spcBef>
              <a:spcAft>
                <a:spcPts val="0"/>
              </a:spcAft>
              <a:buClrTx/>
              <a:buSzTx/>
              <a:buFontTx/>
              <a:buBlip>
                <a:blip r:embed="rId2"/>
              </a:buBlip>
              <a:tabLst/>
              <a:defRPr/>
            </a:pPr>
            <a:r>
              <a:rPr lang="fr-FR" sz="1400" b="1" spc="-15">
                <a:solidFill>
                  <a:srgbClr val="164194"/>
                </a:solidFill>
                <a:latin typeface="Times New Roman" panose="02020603050405020304" pitchFamily="18" charset="0"/>
                <a:cs typeface="Times New Roman" panose="02020603050405020304" pitchFamily="18" charset="0"/>
              </a:rPr>
              <a:t>Concepts clé et livrables</a:t>
            </a:r>
            <a:endParaRPr lang="fr-FR" sz="1400">
              <a:latin typeface="Times New Roman" panose="02020603050405020304" pitchFamily="18" charset="0"/>
              <a:cs typeface="Times New Roman" panose="02020603050405020304" pitchFamily="18" charset="0"/>
            </a:endParaRPr>
          </a:p>
        </p:txBody>
      </p:sp>
      <p:grpSp>
        <p:nvGrpSpPr>
          <p:cNvPr id="8" name="object 8">
            <a:extLst>
              <a:ext uri="{FF2B5EF4-FFF2-40B4-BE49-F238E27FC236}">
                <a16:creationId xmlns:a16="http://schemas.microsoft.com/office/drawing/2014/main" id="{E407F057-632F-4E07-A54B-A44415D2176C}"/>
              </a:ext>
            </a:extLst>
          </p:cNvPr>
          <p:cNvGrpSpPr/>
          <p:nvPr/>
        </p:nvGrpSpPr>
        <p:grpSpPr>
          <a:xfrm>
            <a:off x="5403850" y="618681"/>
            <a:ext cx="1980564" cy="826823"/>
            <a:chOff x="5400001" y="612000"/>
            <a:chExt cx="1980564" cy="826823"/>
          </a:xfrm>
        </p:grpSpPr>
        <p:sp>
          <p:nvSpPr>
            <p:cNvPr id="9" name="object 9">
              <a:extLst>
                <a:ext uri="{FF2B5EF4-FFF2-40B4-BE49-F238E27FC236}">
                  <a16:creationId xmlns:a16="http://schemas.microsoft.com/office/drawing/2014/main" id="{B6DB63DD-63B2-4927-B1B9-9DEE56480F23}"/>
                </a:ext>
              </a:extLst>
            </p:cNvPr>
            <p:cNvSpPr/>
            <p:nvPr/>
          </p:nvSpPr>
          <p:spPr>
            <a:xfrm>
              <a:off x="5400001" y="1097991"/>
              <a:ext cx="1980564" cy="340832"/>
            </a:xfrm>
            <a:custGeom>
              <a:avLst/>
              <a:gdLst/>
              <a:ahLst/>
              <a:cxnLst/>
              <a:rect l="l" t="t" r="r" b="b"/>
              <a:pathLst>
                <a:path w="1980565" h="198119">
                  <a:moveTo>
                    <a:pt x="1980006" y="0"/>
                  </a:moveTo>
                  <a:lnTo>
                    <a:pt x="0" y="0"/>
                  </a:lnTo>
                  <a:lnTo>
                    <a:pt x="0" y="198005"/>
                  </a:lnTo>
                  <a:lnTo>
                    <a:pt x="1980006" y="198005"/>
                  </a:lnTo>
                  <a:lnTo>
                    <a:pt x="1980006" y="0"/>
                  </a:lnTo>
                  <a:close/>
                </a:path>
              </a:pathLst>
            </a:custGeom>
            <a:solidFill>
              <a:srgbClr val="1DBADF"/>
            </a:solidFill>
          </p:spPr>
          <p:txBody>
            <a:bodyPr wrap="square" lIns="0" tIns="0" rIns="0" bIns="0" rtlCol="0"/>
            <a:lstStyle/>
            <a:p>
              <a:endParaRPr/>
            </a:p>
          </p:txBody>
        </p:sp>
        <p:sp>
          <p:nvSpPr>
            <p:cNvPr id="10" name="object 10">
              <a:extLst>
                <a:ext uri="{FF2B5EF4-FFF2-40B4-BE49-F238E27FC236}">
                  <a16:creationId xmlns:a16="http://schemas.microsoft.com/office/drawing/2014/main" id="{F9E53B94-E906-45F6-8074-1E9BF2B3DBF7}"/>
                </a:ext>
              </a:extLst>
            </p:cNvPr>
            <p:cNvSpPr/>
            <p:nvPr/>
          </p:nvSpPr>
          <p:spPr>
            <a:xfrm>
              <a:off x="5400001" y="612000"/>
              <a:ext cx="1980564" cy="396240"/>
            </a:xfrm>
            <a:custGeom>
              <a:avLst/>
              <a:gdLst/>
              <a:ahLst/>
              <a:cxnLst/>
              <a:rect l="l" t="t" r="r" b="b"/>
              <a:pathLst>
                <a:path w="1980565" h="396240">
                  <a:moveTo>
                    <a:pt x="1980006" y="0"/>
                  </a:moveTo>
                  <a:lnTo>
                    <a:pt x="0" y="0"/>
                  </a:lnTo>
                  <a:lnTo>
                    <a:pt x="0" y="395998"/>
                  </a:lnTo>
                  <a:lnTo>
                    <a:pt x="1980006" y="395998"/>
                  </a:lnTo>
                  <a:lnTo>
                    <a:pt x="1980006" y="0"/>
                  </a:lnTo>
                  <a:close/>
                </a:path>
              </a:pathLst>
            </a:custGeom>
            <a:solidFill>
              <a:srgbClr val="F9B000"/>
            </a:solidFill>
          </p:spPr>
          <p:txBody>
            <a:bodyPr wrap="square" lIns="0" tIns="0" rIns="0" bIns="0" rtlCol="0"/>
            <a:lstStyle/>
            <a:p>
              <a:endParaRPr/>
            </a:p>
          </p:txBody>
        </p:sp>
      </p:grpSp>
      <p:sp>
        <p:nvSpPr>
          <p:cNvPr id="11" name="object 17">
            <a:extLst>
              <a:ext uri="{FF2B5EF4-FFF2-40B4-BE49-F238E27FC236}">
                <a16:creationId xmlns:a16="http://schemas.microsoft.com/office/drawing/2014/main" id="{0667B170-7E25-4D8C-92A7-EBAA1440BE71}"/>
              </a:ext>
            </a:extLst>
          </p:cNvPr>
          <p:cNvSpPr/>
          <p:nvPr/>
        </p:nvSpPr>
        <p:spPr>
          <a:xfrm>
            <a:off x="4913697" y="484323"/>
            <a:ext cx="885190" cy="961181"/>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a:t> </a:t>
            </a:r>
            <a:endParaRPr/>
          </a:p>
        </p:txBody>
      </p:sp>
      <p:sp>
        <p:nvSpPr>
          <p:cNvPr id="14" name="object 7">
            <a:extLst>
              <a:ext uri="{FF2B5EF4-FFF2-40B4-BE49-F238E27FC236}">
                <a16:creationId xmlns:a16="http://schemas.microsoft.com/office/drawing/2014/main" id="{34A48691-9D92-489E-A233-0ECFAB0A13F6}"/>
              </a:ext>
            </a:extLst>
          </p:cNvPr>
          <p:cNvSpPr txBox="1"/>
          <p:nvPr/>
        </p:nvSpPr>
        <p:spPr>
          <a:xfrm>
            <a:off x="1799908" y="210796"/>
            <a:ext cx="5580380" cy="257122"/>
          </a:xfrm>
          <a:prstGeom prst="rect">
            <a:avLst/>
          </a:prstGeom>
          <a:solidFill>
            <a:srgbClr val="D0D9EA"/>
          </a:solidFill>
        </p:spPr>
        <p:txBody>
          <a:bodyPr vert="horz" wrap="square" lIns="0" tIns="12700" rIns="0" bIns="0" rtlCol="0">
            <a:spAutoFit/>
          </a:bodyPr>
          <a:lstStyle/>
          <a:p>
            <a:pPr marL="179705">
              <a:lnSpc>
                <a:spcPts val="1885"/>
              </a:lnSpc>
              <a:spcBef>
                <a:spcPts val="100"/>
              </a:spcBef>
            </a:pPr>
            <a:r>
              <a:rPr sz="1600" b="1" cap="all" spc="-25">
                <a:solidFill>
                  <a:srgbClr val="164194"/>
                </a:solidFill>
                <a:latin typeface="Times New Roman" panose="02020603050405020304" pitchFamily="18" charset="0"/>
                <a:ea typeface="BioRhyme" panose="00000500000000000000" pitchFamily="2" charset="0"/>
                <a:cs typeface="Times New Roman" panose="02020603050405020304" pitchFamily="18" charset="0"/>
              </a:rPr>
              <a:t>Fiche</a:t>
            </a:r>
            <a:r>
              <a:rPr sz="1600" b="1" cap="all" spc="-45">
                <a:solidFill>
                  <a:srgbClr val="164194"/>
                </a:solidFill>
                <a:latin typeface="Times New Roman" panose="02020603050405020304" pitchFamily="18" charset="0"/>
                <a:ea typeface="BioRhyme" panose="00000500000000000000" pitchFamily="2" charset="0"/>
                <a:cs typeface="Times New Roman" panose="02020603050405020304" pitchFamily="18" charset="0"/>
              </a:rPr>
              <a:t> </a:t>
            </a:r>
            <a:r>
              <a:rPr sz="1600" b="1" cap="all">
                <a:solidFill>
                  <a:srgbClr val="164194"/>
                </a:solidFill>
                <a:latin typeface="Times New Roman" panose="02020603050405020304" pitchFamily="18" charset="0"/>
                <a:ea typeface="BioRhyme" panose="00000500000000000000" pitchFamily="2" charset="0"/>
                <a:cs typeface="Times New Roman" panose="02020603050405020304" pitchFamily="18" charset="0"/>
              </a:rPr>
              <a:t>A</a:t>
            </a:r>
            <a:r>
              <a:rPr lang="fr-FR" sz="1600" b="1" cap="all">
                <a:solidFill>
                  <a:srgbClr val="164194"/>
                </a:solidFill>
                <a:latin typeface="Times New Roman" panose="02020603050405020304" pitchFamily="18" charset="0"/>
                <a:ea typeface="BioRhyme" panose="00000500000000000000" pitchFamily="2" charset="0"/>
                <a:cs typeface="Times New Roman" panose="02020603050405020304" pitchFamily="18" charset="0"/>
              </a:rPr>
              <a:t>.4</a:t>
            </a:r>
            <a:endParaRPr sz="1600" cap="all">
              <a:latin typeface="Times New Roman" panose="02020603050405020304" pitchFamily="18" charset="0"/>
              <a:ea typeface="BioRhyme" panose="00000500000000000000" pitchFamily="2" charset="0"/>
              <a:cs typeface="Times New Roman" panose="02020603050405020304" pitchFamily="18" charset="0"/>
            </a:endParaRPr>
          </a:p>
        </p:txBody>
      </p:sp>
      <p:sp>
        <p:nvSpPr>
          <p:cNvPr id="15" name="Espace réservé du titre 1">
            <a:extLst>
              <a:ext uri="{FF2B5EF4-FFF2-40B4-BE49-F238E27FC236}">
                <a16:creationId xmlns:a16="http://schemas.microsoft.com/office/drawing/2014/main" id="{89B34E1B-1A5F-4A63-AA14-34A45D5FC9F5}"/>
              </a:ext>
            </a:extLst>
          </p:cNvPr>
          <p:cNvSpPr txBox="1">
            <a:spLocks/>
          </p:cNvSpPr>
          <p:nvPr/>
        </p:nvSpPr>
        <p:spPr>
          <a:xfrm>
            <a:off x="1799908" y="568443"/>
            <a:ext cx="3512675" cy="923330"/>
          </a:xfrm>
          <a:prstGeom prst="rect">
            <a:avLst/>
          </a:prstGeom>
        </p:spPr>
        <p:txBody>
          <a:bodyPr vert="horz" wrap="square" lIns="0" tIns="0" rIns="0" bIns="0" rtlCol="0" anchor="t" anchorCtr="0">
            <a:spAutoFit/>
          </a:bodyPr>
          <a:lst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a:lstStyle>
          <a:p>
            <a:pPr marL="12700" marR="5080">
              <a:spcBef>
                <a:spcPts val="100"/>
              </a:spcBef>
            </a:pPr>
            <a:r>
              <a:rPr lang="fr-FR" sz="2000">
                <a:solidFill>
                  <a:srgbClr val="FFFFFF"/>
                </a:solidFill>
                <a:latin typeface="Calibri" panose="020F0502020204030204" pitchFamily="34" charset="0"/>
                <a:cs typeface="Calibri" panose="020F0502020204030204" pitchFamily="34" charset="0"/>
              </a:rPr>
              <a:t>POLITIQUES ET DOCUMENTS DEVANT ÊTRE MIS SUR LE SITE INTERNET</a:t>
            </a:r>
            <a:endParaRPr lang="fr-FR" sz="2000">
              <a:latin typeface="Calibri" panose="020F0502020204030204" pitchFamily="34" charset="0"/>
              <a:cs typeface="Calibri" panose="020F0502020204030204" pitchFamily="34" charset="0"/>
            </a:endParaRPr>
          </a:p>
        </p:txBody>
      </p:sp>
      <p:sp>
        <p:nvSpPr>
          <p:cNvPr id="16" name="ZoneTexte 15">
            <a:extLst>
              <a:ext uri="{FF2B5EF4-FFF2-40B4-BE49-F238E27FC236}">
                <a16:creationId xmlns:a16="http://schemas.microsoft.com/office/drawing/2014/main" id="{F4861579-905A-4EF8-A13C-49C4300A6738}"/>
              </a:ext>
            </a:extLst>
          </p:cNvPr>
          <p:cNvSpPr txBox="1"/>
          <p:nvPr/>
        </p:nvSpPr>
        <p:spPr>
          <a:xfrm>
            <a:off x="5759767" y="624032"/>
            <a:ext cx="1620521" cy="374906"/>
          </a:xfrm>
          <a:prstGeom prst="rect">
            <a:avLst/>
          </a:prstGeom>
          <a:noFill/>
        </p:spPr>
        <p:txBody>
          <a:bodyPr wrap="square" lIns="0" tIns="18000" rIns="180000" bIns="18000" rtlCol="0">
            <a:spAutoFit/>
          </a:bodyPr>
          <a:lstStyle/>
          <a:p>
            <a:pPr algn="r">
              <a:spcBef>
                <a:spcPts val="1200"/>
              </a:spcBef>
            </a:pPr>
            <a:r>
              <a:rPr lang="fr-FR" sz="1100">
                <a:solidFill>
                  <a:schemeClr val="bg1"/>
                </a:solidFill>
                <a:latin typeface="Calibri" panose="020F0502020204030204" pitchFamily="34" charset="0"/>
                <a:cs typeface="Calibri" panose="020F0502020204030204" pitchFamily="34" charset="0"/>
              </a:rPr>
              <a:t>Règlementaire  au niveau de la SGP</a:t>
            </a:r>
          </a:p>
        </p:txBody>
      </p:sp>
      <p:sp>
        <p:nvSpPr>
          <p:cNvPr id="17" name="ZoneTexte 16">
            <a:extLst>
              <a:ext uri="{FF2B5EF4-FFF2-40B4-BE49-F238E27FC236}">
                <a16:creationId xmlns:a16="http://schemas.microsoft.com/office/drawing/2014/main" id="{04A43261-DCA1-4270-AD69-9DDBE8F0172C}"/>
              </a:ext>
            </a:extLst>
          </p:cNvPr>
          <p:cNvSpPr txBox="1"/>
          <p:nvPr/>
        </p:nvSpPr>
        <p:spPr>
          <a:xfrm>
            <a:off x="4873139" y="1090382"/>
            <a:ext cx="2624752" cy="698071"/>
          </a:xfrm>
          <a:prstGeom prst="rect">
            <a:avLst/>
          </a:prstGeom>
          <a:noFill/>
        </p:spPr>
        <p:txBody>
          <a:bodyPr wrap="square" lIns="0" tIns="18000" rIns="180000" bIns="18000" rtlCol="0">
            <a:spAutoFit/>
          </a:bodyPr>
          <a:lstStyle/>
          <a:p>
            <a:pPr algn="r"/>
            <a:r>
              <a:rPr lang="fr-FR" sz="1100">
                <a:solidFill>
                  <a:schemeClr val="bg1"/>
                </a:solidFill>
                <a:latin typeface="Calibri" panose="020F0502020204030204" pitchFamily="34" charset="0"/>
                <a:cs typeface="Calibri" panose="020F0502020204030204" pitchFamily="34" charset="0"/>
              </a:rPr>
              <a:t>Site internet de la  SGP + </a:t>
            </a:r>
          </a:p>
          <a:p>
            <a:pPr algn="r"/>
            <a:r>
              <a:rPr lang="fr-FR" sz="1100">
                <a:solidFill>
                  <a:schemeClr val="bg1"/>
                </a:solidFill>
                <a:latin typeface="Calibri" panose="020F0502020204030204" pitchFamily="34" charset="0"/>
                <a:cs typeface="Calibri" panose="020F0502020204030204" pitchFamily="34" charset="0"/>
              </a:rPr>
              <a:t>Investisseurs</a:t>
            </a:r>
          </a:p>
          <a:p>
            <a:pPr algn="r">
              <a:spcBef>
                <a:spcPts val="1200"/>
              </a:spcBef>
            </a:pPr>
            <a:endParaRPr lang="fr-FR" sz="1100">
              <a:solidFill>
                <a:schemeClr val="bg1"/>
              </a:solidFill>
              <a:latin typeface="Calibri" panose="020F0502020204030204" pitchFamily="34" charset="0"/>
              <a:cs typeface="Calibri" panose="020F0502020204030204" pitchFamily="34" charset="0"/>
            </a:endParaRPr>
          </a:p>
        </p:txBody>
      </p:sp>
      <p:sp>
        <p:nvSpPr>
          <p:cNvPr id="20" name="Espace réservé du pied de page 4">
            <a:extLst>
              <a:ext uri="{FF2B5EF4-FFF2-40B4-BE49-F238E27FC236}">
                <a16:creationId xmlns:a16="http://schemas.microsoft.com/office/drawing/2014/main" id="{A6633E2A-D8D1-495D-80A0-C4B1A401ADFA}"/>
              </a:ext>
            </a:extLst>
          </p:cNvPr>
          <p:cNvSpPr txBox="1">
            <a:spLocks/>
          </p:cNvSpPr>
          <p:nvPr/>
        </p:nvSpPr>
        <p:spPr>
          <a:xfrm>
            <a:off x="4023170" y="10063042"/>
            <a:ext cx="3419570" cy="307777"/>
          </a:xfrm>
          <a:prstGeom prst="rect">
            <a:avLst/>
          </a:prstGeom>
        </p:spPr>
        <p:txBody>
          <a:bodyPr vert="horz" wrap="square" lIns="0" tIns="0" rIns="0" bIns="0" rtlCol="0" anchor="b" anchorCtr="0">
            <a:spAutoFit/>
          </a:bodyPr>
          <a:lstStyle>
            <a:defPPr>
              <a:defRPr lang="fr-FR"/>
            </a:defPPr>
            <a:lvl1pPr marL="0" algn="r" defTabSz="1396959" rtl="0" eaLnBrk="1" latinLnBrk="0" hangingPunct="1">
              <a:defRPr sz="850" b="1" kern="1200">
                <a:solidFill>
                  <a:srgbClr val="2C4390"/>
                </a:solidFill>
                <a:latin typeface="+mj-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pPr algn="l"/>
            <a:r>
              <a:rPr lang="fr-FR" sz="1000" b="0" baseline="30000" dirty="0">
                <a:latin typeface="Calibri" panose="020F0502020204030204" pitchFamily="34" charset="0"/>
                <a:cs typeface="Calibri" panose="020F0502020204030204" pitchFamily="34" charset="0"/>
              </a:rPr>
              <a:t>AVERTISSEMENT : Cette fiche n’est éditée qu’à titre informatif et il vous appartient de vérifier vos propres obligations déclaratives. L’AFG ne serait être tenue pour responsable d’un manquement à l’une quelconque de vos obligations de </a:t>
            </a:r>
            <a:r>
              <a:rPr lang="fr-FR" sz="1000" b="0" baseline="30000" dirty="0" err="1">
                <a:latin typeface="Calibri" panose="020F0502020204030204" pitchFamily="34" charset="0"/>
                <a:cs typeface="Calibri" panose="020F0502020204030204" pitchFamily="34" charset="0"/>
              </a:rPr>
              <a:t>reporting</a:t>
            </a:r>
            <a:r>
              <a:rPr lang="fr-FR" sz="1000" b="0" baseline="30000" dirty="0">
                <a:latin typeface="Calibri" panose="020F0502020204030204" pitchFamily="34" charset="0"/>
                <a:cs typeface="Calibri" panose="020F0502020204030204" pitchFamily="34" charset="0"/>
              </a:rPr>
              <a:t>.</a:t>
            </a:r>
          </a:p>
        </p:txBody>
      </p:sp>
      <p:sp>
        <p:nvSpPr>
          <p:cNvPr id="21" name="Espace réservé du numéro de diapositive 5">
            <a:extLst>
              <a:ext uri="{FF2B5EF4-FFF2-40B4-BE49-F238E27FC236}">
                <a16:creationId xmlns:a16="http://schemas.microsoft.com/office/drawing/2014/main" id="{94F1A3B2-57C4-4CD0-B009-0A40825255ED}"/>
              </a:ext>
            </a:extLst>
          </p:cNvPr>
          <p:cNvSpPr txBox="1">
            <a:spLocks/>
          </p:cNvSpPr>
          <p:nvPr/>
        </p:nvSpPr>
        <p:spPr>
          <a:xfrm>
            <a:off x="6967349" y="9396993"/>
            <a:ext cx="197169" cy="130805"/>
          </a:xfrm>
          <a:prstGeom prst="rect">
            <a:avLst/>
          </a:prstGeom>
        </p:spPr>
        <p:txBody>
          <a:bodyPr vert="horz" wrap="none" lIns="0" tIns="0" rIns="0" bIns="0" rtlCol="0" anchor="ctr">
            <a:spAutoFit/>
          </a:bodyPr>
          <a:lstStyle>
            <a:defPPr>
              <a:defRPr lang="fr-FR"/>
            </a:defPPr>
            <a:lvl1pPr marL="0" algn="r" defTabSz="1396959" rtl="0" eaLnBrk="1" latinLnBrk="0" hangingPunct="1">
              <a:defRPr sz="850" kern="1200">
                <a:solidFill>
                  <a:srgbClr val="2C4390"/>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fld id="{D6CAF8E8-172B-4E70-9325-BA460E9DD579}" type="slidenum">
              <a:rPr lang="fr-FR" smtClean="0"/>
              <a:pPr/>
              <a:t>2</a:t>
            </a:fld>
            <a:endParaRPr lang="fr-FR"/>
          </a:p>
        </p:txBody>
      </p:sp>
      <p:sp>
        <p:nvSpPr>
          <p:cNvPr id="2" name="Espace réservé du contenu 23">
            <a:extLst>
              <a:ext uri="{FF2B5EF4-FFF2-40B4-BE49-F238E27FC236}">
                <a16:creationId xmlns:a16="http://schemas.microsoft.com/office/drawing/2014/main" id="{7ED2410D-60EE-092A-AE1D-9D2799F2E247}"/>
              </a:ext>
            </a:extLst>
          </p:cNvPr>
          <p:cNvSpPr txBox="1">
            <a:spLocks/>
          </p:cNvSpPr>
          <p:nvPr/>
        </p:nvSpPr>
        <p:spPr>
          <a:xfrm>
            <a:off x="180976" y="2093255"/>
            <a:ext cx="3718052" cy="6613388"/>
          </a:xfrm>
          <a:prstGeom prst="rect">
            <a:avLst/>
          </a:prstGeom>
        </p:spPr>
        <p:txBody>
          <a:bodyPr/>
          <a:lst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3">
                  <a:extLst>
                    <a:ext uri="{96DAC541-7B7A-43D3-8B79-37D633B846F1}">
                      <asvg:svgBlip xmlns:asvg="http://schemas.microsoft.com/office/drawing/2016/SVG/main" r:embed="rId4"/>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a:lstStyle>
          <a:p>
            <a:pPr>
              <a:defRPr/>
            </a:pPr>
            <a:r>
              <a:rPr lang="fr-FR" sz="1100" b="0" i="1" dirty="0">
                <a:solidFill>
                  <a:schemeClr val="tx1"/>
                </a:solidFill>
                <a:latin typeface="Calibri" panose="020F0502020204030204" pitchFamily="34" charset="0"/>
                <a:cs typeface="Calibri" panose="020F0502020204030204" pitchFamily="34" charset="0"/>
              </a:rPr>
              <a:t>(…/…) Informations réglementaires liées à l’activité de gestion d’OPCVM, de FIA et de mandats (suite)</a:t>
            </a:r>
          </a:p>
          <a:p>
            <a:pPr marL="171450" indent="-171450" algn="just">
              <a:lnSpc>
                <a:spcPct val="100000"/>
              </a:lnSpc>
              <a:spcBef>
                <a:spcPts val="0"/>
              </a:spcBef>
              <a:buFont typeface="Arial" panose="020B0604020202020204" pitchFamily="34" charset="0"/>
              <a:buChar char="•"/>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Politique de traitement des réclamations clients -</a:t>
            </a: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ainsi que le moyen de les déposer</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L’instruction AMF décrit précisément pour chaque activité, les modalités de traitement à reprendre dans ce livrable.</a:t>
            </a:r>
          </a:p>
          <a:p>
            <a:pPr marL="171450" indent="-171450" algn="just">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Plus un « résumé des droits des investisseurs ». </a:t>
            </a:r>
          </a:p>
          <a:p>
            <a:pPr>
              <a:lnSpc>
                <a:spcPct val="100000"/>
              </a:lnSpc>
              <a:spcBef>
                <a:spcPts val="0"/>
              </a:spcBef>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 chaque modification</a:t>
            </a:r>
          </a:p>
          <a:p>
            <a:pPr marL="171450" indent="-171450">
              <a:lnSpc>
                <a:spcPct val="100000"/>
              </a:lnSpc>
              <a:spcBef>
                <a:spcPts val="0"/>
              </a:spcBef>
              <a:buFont typeface="Wingdings" panose="05000000000000000000" pitchFamily="2" charset="2"/>
              <a:buChar char="v"/>
              <a:defRPr/>
            </a:pP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Informations règlementaires ne concernant que les OPC </a:t>
            </a:r>
            <a:endParaRPr lang="fr-FR" sz="1100" dirty="0">
              <a:solidFill>
                <a:srgbClr val="0000FF"/>
              </a:solidFill>
              <a:highlight>
                <a:srgbClr val="00FF00"/>
              </a:highlight>
              <a:latin typeface="Calibri" panose="020F0502020204030204" pitchFamily="34" charset="0"/>
              <a:ea typeface="Calibri" panose="020F0502020204030204" pitchFamily="34" charset="0"/>
              <a:cs typeface="Calibri" panose="020F0502020204030204" pitchFamily="34" charset="0"/>
            </a:endParaRPr>
          </a:p>
          <a:p>
            <a:pPr algn="r">
              <a:lnSpc>
                <a:spcPct val="100000"/>
              </a:lnSpc>
              <a:spcBef>
                <a:spcPts val="0"/>
              </a:spcBef>
              <a:defRPr/>
            </a:pP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 chaque modification</a:t>
            </a:r>
          </a:p>
          <a:p>
            <a:pPr marL="171450" indent="-171450">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PROSPECTUS ou Note d’Information d’une SCPI, d’un SEF ou d’un GFI</a:t>
            </a:r>
          </a:p>
          <a:p>
            <a:pPr marL="171450" indent="-171450">
              <a:lnSpc>
                <a:spcPct val="100000"/>
              </a:lnSpc>
              <a:spcBef>
                <a:spcPts val="0"/>
              </a:spcBef>
              <a:buFont typeface="Arial" panose="020B0604020202020204" pitchFamily="34" charset="0"/>
              <a:buChar char="•"/>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DIC  </a:t>
            </a:r>
            <a:r>
              <a:rPr lang="fr-FR" sz="1100" b="0" dirty="0" err="1">
                <a:solidFill>
                  <a:schemeClr val="tx1"/>
                </a:solidFill>
                <a:latin typeface="Calibri" panose="020F0502020204030204" pitchFamily="34" charset="0"/>
                <a:ea typeface="Calibri" panose="020F0502020204030204" pitchFamily="34" charset="0"/>
                <a:cs typeface="Calibri" panose="020F0502020204030204" pitchFamily="34" charset="0"/>
              </a:rPr>
              <a:t>PRIIPs</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171450" indent="-171450">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Rapport annuel des OPC ainsi que les rapports semi-annuels</a:t>
            </a:r>
          </a:p>
          <a:p>
            <a:pPr marL="171450" indent="-171450">
              <a:lnSpc>
                <a:spcPct val="100000"/>
              </a:lnSpc>
              <a:spcBef>
                <a:spcPts val="0"/>
              </a:spcBef>
              <a:buFont typeface="Arial" panose="020B0604020202020204" pitchFamily="34" charset="0"/>
              <a:buChar char="•"/>
              <a:defRPr/>
            </a:pPr>
            <a:endPar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spcBef>
                <a:spcPts val="0"/>
              </a:spcBef>
              <a:buFont typeface="Arial" panose="020B0604020202020204" pitchFamily="34" charset="0"/>
              <a:buChar char="•"/>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Prospectus OPC  </a:t>
            </a:r>
          </a:p>
          <a:p>
            <a:pPr marL="171450" indent="-171450">
              <a:lnSpc>
                <a:spcPct val="100000"/>
              </a:lnSpc>
              <a:spcBef>
                <a:spcPts val="0"/>
              </a:spcBef>
              <a:buFont typeface="Arial" panose="020B0604020202020204" pitchFamily="34" charset="0"/>
              <a:buChar char="•"/>
              <a:defRPr/>
            </a:pPr>
            <a:endPar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gn="just">
              <a:lnSpc>
                <a:spcPct val="100000"/>
              </a:lnSpc>
              <a:spcBef>
                <a:spcPts val="0"/>
              </a:spcBef>
              <a:buFont typeface="Arial" panose="020B0604020202020204" pitchFamily="34" charset="0"/>
              <a:buChar char="•"/>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Algorithme OPC coté  </a:t>
            </a:r>
          </a:p>
          <a:p>
            <a:pPr>
              <a:lnSpc>
                <a:spcPct val="100000"/>
              </a:lnSpc>
              <a:spcBef>
                <a:spcPts val="0"/>
              </a:spcBef>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 chaque modification</a:t>
            </a:r>
          </a:p>
          <a:p>
            <a:pPr marL="171450" indent="-171450">
              <a:buFont typeface="Wingdings" panose="05000000000000000000" pitchFamily="2" charset="2"/>
              <a:buChar char="v"/>
              <a:defRPr/>
            </a:pP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Informations règlementaires ne concernant que les OPCI</a:t>
            </a:r>
          </a:p>
          <a:p>
            <a:pPr marL="171450" indent="-171450" algn="just">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Le prospectus, la valeur liquidative, le dernier rapport annuel et le dernier document d’information périodique</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171450" indent="-171450" algn="just">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Le nombre de parts d’OPCI</a:t>
            </a:r>
            <a:endPar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gn="just">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Liste des opérations sur les titres de l’OPCI au cours des 12 derniers mois</a:t>
            </a:r>
            <a:endPar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gn="r">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Appel à candidature pour le conseil de surveillance des FPI</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fr-FR" sz="3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sz="4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Annuellement</a:t>
            </a:r>
          </a:p>
          <a:p>
            <a:pPr marL="171450" indent="-171450" algn="just">
              <a:lnSpc>
                <a:spcPct val="100000"/>
              </a:lnSpc>
              <a:spcBef>
                <a:spcPts val="0"/>
              </a:spcBef>
              <a:buFont typeface="Wingdings" panose="05000000000000000000" pitchFamily="2" charset="2"/>
              <a:buChar char="v"/>
              <a:defRPr/>
            </a:pP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En cas de commercialisation à l’étranger d’un OPCVM : tous les documents joints à la lettre de notification doivent être accessibles sur le site internet de la SGP</a:t>
            </a:r>
          </a:p>
          <a:p>
            <a:pPr marL="171450" indent="-171450" algn="just">
              <a:lnSpc>
                <a:spcPct val="100000"/>
              </a:lnSpc>
              <a:spcBef>
                <a:spcPts val="0"/>
              </a:spcBef>
              <a:buFont typeface="Wingdings" panose="05000000000000000000" pitchFamily="2" charset="2"/>
              <a:buChar char="v"/>
              <a:defRPr/>
            </a:pPr>
            <a:endParaRPr lang="fr-FR" sz="5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gn="just">
              <a:lnSpc>
                <a:spcPct val="100000"/>
              </a:lnSpc>
              <a:spcBef>
                <a:spcPts val="0"/>
              </a:spcBef>
              <a:buFont typeface="Wingdings" panose="05000000000000000000" pitchFamily="2" charset="2"/>
              <a:buChar char="v"/>
              <a:defRPr/>
            </a:pP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L’obligation d’une information permanente sur le mécanisme de garantie des services « FGDR »  peut être satisfaite par sa présentation sur le site internet de la SGP</a:t>
            </a:r>
          </a:p>
          <a:p>
            <a:pPr marL="171450" indent="-171450" algn="just">
              <a:buFont typeface="Arial" panose="020B0604020202020204" pitchFamily="34" charset="0"/>
              <a:buChar char="•"/>
              <a:defRPr/>
            </a:pPr>
            <a:endParaRPr lang="fr-FR" sz="9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endParaRPr>
          </a:p>
          <a:p>
            <a:pPr marL="447675" indent="-265113">
              <a:lnSpc>
                <a:spcPct val="100000"/>
              </a:lnSpc>
              <a:spcBef>
                <a:spcPts val="0"/>
              </a:spcBef>
              <a:buFontTx/>
              <a:buChar char="-"/>
              <a:defRPr/>
            </a:pPr>
            <a:endParaRPr lang="fr-FR" sz="9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47675" indent="-265113">
              <a:lnSpc>
                <a:spcPct val="100000"/>
              </a:lnSpc>
              <a:spcBef>
                <a:spcPts val="0"/>
              </a:spcBef>
              <a:buFontTx/>
              <a:buChar char="-"/>
              <a:defRPr/>
            </a:pPr>
            <a:endParaRPr lang="fr-FR" sz="9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47675" indent="-265113">
              <a:lnSpc>
                <a:spcPct val="100000"/>
              </a:lnSpc>
              <a:spcBef>
                <a:spcPts val="0"/>
              </a:spcBef>
              <a:buFontTx/>
              <a:buChar char="-"/>
              <a:defRPr/>
            </a:pPr>
            <a:endParaRPr lang="fr-FR" sz="9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447675" indent="-265113">
              <a:lnSpc>
                <a:spcPct val="100000"/>
              </a:lnSpc>
              <a:spcBef>
                <a:spcPts val="0"/>
              </a:spcBef>
              <a:buFontTx/>
              <a:buChar char="-"/>
              <a:defRPr/>
            </a:pPr>
            <a:endParaRPr lang="fr-FR" sz="9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82562">
              <a:lnSpc>
                <a:spcPct val="100000"/>
              </a:lnSpc>
              <a:spcBef>
                <a:spcPts val="0"/>
              </a:spcBef>
              <a:defRPr/>
            </a:pPr>
            <a:endParaRPr lang="fr-FR" sz="500" b="0"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Espace réservé du contenu 23">
            <a:extLst>
              <a:ext uri="{FF2B5EF4-FFF2-40B4-BE49-F238E27FC236}">
                <a16:creationId xmlns:a16="http://schemas.microsoft.com/office/drawing/2014/main" id="{01F03A46-5ACC-03AB-A44F-30DBDDCD2AA0}"/>
              </a:ext>
            </a:extLst>
          </p:cNvPr>
          <p:cNvSpPr txBox="1">
            <a:spLocks/>
          </p:cNvSpPr>
          <p:nvPr/>
        </p:nvSpPr>
        <p:spPr>
          <a:xfrm>
            <a:off x="3779837" y="2075706"/>
            <a:ext cx="3718053" cy="6630937"/>
          </a:xfrm>
          <a:prstGeom prst="rect">
            <a:avLst/>
          </a:prstGeom>
        </p:spPr>
        <p:txBody>
          <a:bodyPr/>
          <a:lst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3">
                  <a:extLst>
                    <a:ext uri="{96DAC541-7B7A-43D3-8B79-37D633B846F1}">
                      <asvg:svgBlip xmlns:asvg="http://schemas.microsoft.com/office/drawing/2016/SVG/main" r:embed="rId4"/>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a:lstStyle>
          <a:p>
            <a:pPr marL="171450" indent="-171450">
              <a:lnSpc>
                <a:spcPct val="100000"/>
              </a:lnSpc>
              <a:spcBef>
                <a:spcPts val="0"/>
              </a:spcBef>
              <a:buFont typeface="Wingdings" panose="05000000000000000000" pitchFamily="2" charset="2"/>
              <a:buChar char="v"/>
              <a:defRPr/>
            </a:pP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Informations règlementaires ne concernant que les fonds monétaires uniquement</a:t>
            </a:r>
          </a:p>
          <a:p>
            <a:pPr>
              <a:lnSpc>
                <a:spcPct val="100000"/>
              </a:lnSpc>
              <a:spcBef>
                <a:spcPts val="0"/>
              </a:spcBef>
              <a:defRPr/>
            </a:pPr>
            <a:endPar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Informations hebdomadaires sur le portefeuille </a:t>
            </a:r>
            <a:endPar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spcBef>
                <a:spcPts val="0"/>
              </a:spcBef>
              <a:buFont typeface="Arial" panose="020B0604020202020204" pitchFamily="34" charset="0"/>
              <a:buChar char="•"/>
              <a:defRPr/>
            </a:pPr>
            <a:endPar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La valeur liquidative par part/action du fonds monétaire</a:t>
            </a:r>
          </a:p>
          <a:p>
            <a:pPr algn="r">
              <a:lnSpc>
                <a:spcPct val="100000"/>
              </a:lnSpc>
              <a:spcBef>
                <a:spcPts val="0"/>
              </a:spcBef>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Hebdomadaire</a:t>
            </a:r>
          </a:p>
          <a:p>
            <a:pPr algn="r">
              <a:lnSpc>
                <a:spcPct val="100000"/>
              </a:lnSpc>
              <a:spcBef>
                <a:spcPts val="0"/>
              </a:spcBef>
              <a:defRPr/>
            </a:pPr>
            <a:endParaRPr lang="fr-FR" sz="900" b="0" i="1" dirty="0">
              <a:solidFill>
                <a:schemeClr val="bg1">
                  <a:lumMod val="65000"/>
                </a:schemeClr>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spcBef>
                <a:spcPts val="0"/>
              </a:spcBef>
              <a:buFont typeface="Wingdings" panose="05000000000000000000" pitchFamily="2" charset="2"/>
              <a:buChar char="v"/>
              <a:defRPr/>
            </a:pP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Informations réglementaires liées aux FIA et à l’activité de gestion de portefeuille sous mandat </a:t>
            </a:r>
          </a:p>
          <a:p>
            <a:pPr marL="171450" indent="-171450">
              <a:lnSpc>
                <a:spcPct val="100000"/>
              </a:lnSpc>
              <a:spcBef>
                <a:spcPts val="0"/>
              </a:spcBef>
              <a:buFont typeface="Wingdings" panose="05000000000000000000" pitchFamily="2" charset="2"/>
              <a:buChar char="v"/>
              <a:defRPr/>
            </a:pPr>
            <a:endParaRPr lang="fr-FR" sz="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82563" algn="just">
              <a:lnSpc>
                <a:spcPct val="100000"/>
              </a:lnSpc>
              <a:spcBef>
                <a:spcPts val="0"/>
              </a:spcBef>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Résumé </a:t>
            </a: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politique de gestion des conflits d’intérêts</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non obligatoire, pratique de place.  </a:t>
            </a:r>
          </a:p>
          <a:p>
            <a:pPr marL="182563" algn="just">
              <a:lnSpc>
                <a:spcPct val="100000"/>
              </a:lnSpc>
              <a:spcBef>
                <a:spcPts val="0"/>
              </a:spcBef>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Ce résumé doit aussi être mis à disposition du client sur le site internet de la SGP s’il a accepté l’utilisation de ce support de communication.</a:t>
            </a:r>
            <a:r>
              <a:rPr lang="fr-FR" sz="1050" b="0" i="1"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171450" indent="-171450">
              <a:lnSpc>
                <a:spcPct val="100000"/>
              </a:lnSpc>
              <a:spcBef>
                <a:spcPts val="0"/>
              </a:spcBef>
              <a:buFont typeface="Arial" panose="020B0604020202020204" pitchFamily="34" charset="0"/>
              <a:buChar char="•"/>
              <a:defRPr/>
            </a:pPr>
            <a:endPar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endParaRPr>
          </a:p>
          <a:p>
            <a:pPr marL="171450" indent="-171450" algn="r">
              <a:lnSpc>
                <a:spcPct val="100000"/>
              </a:lnSpc>
              <a:spcBef>
                <a:spcPts val="0"/>
              </a:spcBef>
              <a:buFont typeface="Arial" panose="020B0604020202020204" pitchFamily="34" charset="0"/>
              <a:buChar char="•"/>
              <a:defRPr/>
            </a:pP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 chaque modification</a:t>
            </a:r>
            <a:endParaRPr lang="fr-FR" sz="9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spcBef>
                <a:spcPts val="0"/>
              </a:spcBef>
              <a:buFont typeface="Arial" panose="020B0604020202020204" pitchFamily="34" charset="0"/>
              <a:buChar char="•"/>
              <a:defRPr/>
            </a:pPr>
            <a:endParaRPr lang="fr-FR" sz="900" b="0" i="1" dirty="0">
              <a:solidFill>
                <a:schemeClr val="bg1">
                  <a:lumMod val="65000"/>
                </a:schemeClr>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spcBef>
                <a:spcPts val="0"/>
              </a:spcBef>
              <a:buFont typeface="Wingdings" panose="05000000000000000000" pitchFamily="2" charset="2"/>
              <a:buChar char="v"/>
              <a:defRPr/>
            </a:pP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Informations réglementaires liées à l’activité de gestion de portefeuille sous mandat </a:t>
            </a:r>
          </a:p>
          <a:p>
            <a:pPr marL="171450" indent="-171450" algn="just">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Rapport annuel « RTS 28 » (RD 2017/576) </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identité des lieux d’exécution et/ou des intermédiaires financiers et qualité d’exécution des ordres. </a:t>
            </a: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Voir fiche C7</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marL="182563" algn="just">
              <a:lnSpc>
                <a:spcPct val="100000"/>
              </a:lnSpc>
              <a:spcBef>
                <a:spcPts val="0"/>
              </a:spcBef>
              <a:defRPr/>
            </a:pPr>
            <a:r>
              <a:rPr lang="fr-FR" sz="1050" i="1" dirty="0">
                <a:solidFill>
                  <a:schemeClr val="tx1"/>
                </a:solidFill>
                <a:latin typeface="Calibri" panose="020F0502020204030204" pitchFamily="34" charset="0"/>
                <a:ea typeface="Calibri" panose="020F0502020204030204" pitchFamily="34" charset="0"/>
                <a:cs typeface="Calibri" panose="020F0502020204030204" pitchFamily="34" charset="0"/>
              </a:rPr>
              <a:t>NB: </a:t>
            </a:r>
            <a:r>
              <a:rPr lang="fr-FR" sz="1050" b="0" i="1" dirty="0">
                <a:solidFill>
                  <a:schemeClr val="tx1"/>
                </a:solidFill>
                <a:latin typeface="Calibri" panose="020F0502020204030204" pitchFamily="34" charset="0"/>
                <a:ea typeface="Calibri" panose="020F0502020204030204" pitchFamily="34" charset="0"/>
                <a:cs typeface="Calibri" panose="020F0502020204030204" pitchFamily="34" charset="0"/>
              </a:rPr>
              <a:t>valable jusqu’à transposition en droit national de la DIR  2024/790 qui a supprimé le §6 de l’article 27 de MIFID (publiée le 8/3/2024). Cf. aussi ESMA35-335435667-5871</a:t>
            </a:r>
          </a:p>
          <a:p>
            <a:pPr>
              <a:lnSpc>
                <a:spcPct val="100000"/>
              </a:lnSpc>
              <a:spcBef>
                <a:spcPts val="0"/>
              </a:spcBef>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30 avril</a:t>
            </a:r>
            <a:endParaRPr lang="fr-FR" sz="9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endParaRPr>
          </a:p>
          <a:p>
            <a:pPr marL="266700" indent="-174625">
              <a:lnSpc>
                <a:spcPct val="100000"/>
              </a:lnSpc>
              <a:spcBef>
                <a:spcPts val="0"/>
              </a:spcBef>
              <a:buFont typeface="Wingdings" panose="05000000000000000000" pitchFamily="2" charset="2"/>
              <a:buChar char="v"/>
              <a:defRPr/>
            </a:pPr>
            <a:r>
              <a:rPr lang="fr-FR" sz="1100" dirty="0">
                <a:solidFill>
                  <a:schemeClr val="tx1"/>
                </a:solidFill>
                <a:latin typeface="Calibri" panose="020F0502020204030204" pitchFamily="34" charset="0"/>
                <a:ea typeface="Calibri" panose="020F0502020204030204" pitchFamily="34" charset="0"/>
                <a:cs typeface="Calibri" panose="020F0502020204030204" pitchFamily="34" charset="0"/>
              </a:rPr>
              <a:t>Mentions générales ayant trait à la nature de société de la SGP</a:t>
            </a:r>
          </a:p>
          <a:p>
            <a:pPr marL="182563" indent="-182563" algn="just">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Nom, forme sociale, adresse etc. </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Art. R 123-237 et R 123-238 C. Com;</a:t>
            </a:r>
          </a:p>
          <a:p>
            <a:pPr marL="182563" indent="-182563" algn="just">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N° d'agrément de la SGP notamment </a:t>
            </a: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 Art. R 111-1 et R 111-2 C. Cons;</a:t>
            </a:r>
          </a:p>
          <a:p>
            <a:pPr marL="182563" indent="-182563" algn="just">
              <a:lnSpc>
                <a:spcPct val="100000"/>
              </a:lnSpc>
              <a:spcBef>
                <a:spcPts val="0"/>
              </a:spcBef>
              <a:buFont typeface="Arial" panose="020B0604020202020204" pitchFamily="34" charset="0"/>
              <a:buChar char="•"/>
              <a:defRPr/>
            </a:pPr>
            <a:r>
              <a:rPr 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Traitement des données personnelles </a:t>
            </a:r>
            <a:r>
              <a:rPr lang="fr-FR" alt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et l’identité du responsable des traitements le cas échéant</a:t>
            </a:r>
            <a:endPar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82563" indent="-182563" algn="just">
              <a:lnSpc>
                <a:spcPct val="100000"/>
              </a:lnSpc>
              <a:spcBef>
                <a:spcPts val="0"/>
              </a:spcBef>
              <a:buFont typeface="Arial" panose="020B0604020202020204" pitchFamily="34" charset="0"/>
              <a:buChar char="•"/>
              <a:defRPr/>
            </a:pPr>
            <a:r>
              <a:rPr lang="fr-FR" altLang="fr-FR" sz="1100" b="0" u="sng" dirty="0">
                <a:solidFill>
                  <a:schemeClr val="tx1"/>
                </a:solidFill>
                <a:latin typeface="Calibri" panose="020F0502020204030204" pitchFamily="34" charset="0"/>
                <a:ea typeface="Calibri" panose="020F0502020204030204" pitchFamily="34" charset="0"/>
                <a:cs typeface="Calibri" panose="020F0502020204030204" pitchFamily="34" charset="0"/>
              </a:rPr>
              <a:t>Une information sur l’existence et l’usage de cookies </a:t>
            </a:r>
            <a:r>
              <a:rPr lang="fr-FR" altLang="fr-FR" sz="1100" b="0" i="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altLang="fr-FR" sz="1050" b="0" i="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altLang="fr-FR" sz="1000" b="0" i="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latin typeface="Calibri" panose="020F0502020204030204" pitchFamily="34" charset="0"/>
                <a:ea typeface="Calibri" panose="020F0502020204030204" pitchFamily="34" charset="0"/>
                <a:cs typeface="Calibri" panose="020F0502020204030204" pitchFamily="34" charset="0"/>
              </a:rPr>
              <a:t> </a:t>
            </a:r>
            <a:r>
              <a:rPr lang="fr-FR" sz="1000" b="0" i="1" dirty="0">
                <a:solidFill>
                  <a:srgbClr val="0000FF"/>
                </a:solidFill>
                <a:highlight>
                  <a:srgbClr val="00FFFF"/>
                </a:highlight>
                <a:latin typeface="Calibri" panose="020F0502020204030204" pitchFamily="34" charset="0"/>
                <a:ea typeface="Calibri" panose="020F0502020204030204" pitchFamily="34" charset="0"/>
                <a:cs typeface="Calibri" panose="020F0502020204030204" pitchFamily="34" charset="0"/>
              </a:rPr>
              <a:t>A chaque modification</a:t>
            </a:r>
          </a:p>
        </p:txBody>
      </p:sp>
      <p:sp>
        <p:nvSpPr>
          <p:cNvPr id="3" name="object 7">
            <a:extLst>
              <a:ext uri="{FF2B5EF4-FFF2-40B4-BE49-F238E27FC236}">
                <a16:creationId xmlns:a16="http://schemas.microsoft.com/office/drawing/2014/main" id="{34AE1155-E9AD-04E9-B7AB-6404F4D7051E}"/>
              </a:ext>
            </a:extLst>
          </p:cNvPr>
          <p:cNvSpPr txBox="1"/>
          <p:nvPr/>
        </p:nvSpPr>
        <p:spPr>
          <a:xfrm>
            <a:off x="133350" y="8408229"/>
            <a:ext cx="7200900" cy="261221"/>
          </a:xfrm>
          <a:prstGeom prst="rect">
            <a:avLst/>
          </a:prstGeom>
          <a:solidFill>
            <a:srgbClr val="D2F1F9"/>
          </a:solidFill>
        </p:spPr>
        <p:txBody>
          <a:bodyPr vert="horz" wrap="square" lIns="180000" tIns="18000" rIns="0" bIns="18000" rtlCol="0">
            <a:spAutoFit/>
          </a:bodyPr>
          <a:lstStyle/>
          <a:p>
            <a:pPr marL="465455" marR="0" lvl="0" indent="-285750" algn="l" defTabSz="1396959" rtl="0" eaLnBrk="1" fontAlgn="auto" latinLnBrk="0" hangingPunct="1">
              <a:lnSpc>
                <a:spcPts val="1885"/>
              </a:lnSpc>
              <a:spcBef>
                <a:spcPts val="100"/>
              </a:spcBef>
              <a:spcAft>
                <a:spcPts val="0"/>
              </a:spcAft>
              <a:buClrTx/>
              <a:buSzTx/>
              <a:buFontTx/>
              <a:buBlip>
                <a:blip r:embed="rId2"/>
              </a:buBlip>
              <a:tabLst/>
              <a:defRPr/>
            </a:pPr>
            <a:r>
              <a:rPr lang="fr-FR" sz="1400" b="1" spc="-15">
                <a:solidFill>
                  <a:srgbClr val="164194"/>
                </a:solidFill>
                <a:latin typeface="Times New Roman" panose="02020603050405020304" pitchFamily="18" charset="0"/>
                <a:cs typeface="Times New Roman" panose="02020603050405020304" pitchFamily="18" charset="0"/>
              </a:rPr>
              <a:t>Points d’attention</a:t>
            </a:r>
            <a:endParaRPr lang="fr-FR" sz="1400">
              <a:latin typeface="Times New Roman" panose="02020603050405020304" pitchFamily="18" charset="0"/>
              <a:cs typeface="Times New Roman" panose="02020603050405020304" pitchFamily="18" charset="0"/>
            </a:endParaRPr>
          </a:p>
        </p:txBody>
      </p:sp>
      <p:sp>
        <p:nvSpPr>
          <p:cNvPr id="6" name="Espace réservé du contenu 23">
            <a:extLst>
              <a:ext uri="{FF2B5EF4-FFF2-40B4-BE49-F238E27FC236}">
                <a16:creationId xmlns:a16="http://schemas.microsoft.com/office/drawing/2014/main" id="{3820F6B9-C768-8F9B-4527-BB2B346AEB38}"/>
              </a:ext>
            </a:extLst>
          </p:cNvPr>
          <p:cNvSpPr txBox="1">
            <a:spLocks/>
          </p:cNvSpPr>
          <p:nvPr/>
        </p:nvSpPr>
        <p:spPr>
          <a:xfrm>
            <a:off x="-10189" y="8626969"/>
            <a:ext cx="3852612" cy="1762790"/>
          </a:xfrm>
          <a:prstGeom prst="rect">
            <a:avLst/>
          </a:prstGeom>
        </p:spPr>
        <p:txBody>
          <a:bodyPr/>
          <a:lst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3">
                  <a:extLst>
                    <a:ext uri="{96DAC541-7B7A-43D3-8B79-37D633B846F1}">
                      <asvg:svgBlip xmlns:asvg="http://schemas.microsoft.com/office/drawing/2016/SVG/main" r:embed="rId4"/>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a:lstStyle>
          <a:p>
            <a:pPr marL="354012" indent="-171450" algn="just">
              <a:lnSpc>
                <a:spcPct val="100000"/>
              </a:lnSpc>
              <a:spcBef>
                <a:spcPts val="0"/>
              </a:spcBef>
              <a:buFont typeface="Arial" panose="020B0604020202020204" pitchFamily="34" charset="0"/>
              <a:buChar char="•"/>
              <a:defRPr/>
            </a:pPr>
            <a:r>
              <a:rPr lang="fr-FR" sz="1100" b="0" dirty="0">
                <a:solidFill>
                  <a:schemeClr val="tx1"/>
                </a:solidFill>
                <a:latin typeface="Calibri" panose="020F0502020204030204" pitchFamily="34" charset="0"/>
                <a:cs typeface="Calibri" panose="020F0502020204030204" pitchFamily="34" charset="0"/>
              </a:rPr>
              <a:t>Toutes les informations publiées sur le site internet de la SGP doivent être vérifiées très régulièrement, au moins une fois par an idéalement, quand il ne s’agit pas des livrables annuels par nature. </a:t>
            </a:r>
          </a:p>
          <a:p>
            <a:pPr marL="354012" indent="-171450" algn="just">
              <a:lnSpc>
                <a:spcPct val="100000"/>
              </a:lnSpc>
              <a:spcBef>
                <a:spcPts val="0"/>
              </a:spcBef>
              <a:buFont typeface="Arial" panose="020B0604020202020204" pitchFamily="34" charset="0"/>
              <a:buChar char="•"/>
              <a:defRPr/>
            </a:pPr>
            <a:r>
              <a:rPr lang="fr-FR" sz="1100" b="0" dirty="0">
                <a:solidFill>
                  <a:schemeClr val="tx1"/>
                </a:solidFill>
                <a:latin typeface="Calibri" panose="020F0502020204030204" pitchFamily="34" charset="0"/>
                <a:ea typeface="Calibri" panose="020F0502020204030204" pitchFamily="34" charset="0"/>
                <a:cs typeface="Calibri" panose="020F0502020204030204" pitchFamily="34" charset="0"/>
              </a:rPr>
              <a:t>Les documents réglementaires doivent être disponibles dans la langue du pays de commercialisation (en français pour la France, etc.). Par exception, pour les produits réservés à des clients professionnels, la documentation réglementaire peut être rédigée dans une langue usuelle en matière financière autre que le français.</a:t>
            </a:r>
          </a:p>
          <a:p>
            <a:pPr marL="182562">
              <a:lnSpc>
                <a:spcPct val="100000"/>
              </a:lnSpc>
              <a:spcBef>
                <a:spcPts val="0"/>
              </a:spcBef>
              <a:defRPr/>
            </a:pPr>
            <a:endParaRPr lang="fr-FR" sz="1000" b="0"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Espace réservé du contenu 23">
            <a:extLst>
              <a:ext uri="{FF2B5EF4-FFF2-40B4-BE49-F238E27FC236}">
                <a16:creationId xmlns:a16="http://schemas.microsoft.com/office/drawing/2014/main" id="{85469507-55D3-AE0F-9CD0-FE84A19B34C4}"/>
              </a:ext>
            </a:extLst>
          </p:cNvPr>
          <p:cNvSpPr txBox="1">
            <a:spLocks/>
          </p:cNvSpPr>
          <p:nvPr/>
        </p:nvSpPr>
        <p:spPr>
          <a:xfrm>
            <a:off x="3695045" y="8624180"/>
            <a:ext cx="3782744" cy="1210866"/>
          </a:xfrm>
          <a:prstGeom prst="rect">
            <a:avLst/>
          </a:prstGeom>
        </p:spPr>
        <p:txBody>
          <a:bodyPr/>
          <a:lst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3">
                  <a:extLst>
                    <a:ext uri="{96DAC541-7B7A-43D3-8B79-37D633B846F1}">
                      <asvg:svgBlip xmlns:asvg="http://schemas.microsoft.com/office/drawing/2016/SVG/main" r:embed="rId4"/>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a:lstStyle>
          <a:p>
            <a:pPr marL="266700" indent="-174625" algn="just">
              <a:lnSpc>
                <a:spcPct val="100000"/>
              </a:lnSpc>
              <a:spcBef>
                <a:spcPts val="0"/>
              </a:spcBef>
              <a:buFont typeface="Arial" panose="020B0604020202020204" pitchFamily="34" charset="0"/>
              <a:buChar char="•"/>
              <a:defRPr/>
            </a:pPr>
            <a:r>
              <a:rPr lang="fr-FR" sz="1100" b="0" dirty="0">
                <a:solidFill>
                  <a:schemeClr val="tx1"/>
                </a:solidFill>
                <a:latin typeface="Calibri" panose="020F0502020204030204" pitchFamily="34" charset="0"/>
                <a:cs typeface="Calibri" panose="020F0502020204030204" pitchFamily="34" charset="0"/>
              </a:rPr>
              <a:t>Vérifier que la documentation à destination des investisseurs (présentations, </a:t>
            </a:r>
            <a:r>
              <a:rPr lang="fr-FR" sz="1100" b="0" dirty="0" err="1">
                <a:solidFill>
                  <a:schemeClr val="tx1"/>
                </a:solidFill>
                <a:latin typeface="Calibri" panose="020F0502020204030204" pitchFamily="34" charset="0"/>
                <a:cs typeface="Calibri" panose="020F0502020204030204" pitchFamily="34" charset="0"/>
              </a:rPr>
              <a:t>reportings</a:t>
            </a:r>
            <a:r>
              <a:rPr lang="fr-FR" sz="1100" b="0" dirty="0">
                <a:solidFill>
                  <a:schemeClr val="tx1"/>
                </a:solidFill>
                <a:latin typeface="Calibri" panose="020F0502020204030204" pitchFamily="34" charset="0"/>
                <a:cs typeface="Calibri" panose="020F0502020204030204" pitchFamily="34" charset="0"/>
              </a:rPr>
              <a:t>), contractuelle (mandat de gestion) et réglementaire (prospectus, DIC) ne mentionnent pas comme étant disponibles sur le site internet de la SGP des informations qui n’y figurent pas (ex : politique de gestion des conflits d’intérêts).</a:t>
            </a:r>
          </a:p>
          <a:p>
            <a:pPr marL="182562">
              <a:lnSpc>
                <a:spcPct val="100000"/>
              </a:lnSpc>
              <a:spcBef>
                <a:spcPts val="0"/>
              </a:spcBef>
              <a:defRPr/>
            </a:pPr>
            <a:endParaRPr lang="fr-FR" sz="1000" b="0"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2" name="Ellipse 11">
            <a:extLst>
              <a:ext uri="{FF2B5EF4-FFF2-40B4-BE49-F238E27FC236}">
                <a16:creationId xmlns:a16="http://schemas.microsoft.com/office/drawing/2014/main" id="{58C443BD-6575-981A-AD28-6530C787BFC0}"/>
              </a:ext>
            </a:extLst>
          </p:cNvPr>
          <p:cNvSpPr/>
          <p:nvPr/>
        </p:nvSpPr>
        <p:spPr>
          <a:xfrm>
            <a:off x="22540" y="3264950"/>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2</a:t>
            </a:r>
          </a:p>
        </p:txBody>
      </p:sp>
      <p:sp>
        <p:nvSpPr>
          <p:cNvPr id="13" name="Ellipse 12">
            <a:extLst>
              <a:ext uri="{FF2B5EF4-FFF2-40B4-BE49-F238E27FC236}">
                <a16:creationId xmlns:a16="http://schemas.microsoft.com/office/drawing/2014/main" id="{DE352AFB-A499-3557-1B22-29E31731B14A}"/>
              </a:ext>
            </a:extLst>
          </p:cNvPr>
          <p:cNvSpPr/>
          <p:nvPr/>
        </p:nvSpPr>
        <p:spPr>
          <a:xfrm>
            <a:off x="11112" y="4118229"/>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10</a:t>
            </a:r>
          </a:p>
        </p:txBody>
      </p:sp>
      <p:sp>
        <p:nvSpPr>
          <p:cNvPr id="18" name="Ellipse 17">
            <a:extLst>
              <a:ext uri="{FF2B5EF4-FFF2-40B4-BE49-F238E27FC236}">
                <a16:creationId xmlns:a16="http://schemas.microsoft.com/office/drawing/2014/main" id="{EC7D1D2D-63C8-FC1E-2BE5-C71294882D95}"/>
              </a:ext>
            </a:extLst>
          </p:cNvPr>
          <p:cNvSpPr/>
          <p:nvPr/>
        </p:nvSpPr>
        <p:spPr>
          <a:xfrm>
            <a:off x="19630" y="5076201"/>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5</a:t>
            </a:r>
          </a:p>
        </p:txBody>
      </p:sp>
      <p:sp>
        <p:nvSpPr>
          <p:cNvPr id="19" name="Ellipse 18">
            <a:extLst>
              <a:ext uri="{FF2B5EF4-FFF2-40B4-BE49-F238E27FC236}">
                <a16:creationId xmlns:a16="http://schemas.microsoft.com/office/drawing/2014/main" id="{3D2EC047-D014-6FF8-5019-A4386FD2C69C}"/>
              </a:ext>
            </a:extLst>
          </p:cNvPr>
          <p:cNvSpPr/>
          <p:nvPr/>
        </p:nvSpPr>
        <p:spPr>
          <a:xfrm>
            <a:off x="19630" y="4456898"/>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4</a:t>
            </a:r>
          </a:p>
        </p:txBody>
      </p:sp>
      <p:sp>
        <p:nvSpPr>
          <p:cNvPr id="22" name="Ellipse 21">
            <a:extLst>
              <a:ext uri="{FF2B5EF4-FFF2-40B4-BE49-F238E27FC236}">
                <a16:creationId xmlns:a16="http://schemas.microsoft.com/office/drawing/2014/main" id="{655525C2-99FD-3BB6-BD6A-E2A8FA00F2CE}"/>
              </a:ext>
            </a:extLst>
          </p:cNvPr>
          <p:cNvSpPr/>
          <p:nvPr/>
        </p:nvSpPr>
        <p:spPr>
          <a:xfrm>
            <a:off x="22540" y="3523588"/>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6</a:t>
            </a:r>
          </a:p>
        </p:txBody>
      </p:sp>
      <p:sp>
        <p:nvSpPr>
          <p:cNvPr id="23" name="Ellipse 22">
            <a:extLst>
              <a:ext uri="{FF2B5EF4-FFF2-40B4-BE49-F238E27FC236}">
                <a16:creationId xmlns:a16="http://schemas.microsoft.com/office/drawing/2014/main" id="{FD5DFC5C-DBA9-26C3-E388-8578E941B71C}"/>
              </a:ext>
            </a:extLst>
          </p:cNvPr>
          <p:cNvSpPr/>
          <p:nvPr/>
        </p:nvSpPr>
        <p:spPr>
          <a:xfrm>
            <a:off x="19630" y="4735604"/>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7</a:t>
            </a:r>
          </a:p>
        </p:txBody>
      </p:sp>
      <p:sp>
        <p:nvSpPr>
          <p:cNvPr id="26" name="Accolade fermante 25">
            <a:extLst>
              <a:ext uri="{FF2B5EF4-FFF2-40B4-BE49-F238E27FC236}">
                <a16:creationId xmlns:a16="http://schemas.microsoft.com/office/drawing/2014/main" id="{37ACCBD2-B7D9-7BCF-95DA-29D815F14C00}"/>
              </a:ext>
            </a:extLst>
          </p:cNvPr>
          <p:cNvSpPr/>
          <p:nvPr/>
        </p:nvSpPr>
        <p:spPr>
          <a:xfrm>
            <a:off x="236536" y="3276337"/>
            <a:ext cx="92393" cy="773656"/>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7" name="Accolade fermante 26">
            <a:extLst>
              <a:ext uri="{FF2B5EF4-FFF2-40B4-BE49-F238E27FC236}">
                <a16:creationId xmlns:a16="http://schemas.microsoft.com/office/drawing/2014/main" id="{9F573746-D798-66FE-7F0F-07515E20EDB8}"/>
              </a:ext>
            </a:extLst>
          </p:cNvPr>
          <p:cNvSpPr/>
          <p:nvPr/>
        </p:nvSpPr>
        <p:spPr>
          <a:xfrm>
            <a:off x="204732" y="4410633"/>
            <a:ext cx="132715" cy="574806"/>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8" name="Ellipse 27">
            <a:extLst>
              <a:ext uri="{FF2B5EF4-FFF2-40B4-BE49-F238E27FC236}">
                <a16:creationId xmlns:a16="http://schemas.microsoft.com/office/drawing/2014/main" id="{4C2F8473-3FD2-6932-D11C-978D7D56D7D9}"/>
              </a:ext>
            </a:extLst>
          </p:cNvPr>
          <p:cNvSpPr/>
          <p:nvPr/>
        </p:nvSpPr>
        <p:spPr>
          <a:xfrm>
            <a:off x="19629" y="5352465"/>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9</a:t>
            </a:r>
          </a:p>
        </p:txBody>
      </p:sp>
      <p:sp>
        <p:nvSpPr>
          <p:cNvPr id="29" name="Accolade fermante 28">
            <a:extLst>
              <a:ext uri="{FF2B5EF4-FFF2-40B4-BE49-F238E27FC236}">
                <a16:creationId xmlns:a16="http://schemas.microsoft.com/office/drawing/2014/main" id="{66A89387-742F-3C2E-C147-91A559D5F070}"/>
              </a:ext>
            </a:extLst>
          </p:cNvPr>
          <p:cNvSpPr/>
          <p:nvPr/>
        </p:nvSpPr>
        <p:spPr>
          <a:xfrm>
            <a:off x="220101" y="5065062"/>
            <a:ext cx="132715" cy="574806"/>
          </a:xfrm>
          <a:prstGeom prst="righ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Ellipse 29">
            <a:extLst>
              <a:ext uri="{FF2B5EF4-FFF2-40B4-BE49-F238E27FC236}">
                <a16:creationId xmlns:a16="http://schemas.microsoft.com/office/drawing/2014/main" id="{90FAC11A-4CBC-992D-0697-5203B50108D0}"/>
              </a:ext>
            </a:extLst>
          </p:cNvPr>
          <p:cNvSpPr/>
          <p:nvPr/>
        </p:nvSpPr>
        <p:spPr>
          <a:xfrm>
            <a:off x="22540" y="3796015"/>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8</a:t>
            </a:r>
          </a:p>
        </p:txBody>
      </p:sp>
      <p:sp>
        <p:nvSpPr>
          <p:cNvPr id="31" name="Ellipse 30">
            <a:extLst>
              <a:ext uri="{FF2B5EF4-FFF2-40B4-BE49-F238E27FC236}">
                <a16:creationId xmlns:a16="http://schemas.microsoft.com/office/drawing/2014/main" id="{C60A91D8-6A81-1159-57DC-861196B3345A}"/>
              </a:ext>
            </a:extLst>
          </p:cNvPr>
          <p:cNvSpPr/>
          <p:nvPr/>
        </p:nvSpPr>
        <p:spPr>
          <a:xfrm>
            <a:off x="3764468" y="3750740"/>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11</a:t>
            </a:r>
          </a:p>
        </p:txBody>
      </p:sp>
      <p:sp>
        <p:nvSpPr>
          <p:cNvPr id="32" name="Ellipse 31">
            <a:extLst>
              <a:ext uri="{FF2B5EF4-FFF2-40B4-BE49-F238E27FC236}">
                <a16:creationId xmlns:a16="http://schemas.microsoft.com/office/drawing/2014/main" id="{7CEECB47-11FC-057A-A950-ED86E108365A}"/>
              </a:ext>
            </a:extLst>
          </p:cNvPr>
          <p:cNvSpPr/>
          <p:nvPr/>
        </p:nvSpPr>
        <p:spPr>
          <a:xfrm>
            <a:off x="974247" y="4531882"/>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15</a:t>
            </a:r>
          </a:p>
        </p:txBody>
      </p:sp>
      <p:sp>
        <p:nvSpPr>
          <p:cNvPr id="33" name="Ellipse 32">
            <a:extLst>
              <a:ext uri="{FF2B5EF4-FFF2-40B4-BE49-F238E27FC236}">
                <a16:creationId xmlns:a16="http://schemas.microsoft.com/office/drawing/2014/main" id="{143F194B-D280-8CDF-1DD9-8E235AC4D19D}"/>
              </a:ext>
            </a:extLst>
          </p:cNvPr>
          <p:cNvSpPr/>
          <p:nvPr/>
        </p:nvSpPr>
        <p:spPr>
          <a:xfrm>
            <a:off x="1233391" y="4531883"/>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16</a:t>
            </a:r>
          </a:p>
        </p:txBody>
      </p:sp>
      <p:sp>
        <p:nvSpPr>
          <p:cNvPr id="35" name="Ellipse 34">
            <a:extLst>
              <a:ext uri="{FF2B5EF4-FFF2-40B4-BE49-F238E27FC236}">
                <a16:creationId xmlns:a16="http://schemas.microsoft.com/office/drawing/2014/main" id="{EB7B9E54-E7B6-2CEF-1A81-C5E4EF76CA33}"/>
              </a:ext>
            </a:extLst>
          </p:cNvPr>
          <p:cNvSpPr/>
          <p:nvPr/>
        </p:nvSpPr>
        <p:spPr>
          <a:xfrm>
            <a:off x="22540" y="2314590"/>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23</a:t>
            </a:r>
          </a:p>
        </p:txBody>
      </p:sp>
      <p:sp>
        <p:nvSpPr>
          <p:cNvPr id="36" name="Ellipse 35">
            <a:extLst>
              <a:ext uri="{FF2B5EF4-FFF2-40B4-BE49-F238E27FC236}">
                <a16:creationId xmlns:a16="http://schemas.microsoft.com/office/drawing/2014/main" id="{1BB348B3-0742-09CE-C50D-33617C6F5DD4}"/>
              </a:ext>
            </a:extLst>
          </p:cNvPr>
          <p:cNvSpPr/>
          <p:nvPr/>
        </p:nvSpPr>
        <p:spPr>
          <a:xfrm>
            <a:off x="22540" y="2596206"/>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24</a:t>
            </a:r>
          </a:p>
        </p:txBody>
      </p:sp>
      <p:sp>
        <p:nvSpPr>
          <p:cNvPr id="37" name="Ellipse 36">
            <a:extLst>
              <a:ext uri="{FF2B5EF4-FFF2-40B4-BE49-F238E27FC236}">
                <a16:creationId xmlns:a16="http://schemas.microsoft.com/office/drawing/2014/main" id="{5A0FE1EC-9B4A-678C-7CBE-499B2B346C20}"/>
              </a:ext>
            </a:extLst>
          </p:cNvPr>
          <p:cNvSpPr/>
          <p:nvPr/>
        </p:nvSpPr>
        <p:spPr>
          <a:xfrm>
            <a:off x="18732" y="6558377"/>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25</a:t>
            </a:r>
          </a:p>
        </p:txBody>
      </p:sp>
      <p:sp>
        <p:nvSpPr>
          <p:cNvPr id="38" name="Ellipse 37">
            <a:extLst>
              <a:ext uri="{FF2B5EF4-FFF2-40B4-BE49-F238E27FC236}">
                <a16:creationId xmlns:a16="http://schemas.microsoft.com/office/drawing/2014/main" id="{4F16C52E-BD11-7EE5-4B20-31276F5A778D}"/>
              </a:ext>
            </a:extLst>
          </p:cNvPr>
          <p:cNvSpPr/>
          <p:nvPr/>
        </p:nvSpPr>
        <p:spPr>
          <a:xfrm>
            <a:off x="15240" y="6844916"/>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26</a:t>
            </a:r>
          </a:p>
        </p:txBody>
      </p:sp>
      <p:sp>
        <p:nvSpPr>
          <p:cNvPr id="39" name="Ellipse 38">
            <a:extLst>
              <a:ext uri="{FF2B5EF4-FFF2-40B4-BE49-F238E27FC236}">
                <a16:creationId xmlns:a16="http://schemas.microsoft.com/office/drawing/2014/main" id="{C8E4F7C7-7AEA-857A-9298-E5BA6C0E17C1}"/>
              </a:ext>
            </a:extLst>
          </p:cNvPr>
          <p:cNvSpPr/>
          <p:nvPr/>
        </p:nvSpPr>
        <p:spPr>
          <a:xfrm>
            <a:off x="7620" y="5827843"/>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27</a:t>
            </a:r>
          </a:p>
        </p:txBody>
      </p:sp>
      <p:sp>
        <p:nvSpPr>
          <p:cNvPr id="40" name="Ellipse 39">
            <a:extLst>
              <a:ext uri="{FF2B5EF4-FFF2-40B4-BE49-F238E27FC236}">
                <a16:creationId xmlns:a16="http://schemas.microsoft.com/office/drawing/2014/main" id="{9CCDEB71-B7D9-A87E-2EC7-3D9ADFA8219B}"/>
              </a:ext>
            </a:extLst>
          </p:cNvPr>
          <p:cNvSpPr/>
          <p:nvPr/>
        </p:nvSpPr>
        <p:spPr>
          <a:xfrm>
            <a:off x="7620" y="6204066"/>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28</a:t>
            </a:r>
          </a:p>
        </p:txBody>
      </p:sp>
      <p:sp>
        <p:nvSpPr>
          <p:cNvPr id="41" name="Ellipse 40">
            <a:extLst>
              <a:ext uri="{FF2B5EF4-FFF2-40B4-BE49-F238E27FC236}">
                <a16:creationId xmlns:a16="http://schemas.microsoft.com/office/drawing/2014/main" id="{E8781BB3-10C3-E3BA-69E9-8C5CA18ACB1A}"/>
              </a:ext>
            </a:extLst>
          </p:cNvPr>
          <p:cNvSpPr/>
          <p:nvPr/>
        </p:nvSpPr>
        <p:spPr>
          <a:xfrm>
            <a:off x="3764468" y="3093158"/>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30</a:t>
            </a:r>
          </a:p>
        </p:txBody>
      </p:sp>
      <p:sp>
        <p:nvSpPr>
          <p:cNvPr id="42" name="Ellipse 41">
            <a:extLst>
              <a:ext uri="{FF2B5EF4-FFF2-40B4-BE49-F238E27FC236}">
                <a16:creationId xmlns:a16="http://schemas.microsoft.com/office/drawing/2014/main" id="{AC931B67-2227-600C-82C7-3F7B504803C7}"/>
              </a:ext>
            </a:extLst>
          </p:cNvPr>
          <p:cNvSpPr/>
          <p:nvPr/>
        </p:nvSpPr>
        <p:spPr>
          <a:xfrm>
            <a:off x="3771710" y="4248156"/>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31</a:t>
            </a:r>
          </a:p>
        </p:txBody>
      </p:sp>
      <p:sp>
        <p:nvSpPr>
          <p:cNvPr id="45" name="Ellipse 44">
            <a:extLst>
              <a:ext uri="{FF2B5EF4-FFF2-40B4-BE49-F238E27FC236}">
                <a16:creationId xmlns:a16="http://schemas.microsoft.com/office/drawing/2014/main" id="{5B249578-7945-6745-4744-237C06C54258}"/>
              </a:ext>
            </a:extLst>
          </p:cNvPr>
          <p:cNvSpPr/>
          <p:nvPr/>
        </p:nvSpPr>
        <p:spPr>
          <a:xfrm>
            <a:off x="27911" y="7498566"/>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33</a:t>
            </a:r>
          </a:p>
        </p:txBody>
      </p:sp>
      <p:sp>
        <p:nvSpPr>
          <p:cNvPr id="46" name="Ellipse 45">
            <a:extLst>
              <a:ext uri="{FF2B5EF4-FFF2-40B4-BE49-F238E27FC236}">
                <a16:creationId xmlns:a16="http://schemas.microsoft.com/office/drawing/2014/main" id="{35C1DA72-C62E-B182-F6AD-313DE33252A5}"/>
              </a:ext>
            </a:extLst>
          </p:cNvPr>
          <p:cNvSpPr/>
          <p:nvPr/>
        </p:nvSpPr>
        <p:spPr>
          <a:xfrm>
            <a:off x="3788667" y="7863865"/>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34</a:t>
            </a:r>
          </a:p>
        </p:txBody>
      </p:sp>
      <p:sp>
        <p:nvSpPr>
          <p:cNvPr id="47" name="Ellipse 46">
            <a:extLst>
              <a:ext uri="{FF2B5EF4-FFF2-40B4-BE49-F238E27FC236}">
                <a16:creationId xmlns:a16="http://schemas.microsoft.com/office/drawing/2014/main" id="{B4015459-D970-E0EE-9EA8-A5B931C767D1}"/>
              </a:ext>
            </a:extLst>
          </p:cNvPr>
          <p:cNvSpPr/>
          <p:nvPr/>
        </p:nvSpPr>
        <p:spPr>
          <a:xfrm>
            <a:off x="17429" y="2869545"/>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35</a:t>
            </a:r>
          </a:p>
        </p:txBody>
      </p:sp>
      <p:sp>
        <p:nvSpPr>
          <p:cNvPr id="24" name="Ellipse 23">
            <a:extLst>
              <a:ext uri="{FF2B5EF4-FFF2-40B4-BE49-F238E27FC236}">
                <a16:creationId xmlns:a16="http://schemas.microsoft.com/office/drawing/2014/main" id="{C519739B-7479-6377-CB9B-C4BECC89FF95}"/>
              </a:ext>
            </a:extLst>
          </p:cNvPr>
          <p:cNvSpPr/>
          <p:nvPr/>
        </p:nvSpPr>
        <p:spPr>
          <a:xfrm>
            <a:off x="27911" y="7964369"/>
            <a:ext cx="251460" cy="261221"/>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700" b="1" dirty="0"/>
              <a:t>42</a:t>
            </a:r>
          </a:p>
        </p:txBody>
      </p:sp>
      <p:sp>
        <p:nvSpPr>
          <p:cNvPr id="25" name="Rectangle : coins arrondis 24">
            <a:extLst>
              <a:ext uri="{FF2B5EF4-FFF2-40B4-BE49-F238E27FC236}">
                <a16:creationId xmlns:a16="http://schemas.microsoft.com/office/drawing/2014/main" id="{D4B4432D-7DC9-311E-B399-6EA36D56C12B}"/>
              </a:ext>
            </a:extLst>
          </p:cNvPr>
          <p:cNvSpPr/>
          <p:nvPr/>
        </p:nvSpPr>
        <p:spPr>
          <a:xfrm>
            <a:off x="259080" y="7297194"/>
            <a:ext cx="3583343" cy="1073842"/>
          </a:xfrm>
          <a:prstGeom prst="roundRect">
            <a:avLst/>
          </a:prstGeom>
          <a:noFill/>
          <a:ln>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650248299"/>
      </p:ext>
    </p:extLst>
  </p:cSld>
  <p:clrMapOvr>
    <a:masterClrMapping/>
  </p:clrMapOvr>
  <p:transition>
    <p:fade/>
  </p:transition>
</p:sld>
</file>

<file path=ppt/theme/theme1.xml><?xml version="1.0" encoding="utf-8"?>
<a:theme xmlns:a="http://schemas.openxmlformats.org/drawingml/2006/main" name="Thème AFG">
  <a:themeElements>
    <a:clrScheme name="AFG">
      <a:dk1>
        <a:sysClr val="windowText" lastClr="000000"/>
      </a:dk1>
      <a:lt1>
        <a:sysClr val="window" lastClr="FFFFFF"/>
      </a:lt1>
      <a:dk2>
        <a:srgbClr val="164194"/>
      </a:dk2>
      <a:lt2>
        <a:srgbClr val="1DBADF"/>
      </a:lt2>
      <a:accent1>
        <a:srgbClr val="449DD7"/>
      </a:accent1>
      <a:accent2>
        <a:srgbClr val="004A78"/>
      </a:accent2>
      <a:accent3>
        <a:srgbClr val="18BBB5"/>
      </a:accent3>
      <a:accent4>
        <a:srgbClr val="008269"/>
      </a:accent4>
      <a:accent5>
        <a:srgbClr val="522A6B"/>
      </a:accent5>
      <a:accent6>
        <a:srgbClr val="CC302B"/>
      </a:accent6>
      <a:hlink>
        <a:srgbClr val="0563C1"/>
      </a:hlink>
      <a:folHlink>
        <a:srgbClr val="954F72"/>
      </a:folHlink>
    </a:clrScheme>
    <a:fontScheme name="BioRhyme + Montserrat">
      <a:majorFont>
        <a:latin typeface="BioRhyme"/>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spcBef>
            <a:spcPts val="1200"/>
          </a:spcBef>
          <a:defRPr sz="3000" dirty="0" err="1" smtClean="0">
            <a:solidFill>
              <a:schemeClr val="bg1"/>
            </a:solidFill>
          </a:defRPr>
        </a:defPPr>
      </a:lstStyle>
    </a:txDef>
  </a:objectDefaults>
  <a:extraClrSchemeLst/>
  <a:extLst>
    <a:ext uri="{05A4C25C-085E-4340-85A3-A5531E510DB2}">
      <thm15:themeFamily xmlns:thm15="http://schemas.microsoft.com/office/thememl/2012/main" name="Template_PPT-Fiches_Reporting-2021_calibri" id="{B8DE9013-57B1-428A-B241-76934EF79277}" vid="{314EB098-7244-4EF5-BA02-EA3C94AD0FA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4CD36E2C21764B9E5CB56581AC433A" ma:contentTypeVersion="18" ma:contentTypeDescription="Crée un document." ma:contentTypeScope="" ma:versionID="a2a95e943666f0a8a39ec5665caa2ce1">
  <xsd:schema xmlns:xsd="http://www.w3.org/2001/XMLSchema" xmlns:xs="http://www.w3.org/2001/XMLSchema" xmlns:p="http://schemas.microsoft.com/office/2006/metadata/properties" xmlns:ns2="4e8e99fc-4343-47b0-878a-86f046bf73aa" xmlns:ns3="4eea3952-24e7-466f-b281-4da272710935" targetNamespace="http://schemas.microsoft.com/office/2006/metadata/properties" ma:root="true" ma:fieldsID="c7cb497254fc361f70488de2f77b91b6" ns2:_="" ns3:_="">
    <xsd:import namespace="4e8e99fc-4343-47b0-878a-86f046bf73aa"/>
    <xsd:import namespace="4eea3952-24e7-466f-b281-4da27271093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8e99fc-4343-47b0-878a-86f046bf73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b8d9be44-5309-4a35-8572-1645ce9476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eea3952-24e7-466f-b281-4da272710935"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bbe72c95-af84-4cf6-a680-2f9ca856421a}" ma:internalName="TaxCatchAll" ma:showField="CatchAllData" ma:web="4eea3952-24e7-466f-b281-4da2727109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16B73F-4E10-4B0D-96ED-FCBF34F4D98B}">
  <ds:schemaRefs>
    <ds:schemaRef ds:uri="4e8e99fc-4343-47b0-878a-86f046bf73aa"/>
    <ds:schemaRef ds:uri="4eea3952-24e7-466f-b281-4da27271093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9E3A991-D03C-4110-9067-179271EF3B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MODELE - Fiche_Reporting_2021</Template>
  <TotalTime>499</TotalTime>
  <Words>1451</Words>
  <Application>Microsoft Office PowerPoint</Application>
  <PresentationFormat>Personnalisé</PresentationFormat>
  <Paragraphs>149</Paragraphs>
  <Slides>2</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vt:i4>
      </vt:variant>
    </vt:vector>
  </HeadingPairs>
  <TitlesOfParts>
    <vt:vector size="12" baseType="lpstr">
      <vt:lpstr>Arial</vt:lpstr>
      <vt:lpstr>Calibri</vt:lpstr>
      <vt:lpstr>Courier New</vt:lpstr>
      <vt:lpstr>Lucida Grande</vt:lpstr>
      <vt:lpstr>Montserrat</vt:lpstr>
      <vt:lpstr>Montserrat Medium</vt:lpstr>
      <vt:lpstr>Police système</vt:lpstr>
      <vt:lpstr>Times New Roman</vt:lpstr>
      <vt:lpstr>Wingdings</vt:lpstr>
      <vt:lpstr>Thème AFG</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LAURENTIE Christophe</dc:creator>
  <cp:lastModifiedBy>ROBICHON Delphine</cp:lastModifiedBy>
  <cp:revision>6</cp:revision>
  <cp:lastPrinted>2024-06-11T09:55:15Z</cp:lastPrinted>
  <dcterms:created xsi:type="dcterms:W3CDTF">2024-04-10T07:50:17Z</dcterms:created>
  <dcterms:modified xsi:type="dcterms:W3CDTF">2025-09-16T15:34:34Z</dcterms:modified>
</cp:coreProperties>
</file>