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7559675" cy="10439400"/>
  <p:notesSz cx="6858000" cy="9144000"/>
  <p:defaultTextStyle>
    <a:defPPr>
      <a:defRPr lang="fr-FR"/>
    </a:defPPr>
    <a:lvl1pPr marL="0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1pPr>
    <a:lvl2pPr marL="698480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2pPr>
    <a:lvl3pPr marL="1396959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3pPr>
    <a:lvl4pPr marL="2095439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4pPr>
    <a:lvl5pPr marL="2793917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5pPr>
    <a:lvl6pPr marL="3492397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6pPr>
    <a:lvl7pPr marL="4190877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7pPr>
    <a:lvl8pPr marL="4889356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8pPr>
    <a:lvl9pPr marL="5587836" algn="l" defTabSz="1396959" rtl="0" eaLnBrk="1" latinLnBrk="0" hangingPunct="1">
      <a:defRPr sz="27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327C37-109C-D8A0-F71D-2F32EE6B0AE1}" name="PIRES Ana" initials="PA" userId="S::a.pires@afg.asso.fr::84825899-85b2-4dbf-ba05-c5c93569aaa8" providerId="AD"/>
  <p188:author id="{26BBB0BC-3CB1-9958-51CA-564A03658F33}" name="Deloitte" initials="Deloitte" userId="Deloitte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fray, Aloise" initials="RA" lastIdx="21" clrIdx="0">
    <p:extLst>
      <p:ext uri="{19B8F6BF-5375-455C-9EA6-DF929625EA0E}">
        <p15:presenceInfo xmlns:p15="http://schemas.microsoft.com/office/powerpoint/2012/main" userId="S::araffray@deloitte.fr::13521e04-366b-43d2-903e-1d16dde1194c" providerId="AD"/>
      </p:ext>
    </p:extLst>
  </p:cmAuthor>
  <p:cmAuthor id="2" name="Beghdadi, Rym" initials="BR" lastIdx="1" clrIdx="1">
    <p:extLst>
      <p:ext uri="{19B8F6BF-5375-455C-9EA6-DF929625EA0E}">
        <p15:presenceInfo xmlns:p15="http://schemas.microsoft.com/office/powerpoint/2012/main" userId="S::rbeghdadi@deloitte.fr::da86e1ae-4a51-45b3-be2d-c28ced7dbc90" providerId="AD"/>
      </p:ext>
    </p:extLst>
  </p:cmAuthor>
  <p:cmAuthor id="3" name="Peypoux, Ophelie" initials="PO" lastIdx="22" clrIdx="2">
    <p:extLst>
      <p:ext uri="{19B8F6BF-5375-455C-9EA6-DF929625EA0E}">
        <p15:presenceInfo xmlns:p15="http://schemas.microsoft.com/office/powerpoint/2012/main" userId="S::opeypoux@deloitte.fr::117aa13e-5518-4cae-9361-d0588d39b22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0F8"/>
    <a:srgbClr val="2C4390"/>
    <a:srgbClr val="D2F1F9"/>
    <a:srgbClr val="A5E3F2"/>
    <a:srgbClr val="77D6EC"/>
    <a:srgbClr val="164194"/>
    <a:srgbClr val="8AA0CA"/>
    <a:srgbClr val="F18700"/>
    <a:srgbClr val="D04119"/>
    <a:srgbClr val="1DBA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8" autoAdjust="0"/>
    <p:restoredTop sz="94728"/>
  </p:normalViewPr>
  <p:slideViewPr>
    <p:cSldViewPr snapToGrid="0">
      <p:cViewPr>
        <p:scale>
          <a:sx n="110" d="100"/>
          <a:sy n="110" d="100"/>
        </p:scale>
        <p:origin x="1578" y="-3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D4542-17E1-494C-BFC9-BA9ED832C194}" type="datetimeFigureOut">
              <a:rPr lang="fr-FR" smtClean="0"/>
              <a:t>19/06/2024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1143000"/>
            <a:ext cx="2232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3002E-000E-4A47-8A41-01704C8BAE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178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1pPr>
    <a:lvl2pPr marL="698480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2pPr>
    <a:lvl3pPr marL="1396959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3pPr>
    <a:lvl4pPr marL="2095439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4pPr>
    <a:lvl5pPr marL="2793917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5pPr>
    <a:lvl6pPr marL="3492397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6pPr>
    <a:lvl7pPr marL="4190877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7pPr>
    <a:lvl8pPr marL="4889356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8pPr>
    <a:lvl9pPr marL="5587836" algn="l" defTabSz="1396959" rtl="0" eaLnBrk="1" latinLnBrk="0" hangingPunct="1">
      <a:defRPr sz="183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3002E-000E-4A47-8A41-01704C8BAEE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915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3002E-000E-4A47-8A41-01704C8BAEE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51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61303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e la date 11">
            <a:extLst>
              <a:ext uri="{FF2B5EF4-FFF2-40B4-BE49-F238E27FC236}">
                <a16:creationId xmlns:a16="http://schemas.microsoft.com/office/drawing/2014/main" id="{81C3897C-0E0B-FB4B-8F65-AD32D01EB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426" y="10798399"/>
            <a:ext cx="1701446" cy="329447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>
              <a:defRPr sz="2141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DDFA44-3E40-4820-8EF1-88CFC6AE322E}"/>
              </a:ext>
            </a:extLst>
          </p:cNvPr>
          <p:cNvSpPr/>
          <p:nvPr userDrawn="1"/>
        </p:nvSpPr>
        <p:spPr>
          <a:xfrm>
            <a:off x="187797" y="210796"/>
            <a:ext cx="7200000" cy="1332000"/>
          </a:xfrm>
          <a:prstGeom prst="rect">
            <a:avLst/>
          </a:prstGeom>
          <a:solidFill>
            <a:srgbClr val="164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97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F1F7E4C-8C7A-4AFD-BBCA-95A62461627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42" y="210796"/>
            <a:ext cx="1835047" cy="13917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4E68AC2-BB3F-48FD-A3EC-72795115612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96" y="227677"/>
            <a:ext cx="1423310" cy="1315119"/>
          </a:xfrm>
          <a:prstGeom prst="rect">
            <a:avLst/>
          </a:prstGeom>
        </p:spPr>
      </p:pic>
      <p:sp>
        <p:nvSpPr>
          <p:cNvPr id="34" name="object 6">
            <a:extLst>
              <a:ext uri="{FF2B5EF4-FFF2-40B4-BE49-F238E27FC236}">
                <a16:creationId xmlns:a16="http://schemas.microsoft.com/office/drawing/2014/main" id="{C6764F3A-A184-44B4-9EB5-2FB512DDF7C2}"/>
              </a:ext>
            </a:extLst>
          </p:cNvPr>
          <p:cNvSpPr txBox="1"/>
          <p:nvPr userDrawn="1"/>
        </p:nvSpPr>
        <p:spPr>
          <a:xfrm>
            <a:off x="4783015" y="1589546"/>
            <a:ext cx="240917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fr-FR" sz="800" b="0" spc="-5" dirty="0">
                <a:solidFill>
                  <a:srgbClr val="164194"/>
                </a:solidFill>
                <a:latin typeface="Montserrat Medium"/>
                <a:cs typeface="Montserrat Medium"/>
              </a:rPr>
              <a:t>Juin 2024</a:t>
            </a:r>
            <a:endParaRPr sz="800" dirty="0">
              <a:latin typeface="Montserrat Medium"/>
              <a:cs typeface="Montserrat Medium"/>
            </a:endParaRPr>
          </a:p>
        </p:txBody>
      </p:sp>
      <p:pic>
        <p:nvPicPr>
          <p:cNvPr id="61" name="Image 60">
            <a:extLst>
              <a:ext uri="{FF2B5EF4-FFF2-40B4-BE49-F238E27FC236}">
                <a16:creationId xmlns:a16="http://schemas.microsoft.com/office/drawing/2014/main" id="{D17D9345-EAAA-4ACC-A8E5-B0EC6E578A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779" y="9858294"/>
            <a:ext cx="1047896" cy="581106"/>
          </a:xfrm>
          <a:prstGeom prst="rect">
            <a:avLst/>
          </a:prstGeom>
        </p:spPr>
      </p:pic>
      <p:sp>
        <p:nvSpPr>
          <p:cNvPr id="62" name="Espace réservé du pied de page 4">
            <a:extLst>
              <a:ext uri="{FF2B5EF4-FFF2-40B4-BE49-F238E27FC236}">
                <a16:creationId xmlns:a16="http://schemas.microsoft.com/office/drawing/2014/main" id="{C7EED5BF-ADEC-4457-BC24-A8848598E8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0000" y="10069741"/>
            <a:ext cx="6005515" cy="17440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50" b="1">
                <a:solidFill>
                  <a:srgbClr val="2C4390"/>
                </a:solidFill>
                <a:latin typeface="+mj-lt"/>
              </a:defRPr>
            </a:lvl1pPr>
          </a:lstStyle>
          <a:p>
            <a:pPr algn="l"/>
            <a:r>
              <a:rPr lang="fr-FR" b="0" baseline="30000" dirty="0">
                <a:latin typeface="Montserrat" panose="00000500000000000000" pitchFamily="2" charset="0"/>
              </a:rPr>
              <a:t>AVERTISSEMENT : Cette fiche n’est éditée qu’à titre informatif et il vous appartient de vérifier vos propres obligations déclaratives. </a:t>
            </a:r>
          </a:p>
          <a:p>
            <a:pPr algn="l"/>
            <a:r>
              <a:rPr lang="fr-FR" b="0" baseline="30000" dirty="0">
                <a:latin typeface="Montserrat" panose="00000500000000000000" pitchFamily="2" charset="0"/>
              </a:rPr>
              <a:t>L’AFG ne serait être tenue pour responsable d’un manquement à l’une quelconque de vos obligations de </a:t>
            </a:r>
            <a:r>
              <a:rPr lang="fr-FR" b="0" baseline="30000" dirty="0" err="1">
                <a:latin typeface="Montserrat" panose="00000500000000000000" pitchFamily="2" charset="0"/>
              </a:rPr>
              <a:t>reporting</a:t>
            </a:r>
            <a:r>
              <a:rPr lang="fr-FR" b="0" baseline="30000" dirty="0">
                <a:latin typeface="Montserrat" panose="00000500000000000000" pitchFamily="2" charset="0"/>
              </a:rPr>
              <a:t>.</a:t>
            </a:r>
          </a:p>
        </p:txBody>
      </p:sp>
      <p:sp>
        <p:nvSpPr>
          <p:cNvPr id="63" name="Espace réservé du numéro de diapositive 5">
            <a:extLst>
              <a:ext uri="{FF2B5EF4-FFF2-40B4-BE49-F238E27FC236}">
                <a16:creationId xmlns:a16="http://schemas.microsoft.com/office/drawing/2014/main" id="{6D558C66-DE34-43AA-A7AC-22167E3B3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8017" y="10051047"/>
            <a:ext cx="197169" cy="130805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850">
                <a:solidFill>
                  <a:srgbClr val="2C4390"/>
                </a:solidFill>
                <a:latin typeface="+mn-lt"/>
              </a:defRPr>
            </a:lvl1pPr>
          </a:lstStyle>
          <a:p>
            <a:fld id="{D6CAF8E8-172B-4E70-9325-BA460E9DD57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937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>
    <p:fade/>
  </p:transition>
  <p:hf hdr="0" dt="0"/>
  <p:txStyles>
    <p:titleStyle>
      <a:lvl1pPr algn="l" defTabSz="978327" rtl="0" eaLnBrk="1" latinLnBrk="0" hangingPunct="1">
        <a:lnSpc>
          <a:spcPct val="100000"/>
        </a:lnSpc>
        <a:spcBef>
          <a:spcPct val="0"/>
        </a:spcBef>
        <a:buNone/>
        <a:defRPr sz="1791" kern="1200" cap="all" baseline="0">
          <a:solidFill>
            <a:schemeClr val="bg1"/>
          </a:solidFill>
          <a:latin typeface="Montserrat Medium" panose="00000600000000000000" pitchFamily="2" charset="0"/>
          <a:ea typeface="+mj-ea"/>
          <a:cs typeface="+mj-cs"/>
        </a:defRPr>
      </a:lvl1pPr>
    </p:titleStyle>
    <p:bodyStyle>
      <a:lvl1pPr marL="0" indent="0" algn="l" defTabSz="978327" rtl="0" eaLnBrk="1" latinLnBrk="0" hangingPunct="1">
        <a:lnSpc>
          <a:spcPct val="90000"/>
        </a:lnSpc>
        <a:spcBef>
          <a:spcPts val="1069"/>
        </a:spcBef>
        <a:buFont typeface="Arial" panose="020B0604020202020204" pitchFamily="34" charset="0"/>
        <a:buNone/>
        <a:defRPr sz="4279" b="1" kern="1200">
          <a:solidFill>
            <a:schemeClr val="bg2"/>
          </a:solidFill>
          <a:latin typeface="+mj-lt"/>
          <a:ea typeface="+mn-ea"/>
          <a:cs typeface="+mn-cs"/>
        </a:defRPr>
      </a:lvl1pPr>
      <a:lvl2pPr marL="0" indent="0" algn="l" defTabSz="978327" rtl="0" eaLnBrk="1" latinLnBrk="0" hangingPunct="1">
        <a:lnSpc>
          <a:spcPct val="100000"/>
        </a:lnSpc>
        <a:spcBef>
          <a:spcPts val="1284"/>
        </a:spcBef>
        <a:buFont typeface="Arial" panose="020B0604020202020204" pitchFamily="34" charset="0"/>
        <a:buNone/>
        <a:defRPr sz="3210" kern="1200">
          <a:solidFill>
            <a:schemeClr val="tx2"/>
          </a:solidFill>
          <a:latin typeface="+mn-lt"/>
          <a:ea typeface="+mn-ea"/>
          <a:cs typeface="+mn-cs"/>
        </a:defRPr>
      </a:lvl2pPr>
      <a:lvl3pPr marL="500717" indent="-500717" algn="l" defTabSz="978327" rtl="0" eaLnBrk="1" latinLnBrk="0" hangingPunct="1">
        <a:lnSpc>
          <a:spcPct val="100000"/>
        </a:lnSpc>
        <a:spcBef>
          <a:spcPts val="1284"/>
        </a:spcBef>
        <a:buFontTx/>
        <a:buBlip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</a:buBlip>
        <a:tabLst/>
        <a:defRPr sz="3210" kern="1200">
          <a:solidFill>
            <a:schemeClr val="tx2"/>
          </a:solidFill>
          <a:latin typeface="+mn-lt"/>
          <a:ea typeface="+mn-ea"/>
          <a:cs typeface="+mn-cs"/>
        </a:defRPr>
      </a:lvl3pPr>
      <a:lvl4pPr marL="885885" indent="-383857" algn="l" defTabSz="978327" rtl="0" eaLnBrk="1" latinLnBrk="0" hangingPunct="1">
        <a:lnSpc>
          <a:spcPct val="100000"/>
        </a:lnSpc>
        <a:spcBef>
          <a:spcPts val="1284"/>
        </a:spcBef>
        <a:buClr>
          <a:schemeClr val="bg2"/>
        </a:buClr>
        <a:buFont typeface="Police système"/>
        <a:buChar char="■"/>
        <a:tabLst/>
        <a:defRPr sz="3210" kern="1200">
          <a:solidFill>
            <a:schemeClr val="tx2"/>
          </a:solidFill>
          <a:latin typeface="+mn-lt"/>
          <a:ea typeface="+mn-ea"/>
          <a:cs typeface="+mn-cs"/>
        </a:defRPr>
      </a:lvl4pPr>
      <a:lvl5pPr marL="1348088" indent="-423686" algn="l" defTabSz="978327" rtl="0" eaLnBrk="1" latinLnBrk="0" hangingPunct="1">
        <a:lnSpc>
          <a:spcPct val="100000"/>
        </a:lnSpc>
        <a:spcBef>
          <a:spcPts val="1284"/>
        </a:spcBef>
        <a:buClr>
          <a:schemeClr val="bg2"/>
        </a:buClr>
        <a:buSzPct val="50000"/>
        <a:buFont typeface="Lucida Grande" panose="020B0600040502020204" pitchFamily="34" charset="0"/>
        <a:buChar char="▶"/>
        <a:tabLst/>
        <a:defRPr sz="3210" kern="1200">
          <a:solidFill>
            <a:schemeClr val="tx2"/>
          </a:solidFill>
          <a:latin typeface="+mn-lt"/>
          <a:ea typeface="+mn-ea"/>
          <a:cs typeface="+mn-cs"/>
        </a:defRPr>
      </a:lvl5pPr>
      <a:lvl6pPr marL="1617706" indent="-231102" algn="l" defTabSz="978327" rtl="0" eaLnBrk="1" latinLnBrk="0" hangingPunct="1">
        <a:lnSpc>
          <a:spcPct val="100000"/>
        </a:lnSpc>
        <a:spcBef>
          <a:spcPts val="1284"/>
        </a:spcBef>
        <a:buClr>
          <a:schemeClr val="bg2"/>
        </a:buClr>
        <a:buFont typeface="Police système"/>
        <a:buChar char="∙"/>
        <a:tabLst/>
        <a:defRPr sz="3210" kern="1200">
          <a:solidFill>
            <a:schemeClr val="tx2"/>
          </a:solidFill>
          <a:latin typeface="+mn-lt"/>
          <a:ea typeface="+mn-ea"/>
          <a:cs typeface="+mn-cs"/>
        </a:defRPr>
      </a:lvl6pPr>
      <a:lvl7pPr marL="3179561" indent="-244582" algn="l" defTabSz="978327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6" kern="1200">
          <a:solidFill>
            <a:schemeClr val="tx1"/>
          </a:solidFill>
          <a:latin typeface="+mn-lt"/>
          <a:ea typeface="+mn-ea"/>
          <a:cs typeface="+mn-cs"/>
        </a:defRPr>
      </a:lvl7pPr>
      <a:lvl8pPr marL="3668726" indent="-244582" algn="l" defTabSz="978327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6" kern="1200">
          <a:solidFill>
            <a:schemeClr val="tx1"/>
          </a:solidFill>
          <a:latin typeface="+mn-lt"/>
          <a:ea typeface="+mn-ea"/>
          <a:cs typeface="+mn-cs"/>
        </a:defRPr>
      </a:lvl8pPr>
      <a:lvl9pPr marL="4157887" indent="-244582" algn="l" defTabSz="978327" rtl="0" eaLnBrk="1" latinLnBrk="0" hangingPunct="1">
        <a:lnSpc>
          <a:spcPct val="90000"/>
        </a:lnSpc>
        <a:spcBef>
          <a:spcPts val="535"/>
        </a:spcBef>
        <a:buFont typeface="Arial" panose="020B0604020202020204" pitchFamily="34" charset="0"/>
        <a:buChar char="•"/>
        <a:defRPr sz="19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1pPr>
      <a:lvl2pPr marL="489163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2pPr>
      <a:lvl3pPr marL="978327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3pPr>
      <a:lvl4pPr marL="1467490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4pPr>
      <a:lvl5pPr marL="1956652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5pPr>
      <a:lvl6pPr marL="2445816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6pPr>
      <a:lvl7pPr marL="2934978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7pPr>
      <a:lvl8pPr marL="3424144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8pPr>
      <a:lvl9pPr marL="3913305" algn="l" defTabSz="978327" rtl="0" eaLnBrk="1" latinLnBrk="0" hangingPunct="1">
        <a:defRPr sz="19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443" userDrawn="1">
          <p15:clr>
            <a:srgbClr val="F26B43"/>
          </p15:clr>
        </p15:guide>
        <p15:guide id="2" pos="113" userDrawn="1">
          <p15:clr>
            <a:srgbClr val="F26B43"/>
          </p15:clr>
        </p15:guide>
        <p15:guide id="3" pos="4649" userDrawn="1">
          <p15:clr>
            <a:srgbClr val="F26B43"/>
          </p15:clr>
        </p15:guide>
        <p15:guide id="4" orient="horz" pos="133" userDrawn="1">
          <p15:clr>
            <a:srgbClr val="F26B43"/>
          </p15:clr>
        </p15:guide>
        <p15:guide id="5" pos="23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afg.asso.fr/afg-news/zoom-sur-les-principales-incidences-negatives-pai-lies-aux-produits/" TargetMode="Externa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sma.europa.eu/press-news/esma-news/esas-propose-improvements-sustainable-finance-disclosure-regulation" TargetMode="External"/><Relationship Id="rId5" Type="http://schemas.openxmlformats.org/officeDocument/2006/relationships/hyperlink" Target="https://finance.ec.europa.eu/regulation-and-supervision/consultations/finance-2023-sfdr-implementation_en" TargetMode="External"/><Relationship Id="rId4" Type="http://schemas.openxmlformats.org/officeDocument/2006/relationships/hyperlink" Target="https://www.esma.europa.eu/sites/default/files/2023-12/JC_2023_55_-_Final_Report_SFDR_Delegated_Regulation_amending_RT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7">
            <a:extLst>
              <a:ext uri="{FF2B5EF4-FFF2-40B4-BE49-F238E27FC236}">
                <a16:creationId xmlns:a16="http://schemas.microsoft.com/office/drawing/2014/main" id="{62C5CA61-3402-478D-A1AC-D6B07E24C4AE}"/>
              </a:ext>
            </a:extLst>
          </p:cNvPr>
          <p:cNvSpPr txBox="1"/>
          <p:nvPr/>
        </p:nvSpPr>
        <p:spPr>
          <a:xfrm>
            <a:off x="179388" y="1728816"/>
            <a:ext cx="7200900" cy="266479"/>
          </a:xfrm>
          <a:prstGeom prst="rect">
            <a:avLst/>
          </a:prstGeom>
          <a:solidFill>
            <a:srgbClr val="A5E3F2"/>
          </a:solidFill>
        </p:spPr>
        <p:txBody>
          <a:bodyPr vert="horz" wrap="square" lIns="180000" tIns="18000" rIns="0" bIns="18000" rtlCol="0">
            <a:spAutoFit/>
          </a:bodyPr>
          <a:lstStyle/>
          <a:p>
            <a:pPr marL="465455" indent="-285750">
              <a:lnSpc>
                <a:spcPts val="1885"/>
              </a:lnSpc>
              <a:spcBef>
                <a:spcPts val="100"/>
              </a:spcBef>
              <a:buFontTx/>
              <a:buBlip>
                <a:blip r:embed="rId3"/>
              </a:buBlip>
            </a:pPr>
            <a:r>
              <a:rPr lang="fr-FR" sz="1400" b="1" cap="all" spc="-2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Définitions et Objectifs </a:t>
            </a:r>
            <a:endParaRPr lang="fr-FR" sz="14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88B9479B-BA38-4813-90CE-33D9828DC398}"/>
              </a:ext>
            </a:extLst>
          </p:cNvPr>
          <p:cNvSpPr txBox="1"/>
          <p:nvPr/>
        </p:nvSpPr>
        <p:spPr>
          <a:xfrm>
            <a:off x="159628" y="4982122"/>
            <a:ext cx="7200900" cy="266479"/>
          </a:xfrm>
          <a:prstGeom prst="rect">
            <a:avLst/>
          </a:prstGeom>
          <a:solidFill>
            <a:srgbClr val="D2F1F9"/>
          </a:solidFill>
        </p:spPr>
        <p:txBody>
          <a:bodyPr vert="horz" wrap="square" lIns="180000" tIns="18000" rIns="0" bIns="18000" rtlCol="0">
            <a:spAutoFit/>
          </a:bodyPr>
          <a:lstStyle/>
          <a:p>
            <a:pPr marL="465455" marR="0" lvl="0" indent="-285750" algn="l" defTabSz="1396959" rtl="0" eaLnBrk="1" fontAlgn="auto" latinLnBrk="0" hangingPunct="1">
              <a:lnSpc>
                <a:spcPts val="188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fr-FR" sz="1400" b="1" cap="all" spc="-15" dirty="0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Concepts </a:t>
            </a:r>
            <a:r>
              <a:rPr lang="fr-FR" sz="1400" b="1" cap="all" spc="-15" dirty="0" err="1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cléS</a:t>
            </a:r>
            <a:r>
              <a:rPr lang="fr-FR" sz="1400" b="1" cap="all" spc="-15" dirty="0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et livrables</a:t>
            </a:r>
            <a:endParaRPr lang="fr-FR" sz="1400" strike="sngStrike" cap="all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0667B170-7E25-4D8C-92A7-EBAA1440BE71}"/>
              </a:ext>
            </a:extLst>
          </p:cNvPr>
          <p:cNvSpPr/>
          <p:nvPr/>
        </p:nvSpPr>
        <p:spPr>
          <a:xfrm>
            <a:off x="4913697" y="487345"/>
            <a:ext cx="885190" cy="864235"/>
          </a:xfrm>
          <a:custGeom>
            <a:avLst/>
            <a:gdLst/>
            <a:ahLst/>
            <a:cxnLst/>
            <a:rect l="l" t="t" r="r" b="b"/>
            <a:pathLst>
              <a:path w="885189" h="864235">
                <a:moveTo>
                  <a:pt x="884783" y="0"/>
                </a:moveTo>
                <a:lnTo>
                  <a:pt x="384378" y="0"/>
                </a:lnTo>
                <a:lnTo>
                  <a:pt x="0" y="863993"/>
                </a:lnTo>
                <a:lnTo>
                  <a:pt x="500405" y="863993"/>
                </a:lnTo>
                <a:lnTo>
                  <a:pt x="884783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r>
              <a:rPr lang="fr-FR" dirty="0"/>
              <a:t> </a:t>
            </a:r>
            <a:endParaRPr dirty="0"/>
          </a:p>
        </p:txBody>
      </p:sp>
      <p:sp>
        <p:nvSpPr>
          <p:cNvPr id="15" name="Espace réservé du titre 1">
            <a:extLst>
              <a:ext uri="{FF2B5EF4-FFF2-40B4-BE49-F238E27FC236}">
                <a16:creationId xmlns:a16="http://schemas.microsoft.com/office/drawing/2014/main" id="{89B34E1B-1A5F-4A63-AA14-34A45D5FC9F5}"/>
              </a:ext>
            </a:extLst>
          </p:cNvPr>
          <p:cNvSpPr txBox="1">
            <a:spLocks/>
          </p:cNvSpPr>
          <p:nvPr/>
        </p:nvSpPr>
        <p:spPr>
          <a:xfrm>
            <a:off x="1757377" y="647888"/>
            <a:ext cx="3420380" cy="61555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783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791" kern="1200" cap="all" baseline="0">
                <a:solidFill>
                  <a:schemeClr val="bg1"/>
                </a:solidFill>
                <a:latin typeface="Montserrat Medium" panose="00000600000000000000" pitchFamily="2" charset="0"/>
                <a:ea typeface="+mj-ea"/>
                <a:cs typeface="+mj-cs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fr-FR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SFDR : Principales Incidences négatives (PAI)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A6633E2A-D8D1-495D-80A0-C4B1A401ADFA}"/>
              </a:ext>
            </a:extLst>
          </p:cNvPr>
          <p:cNvSpPr txBox="1">
            <a:spLocks/>
          </p:cNvSpPr>
          <p:nvPr/>
        </p:nvSpPr>
        <p:spPr>
          <a:xfrm>
            <a:off x="179388" y="10126012"/>
            <a:ext cx="6005515" cy="20518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fr-FR"/>
            </a:defPPr>
            <a:lvl1pPr marL="0" algn="r" defTabSz="1396959" rtl="0" eaLnBrk="1" latinLnBrk="0" hangingPunct="1">
              <a:defRPr sz="850" b="1" kern="1200">
                <a:solidFill>
                  <a:srgbClr val="2C4390"/>
                </a:solidFill>
                <a:latin typeface="+mj-lt"/>
                <a:ea typeface="+mn-ea"/>
                <a:cs typeface="+mn-cs"/>
              </a:defRPr>
            </a:lvl1pPr>
            <a:lvl2pPr marL="698480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9695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9543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9391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9239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9087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935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8783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AVERTISSEMENT : Cette fiche n’est éditée qu’à titre informatif et il vous appartient de vérifier vos propres obligations déclaratives. </a:t>
            </a:r>
          </a:p>
          <a:p>
            <a:pPr algn="l"/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L’AFG ne serait être tenue pour responsable d’un manquement à l’une quelconque de vos obligations de </a:t>
            </a:r>
            <a:r>
              <a:rPr lang="fr-FR" sz="1000" b="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reporting</a:t>
            </a:r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" name="Espace réservé du numéro de diapositive 5">
            <a:extLst>
              <a:ext uri="{FF2B5EF4-FFF2-40B4-BE49-F238E27FC236}">
                <a16:creationId xmlns:a16="http://schemas.microsoft.com/office/drawing/2014/main" id="{94F1A3B2-57C4-4CD0-B009-0A40825255ED}"/>
              </a:ext>
            </a:extLst>
          </p:cNvPr>
          <p:cNvSpPr txBox="1">
            <a:spLocks/>
          </p:cNvSpPr>
          <p:nvPr/>
        </p:nvSpPr>
        <p:spPr>
          <a:xfrm>
            <a:off x="6998017" y="10051047"/>
            <a:ext cx="197169" cy="130805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1396959" rtl="0" eaLnBrk="1" latinLnBrk="0" hangingPunct="1">
              <a:defRPr sz="850" kern="1200">
                <a:solidFill>
                  <a:srgbClr val="2C4390"/>
                </a:solidFill>
                <a:latin typeface="+mn-lt"/>
                <a:ea typeface="+mn-ea"/>
                <a:cs typeface="+mn-cs"/>
              </a:defRPr>
            </a:lvl1pPr>
            <a:lvl2pPr marL="698480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9695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9543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9391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9239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9087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935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8783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CAF8E8-172B-4E70-9325-BA460E9DD579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CE1454D-6018-4F63-8E5A-7395ACB9323F}"/>
              </a:ext>
            </a:extLst>
          </p:cNvPr>
          <p:cNvSpPr txBox="1"/>
          <p:nvPr/>
        </p:nvSpPr>
        <p:spPr>
          <a:xfrm>
            <a:off x="5220288" y="634372"/>
            <a:ext cx="2160000" cy="405683"/>
          </a:xfrm>
          <a:prstGeom prst="rect">
            <a:avLst/>
          </a:prstGeom>
          <a:solidFill>
            <a:srgbClr val="F9B000"/>
          </a:solidFill>
        </p:spPr>
        <p:txBody>
          <a:bodyPr wrap="square" lIns="0" tIns="18000" rIns="180000" bIns="1800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Règlementaire</a:t>
            </a:r>
            <a:b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niveau fonds et SGP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608390A-0B2D-470C-89AD-D188DD74D405}"/>
              </a:ext>
            </a:extLst>
          </p:cNvPr>
          <p:cNvSpPr txBox="1"/>
          <p:nvPr/>
        </p:nvSpPr>
        <p:spPr>
          <a:xfrm>
            <a:off x="5220288" y="1099321"/>
            <a:ext cx="2160000" cy="221018"/>
          </a:xfrm>
          <a:prstGeom prst="rect">
            <a:avLst/>
          </a:prstGeom>
          <a:solidFill>
            <a:srgbClr val="1DBADF"/>
          </a:solidFill>
        </p:spPr>
        <p:txBody>
          <a:bodyPr wrap="square" lIns="0" tIns="18000" rIns="180000" bIns="1800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Investisseurs et AMF</a:t>
            </a:r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F15DE917-1159-4D90-98A2-ED8396B2F285}"/>
              </a:ext>
            </a:extLst>
          </p:cNvPr>
          <p:cNvSpPr/>
          <p:nvPr/>
        </p:nvSpPr>
        <p:spPr>
          <a:xfrm>
            <a:off x="4797468" y="487345"/>
            <a:ext cx="1001419" cy="977713"/>
          </a:xfrm>
          <a:custGeom>
            <a:avLst/>
            <a:gdLst/>
            <a:ahLst/>
            <a:cxnLst/>
            <a:rect l="l" t="t" r="r" b="b"/>
            <a:pathLst>
              <a:path w="885189" h="864235">
                <a:moveTo>
                  <a:pt x="884783" y="0"/>
                </a:moveTo>
                <a:lnTo>
                  <a:pt x="384378" y="0"/>
                </a:lnTo>
                <a:lnTo>
                  <a:pt x="0" y="863993"/>
                </a:lnTo>
                <a:lnTo>
                  <a:pt x="500405" y="863993"/>
                </a:lnTo>
                <a:lnTo>
                  <a:pt x="884783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r>
              <a:rPr lang="fr-FR" dirty="0"/>
              <a:t> </a:t>
            </a:r>
            <a:endParaRPr dirty="0"/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D5F6F65D-33AF-4275-A083-9181DF3F2937}"/>
              </a:ext>
            </a:extLst>
          </p:cNvPr>
          <p:cNvSpPr txBox="1"/>
          <p:nvPr/>
        </p:nvSpPr>
        <p:spPr>
          <a:xfrm>
            <a:off x="1799908" y="210796"/>
            <a:ext cx="5580380" cy="256480"/>
          </a:xfrm>
          <a:prstGeom prst="rect">
            <a:avLst/>
          </a:prstGeom>
          <a:solidFill>
            <a:srgbClr val="D0D9EA"/>
          </a:solidFill>
        </p:spPr>
        <p:txBody>
          <a:bodyPr vert="horz" wrap="square" lIns="0" tIns="12700" rIns="0" bIns="0" rtlCol="0">
            <a:spAutoFit/>
          </a:bodyPr>
          <a:lstStyle/>
          <a:p>
            <a:pPr marL="179705">
              <a:lnSpc>
                <a:spcPts val="1885"/>
              </a:lnSpc>
              <a:spcBef>
                <a:spcPts val="100"/>
              </a:spcBef>
            </a:pPr>
            <a:r>
              <a:rPr sz="1600" b="1" spc="-2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Fiche</a:t>
            </a:r>
            <a:r>
              <a:rPr sz="1600" b="1" spc="-4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spc="-4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F6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bject 7">
            <a:extLst>
              <a:ext uri="{FF2B5EF4-FFF2-40B4-BE49-F238E27FC236}">
                <a16:creationId xmlns:a16="http://schemas.microsoft.com/office/drawing/2014/main" id="{AC47B031-ED7A-46ED-BC56-9EF5DC1B563A}"/>
              </a:ext>
            </a:extLst>
          </p:cNvPr>
          <p:cNvSpPr txBox="1"/>
          <p:nvPr/>
        </p:nvSpPr>
        <p:spPr>
          <a:xfrm>
            <a:off x="71944" y="9399906"/>
            <a:ext cx="7200900" cy="266479"/>
          </a:xfrm>
          <a:prstGeom prst="rect">
            <a:avLst/>
          </a:prstGeom>
          <a:solidFill>
            <a:srgbClr val="D2F1F9"/>
          </a:solidFill>
        </p:spPr>
        <p:txBody>
          <a:bodyPr vert="horz" wrap="square" lIns="180000" tIns="18000" rIns="0" bIns="18000" rtlCol="0">
            <a:spAutoFit/>
          </a:bodyPr>
          <a:lstStyle/>
          <a:p>
            <a:pPr marL="465455" marR="0" lvl="0" indent="-285750" algn="l" defTabSz="1396959" rtl="0" eaLnBrk="1" fontAlgn="auto" latinLnBrk="0" hangingPunct="1">
              <a:lnSpc>
                <a:spcPts val="188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fr-FR" sz="1400" b="1" cap="all" spc="-15" dirty="0" err="1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LienS</a:t>
            </a:r>
            <a:r>
              <a:rPr lang="fr-FR" sz="1400" b="1" cap="all" spc="-15" dirty="0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cap="all" spc="-15" dirty="0" err="1">
                <a:solidFill>
                  <a:srgbClr val="164194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utileS</a:t>
            </a:r>
            <a:endParaRPr lang="fr-FR" sz="1400" cap="all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ject 26">
            <a:extLst>
              <a:ext uri="{FF2B5EF4-FFF2-40B4-BE49-F238E27FC236}">
                <a16:creationId xmlns:a16="http://schemas.microsoft.com/office/drawing/2014/main" id="{381D2837-E152-82C4-C31F-10020B29F1AF}"/>
              </a:ext>
            </a:extLst>
          </p:cNvPr>
          <p:cNvSpPr txBox="1"/>
          <p:nvPr/>
        </p:nvSpPr>
        <p:spPr>
          <a:xfrm>
            <a:off x="159628" y="1997450"/>
            <a:ext cx="7200000" cy="2611695"/>
          </a:xfrm>
          <a:prstGeom prst="rect">
            <a:avLst/>
          </a:prstGeom>
        </p:spPr>
        <p:txBody>
          <a:bodyPr vert="horz" wrap="square" lIns="360000" tIns="180000" rIns="360000" bIns="180000" numCol="2" spcCol="360000" rtlCol="0">
            <a:spAutoFit/>
          </a:bodyPr>
          <a:lstStyle/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b="1" spc="-5" dirty="0">
                <a:cs typeface="Calibri" panose="020F0502020204030204" pitchFamily="34" charset="0"/>
              </a:rPr>
              <a:t>Le principe de double matérialité :</a:t>
            </a:r>
          </a:p>
          <a:p>
            <a:pPr marL="234950" marR="5080" lvl="1" algn="just">
              <a:lnSpc>
                <a:spcPct val="108300"/>
              </a:lnSpc>
              <a:spcBef>
                <a:spcPts val="284"/>
              </a:spcBef>
              <a:buClrTx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Le Règlement 2019/2088 « SFDR » est fondé sur le principe de double matérialité. Cela signifie que, dans le cadre d’une stratégie ESG, la SGP et les fonds doivent informer sur ce qu’ils font :</a:t>
            </a:r>
          </a:p>
          <a:p>
            <a:pPr marL="436563" marR="5080" lvl="2" indent="-171450" algn="just">
              <a:lnSpc>
                <a:spcPct val="108300"/>
              </a:lnSpc>
              <a:spcBef>
                <a:spcPts val="284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à la fois en matière de prise en compte des </a:t>
            </a:r>
            <a:r>
              <a:rPr lang="fr-FR" sz="900" b="1" spc="-5" dirty="0">
                <a:cs typeface="Calibri" panose="020F0502020204030204" pitchFamily="34" charset="0"/>
              </a:rPr>
              <a:t>risques de durabilité </a:t>
            </a:r>
            <a:r>
              <a:rPr lang="fr-FR" sz="900" spc="-5" dirty="0">
                <a:cs typeface="Calibri" panose="020F0502020204030204" pitchFamily="34" charset="0"/>
              </a:rPr>
              <a:t>(</a:t>
            </a:r>
            <a:r>
              <a:rPr lang="fr-FR" sz="900" spc="-5" dirty="0" err="1">
                <a:cs typeface="Calibri" panose="020F0502020204030204" pitchFamily="34" charset="0"/>
              </a:rPr>
              <a:t>outside</a:t>
            </a:r>
            <a:r>
              <a:rPr lang="fr-FR" sz="900" spc="-5" dirty="0">
                <a:cs typeface="Calibri" panose="020F0502020204030204" pitchFamily="34" charset="0"/>
              </a:rPr>
              <a:t>-in = impacts des facteurs externes de durabilité sur le rendement des investissements) ; et</a:t>
            </a:r>
          </a:p>
          <a:p>
            <a:pPr marL="436563" marR="5080" lvl="2" indent="-171450" algn="just">
              <a:lnSpc>
                <a:spcPct val="108300"/>
              </a:lnSpc>
              <a:spcBef>
                <a:spcPts val="284"/>
              </a:spcBef>
              <a:buClr>
                <a:schemeClr val="bg2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En matière de prise en compte des </a:t>
            </a:r>
            <a:r>
              <a:rPr lang="fr-FR" sz="900" b="1" spc="-5" dirty="0">
                <a:cs typeface="Calibri" panose="020F0502020204030204" pitchFamily="34" charset="0"/>
              </a:rPr>
              <a:t>incidences négatives </a:t>
            </a:r>
            <a:r>
              <a:rPr lang="fr-FR" sz="900" spc="-5" dirty="0">
                <a:cs typeface="Calibri" panose="020F0502020204030204" pitchFamily="34" charset="0"/>
              </a:rPr>
              <a:t>(</a:t>
            </a:r>
            <a:r>
              <a:rPr lang="fr-FR" sz="900" spc="-5" dirty="0" err="1">
                <a:cs typeface="Calibri" panose="020F0502020204030204" pitchFamily="34" charset="0"/>
              </a:rPr>
              <a:t>inside</a:t>
            </a:r>
            <a:r>
              <a:rPr lang="fr-FR" sz="900" spc="-5" dirty="0">
                <a:cs typeface="Calibri" panose="020F0502020204030204" pitchFamily="34" charset="0"/>
              </a:rPr>
              <a:t>-out = impacts des investissements sur les facteurs externes de durabilité).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b="1" spc="-5" dirty="0">
                <a:cs typeface="Calibri" panose="020F0502020204030204" pitchFamily="34" charset="0"/>
              </a:rPr>
              <a:t>Les principales incidences négatives ou PAI (Principal Adverse Impacts) :</a:t>
            </a:r>
          </a:p>
          <a:p>
            <a:pPr marL="361950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visent ainsi à capturer la matérialité ‘</a:t>
            </a:r>
            <a:r>
              <a:rPr lang="fr-FR" sz="900" spc="-5" dirty="0" err="1">
                <a:cs typeface="Calibri" panose="020F0502020204030204" pitchFamily="34" charset="0"/>
              </a:rPr>
              <a:t>inside</a:t>
            </a:r>
            <a:r>
              <a:rPr lang="fr-FR" sz="900" spc="-5" dirty="0">
                <a:cs typeface="Calibri" panose="020F0502020204030204" pitchFamily="34" charset="0"/>
              </a:rPr>
              <a:t>-out’.</a:t>
            </a:r>
          </a:p>
          <a:p>
            <a:pPr marL="361950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Elles correspondent à une liste d’indicateurs imposés par le régulateur et présentée à l’annexe I des RTS du règlement SFDR. </a:t>
            </a:r>
          </a:p>
          <a:p>
            <a:pPr marL="361950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Elles sont définies par classe d’actifs (</a:t>
            </a:r>
            <a:r>
              <a:rPr lang="fr-FR" sz="900" dirty="0" err="1">
                <a:cs typeface="Calibri" panose="020F0502020204030204" pitchFamily="34" charset="0"/>
              </a:rPr>
              <a:t>corporate</a:t>
            </a:r>
            <a:r>
              <a:rPr lang="fr-FR" sz="900" dirty="0">
                <a:cs typeface="Calibri" panose="020F0502020204030204" pitchFamily="34" charset="0"/>
              </a:rPr>
              <a:t>, souverain, immobilier).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Le tableau 1 de cette annexe correspond aux PAI obligatoires et les tableaux 2 et 3 listent les PAI complémentaires sur les aspects environnementaux et sociaux.  </a:t>
            </a:r>
          </a:p>
        </p:txBody>
      </p:sp>
      <p:sp>
        <p:nvSpPr>
          <p:cNvPr id="13" name="object 26">
            <a:extLst>
              <a:ext uri="{FF2B5EF4-FFF2-40B4-BE49-F238E27FC236}">
                <a16:creationId xmlns:a16="http://schemas.microsoft.com/office/drawing/2014/main" id="{72406C7E-6CAF-35F2-9791-4F81ABF4EC37}"/>
              </a:ext>
            </a:extLst>
          </p:cNvPr>
          <p:cNvSpPr txBox="1"/>
          <p:nvPr/>
        </p:nvSpPr>
        <p:spPr>
          <a:xfrm>
            <a:off x="158728" y="5189279"/>
            <a:ext cx="7200000" cy="4256940"/>
          </a:xfrm>
          <a:prstGeom prst="rect">
            <a:avLst/>
          </a:prstGeom>
        </p:spPr>
        <p:txBody>
          <a:bodyPr vert="horz" wrap="square" lIns="72000" tIns="72000" rIns="72000" bIns="72000" numCol="2" spcCol="360000" rtlCol="0">
            <a:noAutofit/>
          </a:bodyPr>
          <a:lstStyle/>
          <a:p>
            <a:pPr marL="12065" marR="508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tabLst>
                <a:tab pos="193040" algn="l"/>
              </a:tabLst>
            </a:pPr>
            <a:r>
              <a:rPr lang="fr-FR" sz="900" b="1" spc="-5" dirty="0">
                <a:cs typeface="Calibri" panose="020F0502020204030204" pitchFamily="34" charset="0"/>
              </a:rPr>
              <a:t>La prise en compte des PAI niveau entité :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L’art. 4 du Règlement 2019/2088 « SFDR » impose aux SGP de déclarer, sur le principe du ‘</a:t>
            </a:r>
            <a:r>
              <a:rPr lang="fr-FR" sz="900" i="1" spc="-5" dirty="0" err="1">
                <a:cs typeface="Calibri" panose="020F0502020204030204" pitchFamily="34" charset="0"/>
              </a:rPr>
              <a:t>comply</a:t>
            </a:r>
            <a:r>
              <a:rPr lang="fr-FR" sz="900" i="1" spc="-5" dirty="0">
                <a:cs typeface="Calibri" panose="020F0502020204030204" pitchFamily="34" charset="0"/>
              </a:rPr>
              <a:t> or </a:t>
            </a:r>
            <a:r>
              <a:rPr lang="fr-FR" sz="900" i="1" spc="-5" dirty="0" err="1">
                <a:cs typeface="Calibri" panose="020F0502020204030204" pitchFamily="34" charset="0"/>
              </a:rPr>
              <a:t>explain</a:t>
            </a:r>
            <a:r>
              <a:rPr lang="fr-FR" sz="900" spc="-5" dirty="0">
                <a:cs typeface="Calibri" panose="020F0502020204030204" pitchFamily="34" charset="0"/>
              </a:rPr>
              <a:t>’, si elles  prennent en compte ou non les Principales incidences négatives (ou PAI – Principal Adverse Impacts) au niveau entité (soit sur l’ensemble des encours gérés, </a:t>
            </a:r>
            <a:r>
              <a:rPr lang="fr-FR" sz="900" spc="-5" dirty="0" err="1">
                <a:cs typeface="Calibri" panose="020F0502020204030204" pitchFamily="34" charset="0"/>
              </a:rPr>
              <a:t>yc</a:t>
            </a:r>
            <a:r>
              <a:rPr lang="fr-FR" sz="900" spc="-5" dirty="0">
                <a:cs typeface="Calibri" panose="020F0502020204030204" pitchFamily="34" charset="0"/>
              </a:rPr>
              <a:t> encours classés art. 6).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Les SGP de plus de 500 salariés ont l’obligation depuis le 30 juin 2021 de prendre en compte les PAI au niveau entité.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endParaRPr lang="fr-FR" sz="900" spc="-5" dirty="0">
              <a:cs typeface="Calibri" panose="020F0502020204030204" pitchFamily="34" charset="0"/>
            </a:endParaRPr>
          </a:p>
          <a:p>
            <a:pPr marL="12065" marR="508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tabLst>
                <a:tab pos="193040" algn="l"/>
              </a:tabLst>
            </a:pPr>
            <a:r>
              <a:rPr lang="fr-FR" sz="900" b="1" spc="-5" dirty="0">
                <a:cs typeface="Calibri" panose="020F0502020204030204" pitchFamily="34" charset="0"/>
              </a:rPr>
              <a:t>La prise en compte des PAI niveau fonds ou mandat :</a:t>
            </a:r>
            <a:endParaRPr lang="fr-FR" sz="900" spc="-5" dirty="0">
              <a:cs typeface="Calibri" panose="020F0502020204030204" pitchFamily="34" charset="0"/>
            </a:endParaRP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spc="-5" dirty="0">
                <a:cs typeface="Calibri" panose="020F0502020204030204" pitchFamily="34" charset="0"/>
              </a:rPr>
              <a:t>L’art. 7 du Règlement 2019/2088 « SFDR » laisse la possibilité aux fonds ou mandats classés art. 8 ou 9 de prendre en compte ou non les PAI au niveau portefeuille.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endParaRPr lang="fr-FR" sz="900" spc="-5" dirty="0">
              <a:cs typeface="Calibri" panose="020F0502020204030204" pitchFamily="34" charset="0"/>
            </a:endParaRPr>
          </a:p>
          <a:p>
            <a:pPr marL="12065" marR="508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tabLst>
                <a:tab pos="193040" algn="l"/>
              </a:tabLst>
            </a:pPr>
            <a:r>
              <a:rPr lang="fr-FR" sz="900" b="1" spc="-5" dirty="0">
                <a:cs typeface="Calibri" panose="020F0502020204030204" pitchFamily="34" charset="0"/>
              </a:rPr>
              <a:t>Ce que la prise en compte des PAI implique :</a:t>
            </a:r>
          </a:p>
          <a:p>
            <a:pPr marL="12065" marR="508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Prendre en compte des PAI (niveau entité ou niveau portefeuille) implique de :</a:t>
            </a:r>
          </a:p>
          <a:p>
            <a:pPr marL="542925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Déclarer cet engagement sur le site Internet (</a:t>
            </a:r>
            <a:r>
              <a:rPr lang="fr-FR" sz="900" dirty="0" err="1">
                <a:cs typeface="Calibri" panose="020F0502020204030204" pitchFamily="34" charset="0"/>
              </a:rPr>
              <a:t>niv</a:t>
            </a:r>
            <a:r>
              <a:rPr lang="fr-FR" sz="900" dirty="0">
                <a:cs typeface="Calibri" panose="020F0502020204030204" pitchFamily="34" charset="0"/>
              </a:rPr>
              <a:t>. Entité – art. 3) ou dans l’annexe précontractuelle des produits financiers (</a:t>
            </a:r>
            <a:r>
              <a:rPr lang="fr-FR" sz="900" dirty="0" err="1">
                <a:cs typeface="Calibri" panose="020F0502020204030204" pitchFamily="34" charset="0"/>
              </a:rPr>
              <a:t>niv</a:t>
            </a:r>
            <a:r>
              <a:rPr lang="fr-FR" sz="900" dirty="0">
                <a:cs typeface="Calibri" panose="020F0502020204030204" pitchFamily="34" charset="0"/>
              </a:rPr>
              <a:t>. fonds ou mandat – art. 8 et 9) </a:t>
            </a:r>
          </a:p>
          <a:p>
            <a:pPr marL="542925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Collecter, consolider et monitorer ces indicateurs </a:t>
            </a:r>
          </a:p>
          <a:p>
            <a:pPr marL="542925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Définir des actions en cas de dégradation</a:t>
            </a:r>
          </a:p>
          <a:p>
            <a:pPr marL="542925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Reporter la valeur de ces indicateurs sur les 5 dernières années (</a:t>
            </a:r>
            <a:r>
              <a:rPr lang="fr-FR" sz="900" dirty="0" err="1">
                <a:cs typeface="Calibri" panose="020F0502020204030204" pitchFamily="34" charset="0"/>
              </a:rPr>
              <a:t>niv</a:t>
            </a:r>
            <a:r>
              <a:rPr lang="fr-FR" sz="900" dirty="0">
                <a:cs typeface="Calibri" panose="020F0502020204030204" pitchFamily="34" charset="0"/>
              </a:rPr>
              <a:t>. Entité) et les actions mises en œuvre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Au niveau entité :</a:t>
            </a:r>
          </a:p>
          <a:p>
            <a:pPr marL="442913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0" algn="l"/>
              </a:tabLst>
            </a:pPr>
            <a:r>
              <a:rPr lang="fr-FR" sz="900" dirty="0">
                <a:cs typeface="Calibri" panose="020F0502020204030204" pitchFamily="34" charset="0"/>
              </a:rPr>
              <a:t>Obligatoirement prendre en compte les PAI du tableau 1 + 2 PAI au choix respectivement dans les tableaux 2 et 3</a:t>
            </a:r>
          </a:p>
          <a:p>
            <a:pPr marL="442913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0" algn="l"/>
              </a:tabLst>
            </a:pPr>
            <a:r>
              <a:rPr lang="fr-FR" sz="900" dirty="0">
                <a:cs typeface="Calibri" panose="020F0502020204030204" pitchFamily="34" charset="0"/>
              </a:rPr>
              <a:t>Utiliser le </a:t>
            </a:r>
            <a:r>
              <a:rPr lang="fr-FR" sz="900" dirty="0" err="1">
                <a:cs typeface="Calibri" panose="020F0502020204030204" pitchFamily="34" charset="0"/>
              </a:rPr>
              <a:t>template</a:t>
            </a:r>
            <a:r>
              <a:rPr lang="fr-FR" sz="900" dirty="0">
                <a:cs typeface="Calibri" panose="020F0502020204030204" pitchFamily="34" charset="0"/>
              </a:rPr>
              <a:t> de </a:t>
            </a:r>
            <a:r>
              <a:rPr lang="fr-FR" sz="900" dirty="0" err="1">
                <a:cs typeface="Calibri" panose="020F0502020204030204" pitchFamily="34" charset="0"/>
              </a:rPr>
              <a:t>reporting</a:t>
            </a:r>
            <a:r>
              <a:rPr lang="fr-FR" sz="900" dirty="0">
                <a:cs typeface="Calibri" panose="020F0502020204030204" pitchFamily="34" charset="0"/>
              </a:rPr>
              <a:t> imposé par le régulateur (annexe I des RTS et fichier </a:t>
            </a:r>
            <a:r>
              <a:rPr lang="fr-FR" sz="900" dirty="0" err="1">
                <a:cs typeface="Calibri" panose="020F0502020204030204" pitchFamily="34" charset="0"/>
              </a:rPr>
              <a:t>xls</a:t>
            </a:r>
            <a:r>
              <a:rPr lang="fr-FR" sz="900" dirty="0">
                <a:cs typeface="Calibri" panose="020F0502020204030204" pitchFamily="34" charset="0"/>
              </a:rPr>
              <a:t> de l’AMF art. 29 LEC)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Au niveau produit financier :</a:t>
            </a:r>
          </a:p>
          <a:p>
            <a:pPr marL="442913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Possibilité de prendre en compte une ou plusieurs PAI des tableaux 1 à 3 de l’annexe I</a:t>
            </a:r>
          </a:p>
          <a:p>
            <a:pPr marL="442913" marR="5080" lvl="1" indent="-179388" algn="just">
              <a:lnSpc>
                <a:spcPct val="108300"/>
              </a:lnSpc>
              <a:spcBef>
                <a:spcPts val="284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900" dirty="0">
                <a:cs typeface="Calibri" panose="020F0502020204030204" pitchFamily="34" charset="0"/>
              </a:rPr>
              <a:t>Possibilité  d’utiliser le </a:t>
            </a:r>
            <a:r>
              <a:rPr lang="fr-FR" sz="900" dirty="0" err="1">
                <a:cs typeface="Calibri" panose="020F0502020204030204" pitchFamily="34" charset="0"/>
              </a:rPr>
              <a:t>template</a:t>
            </a:r>
            <a:r>
              <a:rPr lang="fr-FR" sz="900" dirty="0">
                <a:cs typeface="Calibri" panose="020F0502020204030204" pitchFamily="34" charset="0"/>
              </a:rPr>
              <a:t> de </a:t>
            </a:r>
            <a:r>
              <a:rPr lang="fr-FR" sz="900" dirty="0" err="1">
                <a:cs typeface="Calibri" panose="020F0502020204030204" pitchFamily="34" charset="0"/>
              </a:rPr>
              <a:t>reporting</a:t>
            </a:r>
            <a:r>
              <a:rPr lang="fr-FR" sz="900" dirty="0">
                <a:cs typeface="Calibri" panose="020F0502020204030204" pitchFamily="34" charset="0"/>
              </a:rPr>
              <a:t> ‘entité’ présenté annexe I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56ACAB9-8E26-6C0D-3883-18FBE1C64AFC}"/>
              </a:ext>
            </a:extLst>
          </p:cNvPr>
          <p:cNvGrpSpPr/>
          <p:nvPr/>
        </p:nvGrpSpPr>
        <p:grpSpPr>
          <a:xfrm>
            <a:off x="4266254" y="4038827"/>
            <a:ext cx="2748173" cy="894945"/>
            <a:chOff x="4447013" y="3943130"/>
            <a:chExt cx="2748173" cy="894945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2BF9870-3DD5-BEB4-20C8-3CDDFD7F1D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82309" y="3943131"/>
              <a:ext cx="2612877" cy="894944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9FF79F8-2496-7E2A-1D16-A72043E5D784}"/>
                </a:ext>
              </a:extLst>
            </p:cNvPr>
            <p:cNvSpPr txBox="1"/>
            <p:nvPr/>
          </p:nvSpPr>
          <p:spPr>
            <a:xfrm rot="16200000">
              <a:off x="4053402" y="4336741"/>
              <a:ext cx="894944" cy="1077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fr-FR" sz="700" dirty="0"/>
                <a:t>Exemples de PAI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33E9BC-2E0E-2F20-D071-B94FEB5A563F}"/>
              </a:ext>
            </a:extLst>
          </p:cNvPr>
          <p:cNvSpPr txBox="1"/>
          <p:nvPr/>
        </p:nvSpPr>
        <p:spPr>
          <a:xfrm>
            <a:off x="71944" y="9681715"/>
            <a:ext cx="7200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>
                <a:hlinkClick r:id="rId5"/>
              </a:rPr>
              <a:t>SFDR : zoom sur les principales incidences négatives (PAI) liées aux produits - AFG - Association Française de la Gestion financière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2754535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>
            <a:extLst>
              <a:ext uri="{FF2B5EF4-FFF2-40B4-BE49-F238E27FC236}">
                <a16:creationId xmlns:a16="http://schemas.microsoft.com/office/drawing/2014/main" id="{AE906BF9-2997-4417-9664-573A278CD863}"/>
              </a:ext>
            </a:extLst>
          </p:cNvPr>
          <p:cNvSpPr txBox="1"/>
          <p:nvPr/>
        </p:nvSpPr>
        <p:spPr>
          <a:xfrm>
            <a:off x="179388" y="8237312"/>
            <a:ext cx="7200900" cy="266479"/>
          </a:xfrm>
          <a:prstGeom prst="rect">
            <a:avLst/>
          </a:prstGeom>
          <a:solidFill>
            <a:srgbClr val="D2F1F9"/>
          </a:solidFill>
        </p:spPr>
        <p:txBody>
          <a:bodyPr vert="horz" wrap="square" lIns="180000" tIns="18000" rIns="0" bIns="18000" rtlCol="0">
            <a:spAutoFit/>
          </a:bodyPr>
          <a:lstStyle/>
          <a:p>
            <a:pPr marL="465455" marR="0" lvl="0" indent="-285750" algn="l" defTabSz="1396959" rtl="0" eaLnBrk="1" fontAlgn="auto" latinLnBrk="0" hangingPunct="1">
              <a:lnSpc>
                <a:spcPts val="1885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lang="fr-FR" sz="1400" b="1" cap="all" spc="-1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Points</a:t>
            </a:r>
            <a:r>
              <a:rPr lang="fr-FR" sz="1400" b="1" cap="all" spc="-4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400" b="1" cap="all" spc="-20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d’attention</a:t>
            </a:r>
            <a:endParaRPr lang="fr-FR" sz="14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C6CBAA7A-7CC6-42A5-BB67-C891E4866F95}"/>
              </a:ext>
            </a:extLst>
          </p:cNvPr>
          <p:cNvSpPr txBox="1"/>
          <p:nvPr/>
        </p:nvSpPr>
        <p:spPr>
          <a:xfrm>
            <a:off x="179388" y="1802704"/>
            <a:ext cx="7200900" cy="266479"/>
          </a:xfrm>
          <a:prstGeom prst="rect">
            <a:avLst/>
          </a:prstGeom>
          <a:solidFill>
            <a:srgbClr val="A5E3F2"/>
          </a:solidFill>
        </p:spPr>
        <p:txBody>
          <a:bodyPr vert="horz" wrap="square" lIns="180000" tIns="18000" rIns="0" bIns="18000" rtlCol="0">
            <a:spAutoFit/>
          </a:bodyPr>
          <a:lstStyle/>
          <a:p>
            <a:pPr marL="465455" indent="-285750">
              <a:lnSpc>
                <a:spcPts val="1885"/>
              </a:lnSpc>
              <a:spcBef>
                <a:spcPts val="100"/>
              </a:spcBef>
              <a:buFontTx/>
              <a:buBlip>
                <a:blip r:embed="rId3"/>
              </a:buBlip>
            </a:pPr>
            <a:r>
              <a:rPr lang="fr-FR" sz="1400" b="1" spc="-2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 ET PROCÉDURES CIBLES</a:t>
            </a:r>
            <a:endParaRPr lang="fr-FR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ject 26">
            <a:extLst>
              <a:ext uri="{FF2B5EF4-FFF2-40B4-BE49-F238E27FC236}">
                <a16:creationId xmlns:a16="http://schemas.microsoft.com/office/drawing/2014/main" id="{26AE25A3-F294-4515-A4F0-66418D6CF5FB}"/>
              </a:ext>
            </a:extLst>
          </p:cNvPr>
          <p:cNvSpPr txBox="1"/>
          <p:nvPr/>
        </p:nvSpPr>
        <p:spPr>
          <a:xfrm>
            <a:off x="179388" y="8461373"/>
            <a:ext cx="7200000" cy="1645304"/>
          </a:xfrm>
          <a:prstGeom prst="rect">
            <a:avLst/>
          </a:prstGeom>
        </p:spPr>
        <p:txBody>
          <a:bodyPr vert="horz" wrap="square" lIns="72000" tIns="72000" rIns="72000" bIns="72000" numCol="2" spcCol="360000" rtlCol="0">
            <a:spAutoFit/>
          </a:bodyPr>
          <a:lstStyle/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800" spc="-5" dirty="0">
                <a:cs typeface="Calibri" panose="020F0502020204030204" pitchFamily="34" charset="0"/>
              </a:rPr>
              <a:t>Les PAI obligatoires et tout indicateur pertinent des tableaux 2 et 3 de l’annexe I doivent également être le </a:t>
            </a:r>
            <a:r>
              <a:rPr lang="fr-FR" sz="800" b="1" spc="-5" dirty="0">
                <a:cs typeface="Calibri" panose="020F0502020204030204" pitchFamily="34" charset="0"/>
              </a:rPr>
              <a:t>fondement de l’analyse DNSH </a:t>
            </a:r>
            <a:r>
              <a:rPr lang="fr-FR" sz="800" spc="-5" dirty="0">
                <a:cs typeface="Calibri" panose="020F0502020204030204" pitchFamily="34" charset="0"/>
              </a:rPr>
              <a:t>réalisée dans le cadre de l’identification des actifs durables (au sens de SFDR).  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800" spc="-5" dirty="0">
                <a:cs typeface="Calibri" panose="020F0502020204030204" pitchFamily="34" charset="0"/>
              </a:rPr>
              <a:t>Le 4 décembre 2023, les </a:t>
            </a:r>
            <a:r>
              <a:rPr lang="fr-FR" sz="800" spc="-5" dirty="0" err="1">
                <a:cs typeface="Calibri" panose="020F0502020204030204" pitchFamily="34" charset="0"/>
              </a:rPr>
              <a:t>ESAs</a:t>
            </a:r>
            <a:r>
              <a:rPr lang="fr-FR" sz="800" spc="-5" dirty="0">
                <a:cs typeface="Calibri" panose="020F0502020204030204" pitchFamily="34" charset="0"/>
              </a:rPr>
              <a:t> ont publié leur </a:t>
            </a:r>
            <a:r>
              <a:rPr lang="fr-FR" sz="800" b="1" spc="-5" dirty="0">
                <a:cs typeface="Calibri" panose="020F0502020204030204" pitchFamily="34" charset="0"/>
                <a:hlinkClick r:id="rId4"/>
              </a:rPr>
              <a:t>Rapport final sur les RTS de SFDR </a:t>
            </a:r>
            <a:r>
              <a:rPr lang="fr-FR" sz="800" spc="-5" dirty="0">
                <a:cs typeface="Calibri" panose="020F0502020204030204" pitchFamily="34" charset="0"/>
              </a:rPr>
              <a:t>qui prévoit, entre autres choses, une modification de la liste et des calculs des PAI en y intégrant plus de critères sociaux. </a:t>
            </a:r>
            <a:r>
              <a:rPr lang="fr-FR" sz="800" u="sng" spc="-5" dirty="0">
                <a:cs typeface="Calibri" panose="020F0502020204030204" pitchFamily="34" charset="0"/>
              </a:rPr>
              <a:t>Ce rapport n’a pas été validé et n’est donc pas applicable</a:t>
            </a:r>
            <a:r>
              <a:rPr lang="fr-FR" sz="800" spc="-5" dirty="0">
                <a:cs typeface="Calibri" panose="020F0502020204030204" pitchFamily="34" charset="0"/>
              </a:rPr>
              <a:t>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800" spc="-5" dirty="0">
                <a:cs typeface="Calibri" panose="020F0502020204030204" pitchFamily="34" charset="0"/>
              </a:rPr>
              <a:t>En septembre 2023, la Commission européenne a lancé une </a:t>
            </a:r>
            <a:r>
              <a:rPr lang="fr-FR" sz="800" spc="-5" dirty="0">
                <a:cs typeface="Calibri" panose="020F0502020204030204" pitchFamily="34" charset="0"/>
                <a:hlinkClick r:id="rId5"/>
              </a:rPr>
              <a:t>consultation</a:t>
            </a:r>
            <a:r>
              <a:rPr lang="fr-FR" sz="800" spc="-5" dirty="0">
                <a:cs typeface="Calibri" panose="020F0502020204030204" pitchFamily="34" charset="0"/>
              </a:rPr>
              <a:t> visant à </a:t>
            </a:r>
            <a:r>
              <a:rPr lang="fr-FR" sz="800" b="1" spc="-5" dirty="0">
                <a:cs typeface="Calibri" panose="020F0502020204030204" pitchFamily="34" charset="0"/>
              </a:rPr>
              <a:t>revoir le Règlement SFDR</a:t>
            </a:r>
            <a:r>
              <a:rPr lang="fr-FR" sz="800" spc="-5" dirty="0">
                <a:cs typeface="Calibri" panose="020F0502020204030204" pitchFamily="34" charset="0"/>
              </a:rPr>
              <a:t> lui-même (niveau 1 du texte). Certaines questions portaient sur la prise en compte des PAI niveau entité et niveau fonds/mandats. </a:t>
            </a:r>
            <a:r>
              <a:rPr lang="fr-FR" sz="800" u="sng" spc="-5" dirty="0">
                <a:cs typeface="Calibri" panose="020F0502020204030204" pitchFamily="34" charset="0"/>
              </a:rPr>
              <a:t>Cette consultation n’a pas encore donné lieu à une réglementation</a:t>
            </a:r>
            <a:r>
              <a:rPr lang="fr-FR" sz="800" spc="-5" dirty="0">
                <a:cs typeface="Calibri" panose="020F0502020204030204" pitchFamily="34" charset="0"/>
              </a:rPr>
              <a:t>.</a:t>
            </a:r>
          </a:p>
          <a:p>
            <a:pPr marL="192405" marR="5080" indent="-180340" algn="just">
              <a:lnSpc>
                <a:spcPct val="108300"/>
              </a:lnSpc>
              <a:spcBef>
                <a:spcPts val="100"/>
              </a:spcBef>
              <a:buClr>
                <a:srgbClr val="449DD7"/>
              </a:buClr>
              <a:buFont typeface="Montserrat"/>
              <a:buChar char="■"/>
              <a:tabLst>
                <a:tab pos="193040" algn="l"/>
              </a:tabLst>
            </a:pPr>
            <a:r>
              <a:rPr lang="fr-FR" sz="800" spc="-5" dirty="0">
                <a:cs typeface="Calibri" panose="020F0502020204030204" pitchFamily="34" charset="0"/>
              </a:rPr>
              <a:t>En juin 2024, les </a:t>
            </a:r>
            <a:r>
              <a:rPr lang="fr-FR" sz="800" spc="-5" dirty="0" err="1">
                <a:cs typeface="Calibri" panose="020F0502020204030204" pitchFamily="34" charset="0"/>
              </a:rPr>
              <a:t>ESAs</a:t>
            </a:r>
            <a:r>
              <a:rPr lang="fr-FR" sz="800" spc="-5" dirty="0">
                <a:cs typeface="Calibri" panose="020F0502020204030204" pitchFamily="34" charset="0"/>
              </a:rPr>
              <a:t> ont publié une </a:t>
            </a:r>
            <a:r>
              <a:rPr lang="fr-FR" sz="800" spc="-5" dirty="0">
                <a:cs typeface="Calibri" panose="020F0502020204030204" pitchFamily="34" charset="0"/>
                <a:hlinkClick r:id="rId6"/>
              </a:rPr>
              <a:t>Joint Opinion </a:t>
            </a:r>
            <a:r>
              <a:rPr lang="fr-FR" sz="800" spc="-5" dirty="0">
                <a:cs typeface="Calibri" panose="020F0502020204030204" pitchFamily="34" charset="0"/>
              </a:rPr>
              <a:t>listant des propositions d’amélioration de la réglementation SFDR. Certaines propositions reviennent sur le rapport PAI et la distinction entre la prise en compte des PAI et leur simple publication. </a:t>
            </a:r>
          </a:p>
        </p:txBody>
      </p:sp>
      <p:sp>
        <p:nvSpPr>
          <p:cNvPr id="17" name="object 7">
            <a:extLst>
              <a:ext uri="{FF2B5EF4-FFF2-40B4-BE49-F238E27FC236}">
                <a16:creationId xmlns:a16="http://schemas.microsoft.com/office/drawing/2014/main" id="{C831411C-FDA1-4851-8B31-E2FC51EEDB18}"/>
              </a:ext>
            </a:extLst>
          </p:cNvPr>
          <p:cNvSpPr txBox="1"/>
          <p:nvPr/>
        </p:nvSpPr>
        <p:spPr>
          <a:xfrm>
            <a:off x="1799908" y="210796"/>
            <a:ext cx="5580380" cy="256480"/>
          </a:xfrm>
          <a:prstGeom prst="rect">
            <a:avLst/>
          </a:prstGeom>
          <a:solidFill>
            <a:srgbClr val="D0D9EA"/>
          </a:solidFill>
        </p:spPr>
        <p:txBody>
          <a:bodyPr vert="horz" wrap="square" lIns="0" tIns="12700" rIns="0" bIns="0" rtlCol="0">
            <a:spAutoFit/>
          </a:bodyPr>
          <a:lstStyle/>
          <a:p>
            <a:pPr marL="179705">
              <a:lnSpc>
                <a:spcPts val="1885"/>
              </a:lnSpc>
              <a:spcBef>
                <a:spcPts val="100"/>
              </a:spcBef>
            </a:pPr>
            <a:r>
              <a:rPr sz="1600" b="1" spc="-2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Fiche</a:t>
            </a:r>
            <a:r>
              <a:rPr sz="1600" b="1" spc="-4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600" b="1" spc="-45" dirty="0">
                <a:solidFill>
                  <a:srgbClr val="16419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F6</a:t>
            </a:r>
            <a:endParaRPr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Espace réservé du titre 1">
            <a:extLst>
              <a:ext uri="{FF2B5EF4-FFF2-40B4-BE49-F238E27FC236}">
                <a16:creationId xmlns:a16="http://schemas.microsoft.com/office/drawing/2014/main" id="{C492A34D-E70A-41D0-A69D-5BD9D1DACD82}"/>
              </a:ext>
            </a:extLst>
          </p:cNvPr>
          <p:cNvSpPr txBox="1">
            <a:spLocks/>
          </p:cNvSpPr>
          <p:nvPr/>
        </p:nvSpPr>
        <p:spPr>
          <a:xfrm>
            <a:off x="1799908" y="647888"/>
            <a:ext cx="3512675" cy="61555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7832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791" kern="1200" cap="all" baseline="0">
                <a:solidFill>
                  <a:schemeClr val="bg1"/>
                </a:solidFill>
                <a:latin typeface="Montserrat Medium" panose="00000600000000000000" pitchFamily="2" charset="0"/>
                <a:ea typeface="+mj-ea"/>
                <a:cs typeface="+mj-cs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fr-FR" sz="20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SFDR : Principales Incidences négatives (PAI)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Espace réservé du pied de page 4">
            <a:extLst>
              <a:ext uri="{FF2B5EF4-FFF2-40B4-BE49-F238E27FC236}">
                <a16:creationId xmlns:a16="http://schemas.microsoft.com/office/drawing/2014/main" id="{6B763BBC-5E47-42B9-B9E9-32072CE26BEA}"/>
              </a:ext>
            </a:extLst>
          </p:cNvPr>
          <p:cNvSpPr txBox="1">
            <a:spLocks/>
          </p:cNvSpPr>
          <p:nvPr/>
        </p:nvSpPr>
        <p:spPr>
          <a:xfrm>
            <a:off x="180000" y="10054353"/>
            <a:ext cx="6005515" cy="20518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fr-FR"/>
            </a:defPPr>
            <a:lvl1pPr marL="0" algn="r" defTabSz="1396959" rtl="0" eaLnBrk="1" latinLnBrk="0" hangingPunct="1">
              <a:defRPr sz="850" b="1" kern="1200">
                <a:solidFill>
                  <a:srgbClr val="2C4390"/>
                </a:solidFill>
                <a:latin typeface="+mj-lt"/>
                <a:ea typeface="+mn-ea"/>
                <a:cs typeface="+mn-cs"/>
              </a:defRPr>
            </a:lvl1pPr>
            <a:lvl2pPr marL="698480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9695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9543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9391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9239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9087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935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8783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AVERTISSEMENT : Cette fiche n’est éditée qu’à titre informatif et il vous appartient de vérifier vos propres obligations déclaratives. </a:t>
            </a:r>
          </a:p>
          <a:p>
            <a:pPr algn="l"/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L’AFG ne serait être tenue pour responsable d’un manquement à l’une quelconque de vos obligations de </a:t>
            </a:r>
            <a:r>
              <a:rPr lang="fr-FR" sz="1000" b="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reporting</a:t>
            </a:r>
            <a:r>
              <a:rPr lang="fr-FR" sz="10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5" name="Espace réservé du numéro de diapositive 5">
            <a:extLst>
              <a:ext uri="{FF2B5EF4-FFF2-40B4-BE49-F238E27FC236}">
                <a16:creationId xmlns:a16="http://schemas.microsoft.com/office/drawing/2014/main" id="{1A2A726D-68FE-460A-AC52-BF9B1693A2D0}"/>
              </a:ext>
            </a:extLst>
          </p:cNvPr>
          <p:cNvSpPr txBox="1">
            <a:spLocks/>
          </p:cNvSpPr>
          <p:nvPr/>
        </p:nvSpPr>
        <p:spPr>
          <a:xfrm>
            <a:off x="7129462" y="10039506"/>
            <a:ext cx="6572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fr-FR"/>
            </a:defPPr>
            <a:lvl1pPr marL="0" algn="r" defTabSz="1396959" rtl="0" eaLnBrk="1" latinLnBrk="0" hangingPunct="1">
              <a:defRPr sz="850" kern="1200">
                <a:solidFill>
                  <a:srgbClr val="2C4390"/>
                </a:solidFill>
                <a:latin typeface="+mn-lt"/>
                <a:ea typeface="+mn-ea"/>
                <a:cs typeface="+mn-cs"/>
              </a:defRPr>
            </a:lvl1pPr>
            <a:lvl2pPr marL="698480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9695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95439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9391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9239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90877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8935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87836" algn="l" defTabSz="1396959" rtl="0" eaLnBrk="1" latinLnBrk="0" hangingPunct="1">
              <a:defRPr sz="27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CAF8E8-172B-4E70-9325-BA460E9DD579}" type="slidenum">
              <a:rPr lang="fr-FR" sz="10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fr-FR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B887C88-AF14-444F-B27E-629C37D14605}"/>
              </a:ext>
            </a:extLst>
          </p:cNvPr>
          <p:cNvSpPr txBox="1"/>
          <p:nvPr/>
        </p:nvSpPr>
        <p:spPr>
          <a:xfrm>
            <a:off x="5220288" y="634372"/>
            <a:ext cx="2160000" cy="405683"/>
          </a:xfrm>
          <a:prstGeom prst="rect">
            <a:avLst/>
          </a:prstGeom>
          <a:solidFill>
            <a:srgbClr val="F9B000"/>
          </a:solidFill>
        </p:spPr>
        <p:txBody>
          <a:bodyPr wrap="square" lIns="0" tIns="18000" rIns="180000" bIns="1800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Règlementaire</a:t>
            </a:r>
            <a:b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 niveau fonds et SGP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90CA4C1B-519A-43B5-AE70-43416D81B56F}"/>
              </a:ext>
            </a:extLst>
          </p:cNvPr>
          <p:cNvSpPr txBox="1"/>
          <p:nvPr/>
        </p:nvSpPr>
        <p:spPr>
          <a:xfrm>
            <a:off x="5220288" y="1099321"/>
            <a:ext cx="2160000" cy="221018"/>
          </a:xfrm>
          <a:prstGeom prst="rect">
            <a:avLst/>
          </a:prstGeom>
          <a:solidFill>
            <a:srgbClr val="1DBADF"/>
          </a:solidFill>
        </p:spPr>
        <p:txBody>
          <a:bodyPr wrap="square" lIns="0" tIns="18000" rIns="180000" bIns="18000" rtlCol="0">
            <a:spAutoFit/>
          </a:bodyPr>
          <a:lstStyle/>
          <a:p>
            <a:pPr algn="r">
              <a:spcBef>
                <a:spcPts val="1200"/>
              </a:spcBef>
            </a:pPr>
            <a:r>
              <a:rPr lang="fr-FR" sz="1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Investisseurs et AMF</a:t>
            </a:r>
          </a:p>
        </p:txBody>
      </p:sp>
      <p:sp>
        <p:nvSpPr>
          <p:cNvPr id="27" name="object 17">
            <a:extLst>
              <a:ext uri="{FF2B5EF4-FFF2-40B4-BE49-F238E27FC236}">
                <a16:creationId xmlns:a16="http://schemas.microsoft.com/office/drawing/2014/main" id="{E0F13F0C-DFF3-4F0F-BF1A-07FA36B0C8FD}"/>
              </a:ext>
            </a:extLst>
          </p:cNvPr>
          <p:cNvSpPr/>
          <p:nvPr/>
        </p:nvSpPr>
        <p:spPr>
          <a:xfrm>
            <a:off x="4845093" y="487345"/>
            <a:ext cx="1001419" cy="977713"/>
          </a:xfrm>
          <a:custGeom>
            <a:avLst/>
            <a:gdLst/>
            <a:ahLst/>
            <a:cxnLst/>
            <a:rect l="l" t="t" r="r" b="b"/>
            <a:pathLst>
              <a:path w="885189" h="864235">
                <a:moveTo>
                  <a:pt x="884783" y="0"/>
                </a:moveTo>
                <a:lnTo>
                  <a:pt x="384378" y="0"/>
                </a:lnTo>
                <a:lnTo>
                  <a:pt x="0" y="863993"/>
                </a:lnTo>
                <a:lnTo>
                  <a:pt x="500405" y="863993"/>
                </a:lnTo>
                <a:lnTo>
                  <a:pt x="884783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r>
              <a:rPr lang="fr-FR" dirty="0"/>
              <a:t> </a:t>
            </a:r>
            <a:endParaRPr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ED3E98B4-6158-CEE3-1154-B4A99A626E32}"/>
              </a:ext>
            </a:extLst>
          </p:cNvPr>
          <p:cNvGrpSpPr/>
          <p:nvPr/>
        </p:nvGrpSpPr>
        <p:grpSpPr>
          <a:xfrm>
            <a:off x="302495" y="2465135"/>
            <a:ext cx="2295406" cy="1233625"/>
            <a:chOff x="302495" y="2507667"/>
            <a:chExt cx="2295406" cy="12336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58AB603-71C2-9613-7251-8381A64A9ED5}"/>
                </a:ext>
              </a:extLst>
            </p:cNvPr>
            <p:cNvSpPr/>
            <p:nvPr/>
          </p:nvSpPr>
          <p:spPr bwMode="gray">
            <a:xfrm>
              <a:off x="302495" y="2922724"/>
              <a:ext cx="2295406" cy="81856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Les entreprises / émetteurs soumis à CSRD</a:t>
              </a:r>
              <a:r>
                <a:rPr lang="fr-CH" sz="900" b="1" baseline="30000" dirty="0">
                  <a:solidFill>
                    <a:schemeClr val="accent1"/>
                  </a:solidFill>
                  <a:latin typeface="Calibri Light"/>
                </a:rPr>
                <a:t>2</a:t>
              </a: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 </a:t>
              </a:r>
              <a:r>
                <a:rPr lang="fr-CH" sz="900" dirty="0">
                  <a:solidFill>
                    <a:schemeClr val="accent1"/>
                  </a:solidFill>
                  <a:latin typeface="Calibri Light"/>
                </a:rPr>
                <a:t>publient un </a:t>
              </a: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rapport de durabilité chaque année </a:t>
              </a:r>
              <a:r>
                <a:rPr lang="fr-CH" sz="900" dirty="0">
                  <a:solidFill>
                    <a:schemeClr val="accent1"/>
                  </a:solidFill>
                  <a:latin typeface="Calibri Light"/>
                </a:rPr>
                <a:t>(selon les normes ESRS et la taxonomie </a:t>
              </a:r>
              <a:r>
                <a:rPr lang="fr-CH" sz="900" dirty="0" err="1">
                  <a:solidFill>
                    <a:schemeClr val="accent1"/>
                  </a:solidFill>
                  <a:latin typeface="Calibri Light"/>
                </a:rPr>
                <a:t>xbrl</a:t>
              </a:r>
              <a:r>
                <a:rPr lang="fr-CH" sz="900" dirty="0">
                  <a:solidFill>
                    <a:schemeClr val="accent1"/>
                  </a:solidFill>
                  <a:latin typeface="Calibri Light"/>
                </a:rPr>
                <a:t>) sur leurs Impacts, Risques et Opportunités (IRO) matériels </a:t>
              </a:r>
            </a:p>
          </p:txBody>
        </p:sp>
        <p:grpSp>
          <p:nvGrpSpPr>
            <p:cNvPr id="44" name="Group 578">
              <a:extLst>
                <a:ext uri="{FF2B5EF4-FFF2-40B4-BE49-F238E27FC236}">
                  <a16:creationId xmlns:a16="http://schemas.microsoft.com/office/drawing/2014/main" id="{7EBD49F3-5F1C-F4A1-9137-1FBBD15C8FE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07482" y="2507667"/>
              <a:ext cx="448088" cy="448121"/>
              <a:chOff x="399" y="2382"/>
              <a:chExt cx="340" cy="330"/>
            </a:xfrm>
            <a:solidFill>
              <a:schemeClr val="accent1"/>
            </a:solidFill>
          </p:grpSpPr>
          <p:sp>
            <p:nvSpPr>
              <p:cNvPr id="48" name="Freeform 579">
                <a:extLst>
                  <a:ext uri="{FF2B5EF4-FFF2-40B4-BE49-F238E27FC236}">
                    <a16:creationId xmlns:a16="http://schemas.microsoft.com/office/drawing/2014/main" id="{CF4DEB73-D732-555F-6F3F-9F722440AE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3" y="2503"/>
                <a:ext cx="212" cy="127"/>
              </a:xfrm>
              <a:custGeom>
                <a:avLst/>
                <a:gdLst>
                  <a:gd name="T0" fmla="*/ 287 w 320"/>
                  <a:gd name="T1" fmla="*/ 9 h 192"/>
                  <a:gd name="T2" fmla="*/ 277 w 320"/>
                  <a:gd name="T3" fmla="*/ 0 h 192"/>
                  <a:gd name="T4" fmla="*/ 213 w 320"/>
                  <a:gd name="T5" fmla="*/ 0 h 192"/>
                  <a:gd name="T6" fmla="*/ 202 w 320"/>
                  <a:gd name="T7" fmla="*/ 9 h 192"/>
                  <a:gd name="T8" fmla="*/ 190 w 320"/>
                  <a:gd name="T9" fmla="*/ 107 h 192"/>
                  <a:gd name="T10" fmla="*/ 112 w 320"/>
                  <a:gd name="T11" fmla="*/ 55 h 192"/>
                  <a:gd name="T12" fmla="*/ 101 w 320"/>
                  <a:gd name="T13" fmla="*/ 55 h 192"/>
                  <a:gd name="T14" fmla="*/ 96 w 320"/>
                  <a:gd name="T15" fmla="*/ 64 h 192"/>
                  <a:gd name="T16" fmla="*/ 96 w 320"/>
                  <a:gd name="T17" fmla="*/ 108 h 192"/>
                  <a:gd name="T18" fmla="*/ 16 w 320"/>
                  <a:gd name="T19" fmla="*/ 55 h 192"/>
                  <a:gd name="T20" fmla="*/ 5 w 320"/>
                  <a:gd name="T21" fmla="*/ 55 h 192"/>
                  <a:gd name="T22" fmla="*/ 0 w 320"/>
                  <a:gd name="T23" fmla="*/ 64 h 192"/>
                  <a:gd name="T24" fmla="*/ 0 w 320"/>
                  <a:gd name="T25" fmla="*/ 181 h 192"/>
                  <a:gd name="T26" fmla="*/ 10 w 320"/>
                  <a:gd name="T27" fmla="*/ 192 h 192"/>
                  <a:gd name="T28" fmla="*/ 309 w 320"/>
                  <a:gd name="T29" fmla="*/ 192 h 192"/>
                  <a:gd name="T30" fmla="*/ 317 w 320"/>
                  <a:gd name="T31" fmla="*/ 188 h 192"/>
                  <a:gd name="T32" fmla="*/ 319 w 320"/>
                  <a:gd name="T33" fmla="*/ 179 h 192"/>
                  <a:gd name="T34" fmla="*/ 287 w 320"/>
                  <a:gd name="T35" fmla="*/ 9 h 192"/>
                  <a:gd name="T36" fmla="*/ 187 w 320"/>
                  <a:gd name="T37" fmla="*/ 131 h 192"/>
                  <a:gd name="T38" fmla="*/ 182 w 320"/>
                  <a:gd name="T39" fmla="*/ 171 h 192"/>
                  <a:gd name="T40" fmla="*/ 117 w 320"/>
                  <a:gd name="T41" fmla="*/ 171 h 192"/>
                  <a:gd name="T42" fmla="*/ 117 w 320"/>
                  <a:gd name="T43" fmla="*/ 84 h 192"/>
                  <a:gd name="T44" fmla="*/ 187 w 320"/>
                  <a:gd name="T45" fmla="*/ 131 h 192"/>
                  <a:gd name="T46" fmla="*/ 96 w 320"/>
                  <a:gd name="T47" fmla="*/ 134 h 192"/>
                  <a:gd name="T48" fmla="*/ 96 w 320"/>
                  <a:gd name="T49" fmla="*/ 171 h 192"/>
                  <a:gd name="T50" fmla="*/ 21 w 320"/>
                  <a:gd name="T51" fmla="*/ 171 h 192"/>
                  <a:gd name="T52" fmla="*/ 21 w 320"/>
                  <a:gd name="T53" fmla="*/ 84 h 192"/>
                  <a:gd name="T54" fmla="*/ 96 w 320"/>
                  <a:gd name="T55" fmla="*/ 134 h 192"/>
                  <a:gd name="T56" fmla="*/ 204 w 320"/>
                  <a:gd name="T57" fmla="*/ 171 h 192"/>
                  <a:gd name="T58" fmla="*/ 222 w 320"/>
                  <a:gd name="T59" fmla="*/ 21 h 192"/>
                  <a:gd name="T60" fmla="*/ 268 w 320"/>
                  <a:gd name="T61" fmla="*/ 21 h 192"/>
                  <a:gd name="T62" fmla="*/ 296 w 320"/>
                  <a:gd name="T63" fmla="*/ 171 h 192"/>
                  <a:gd name="T64" fmla="*/ 204 w 320"/>
                  <a:gd name="T65" fmla="*/ 17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0" h="192">
                    <a:moveTo>
                      <a:pt x="287" y="9"/>
                    </a:moveTo>
                    <a:cubicBezTo>
                      <a:pt x="287" y="4"/>
                      <a:pt x="282" y="0"/>
                      <a:pt x="277" y="0"/>
                    </a:cubicBezTo>
                    <a:cubicBezTo>
                      <a:pt x="213" y="0"/>
                      <a:pt x="213" y="0"/>
                      <a:pt x="213" y="0"/>
                    </a:cubicBezTo>
                    <a:cubicBezTo>
                      <a:pt x="208" y="0"/>
                      <a:pt x="203" y="4"/>
                      <a:pt x="202" y="9"/>
                    </a:cubicBezTo>
                    <a:cubicBezTo>
                      <a:pt x="190" y="107"/>
                      <a:pt x="190" y="107"/>
                      <a:pt x="190" y="107"/>
                    </a:cubicBezTo>
                    <a:cubicBezTo>
                      <a:pt x="112" y="55"/>
                      <a:pt x="112" y="55"/>
                      <a:pt x="112" y="55"/>
                    </a:cubicBezTo>
                    <a:cubicBezTo>
                      <a:pt x="109" y="53"/>
                      <a:pt x="105" y="53"/>
                      <a:pt x="101" y="55"/>
                    </a:cubicBezTo>
                    <a:cubicBezTo>
                      <a:pt x="98" y="56"/>
                      <a:pt x="96" y="60"/>
                      <a:pt x="96" y="64"/>
                    </a:cubicBezTo>
                    <a:cubicBezTo>
                      <a:pt x="96" y="108"/>
                      <a:pt x="96" y="108"/>
                      <a:pt x="96" y="108"/>
                    </a:cubicBezTo>
                    <a:cubicBezTo>
                      <a:pt x="16" y="55"/>
                      <a:pt x="16" y="55"/>
                      <a:pt x="16" y="55"/>
                    </a:cubicBezTo>
                    <a:cubicBezTo>
                      <a:pt x="13" y="53"/>
                      <a:pt x="9" y="53"/>
                      <a:pt x="5" y="55"/>
                    </a:cubicBezTo>
                    <a:cubicBezTo>
                      <a:pt x="2" y="56"/>
                      <a:pt x="0" y="60"/>
                      <a:pt x="0" y="64"/>
                    </a:cubicBezTo>
                    <a:cubicBezTo>
                      <a:pt x="0" y="181"/>
                      <a:pt x="0" y="181"/>
                      <a:pt x="0" y="181"/>
                    </a:cubicBezTo>
                    <a:cubicBezTo>
                      <a:pt x="0" y="187"/>
                      <a:pt x="4" y="192"/>
                      <a:pt x="10" y="192"/>
                    </a:cubicBezTo>
                    <a:cubicBezTo>
                      <a:pt x="309" y="192"/>
                      <a:pt x="309" y="192"/>
                      <a:pt x="309" y="192"/>
                    </a:cubicBezTo>
                    <a:cubicBezTo>
                      <a:pt x="312" y="192"/>
                      <a:pt x="315" y="191"/>
                      <a:pt x="317" y="188"/>
                    </a:cubicBezTo>
                    <a:cubicBezTo>
                      <a:pt x="319" y="186"/>
                      <a:pt x="320" y="182"/>
                      <a:pt x="319" y="179"/>
                    </a:cubicBezTo>
                    <a:lnTo>
                      <a:pt x="287" y="9"/>
                    </a:lnTo>
                    <a:close/>
                    <a:moveTo>
                      <a:pt x="187" y="131"/>
                    </a:moveTo>
                    <a:cubicBezTo>
                      <a:pt x="182" y="171"/>
                      <a:pt x="182" y="171"/>
                      <a:pt x="182" y="171"/>
                    </a:cubicBezTo>
                    <a:cubicBezTo>
                      <a:pt x="117" y="171"/>
                      <a:pt x="117" y="171"/>
                      <a:pt x="117" y="171"/>
                    </a:cubicBezTo>
                    <a:cubicBezTo>
                      <a:pt x="117" y="84"/>
                      <a:pt x="117" y="84"/>
                      <a:pt x="117" y="84"/>
                    </a:cubicBezTo>
                    <a:lnTo>
                      <a:pt x="187" y="131"/>
                    </a:lnTo>
                    <a:close/>
                    <a:moveTo>
                      <a:pt x="96" y="134"/>
                    </a:moveTo>
                    <a:cubicBezTo>
                      <a:pt x="96" y="171"/>
                      <a:pt x="96" y="171"/>
                      <a:pt x="96" y="171"/>
                    </a:cubicBezTo>
                    <a:cubicBezTo>
                      <a:pt x="21" y="171"/>
                      <a:pt x="21" y="171"/>
                      <a:pt x="21" y="171"/>
                    </a:cubicBezTo>
                    <a:cubicBezTo>
                      <a:pt x="21" y="84"/>
                      <a:pt x="21" y="84"/>
                      <a:pt x="21" y="84"/>
                    </a:cubicBezTo>
                    <a:lnTo>
                      <a:pt x="96" y="134"/>
                    </a:lnTo>
                    <a:close/>
                    <a:moveTo>
                      <a:pt x="204" y="171"/>
                    </a:moveTo>
                    <a:cubicBezTo>
                      <a:pt x="222" y="21"/>
                      <a:pt x="222" y="21"/>
                      <a:pt x="222" y="21"/>
                    </a:cubicBezTo>
                    <a:cubicBezTo>
                      <a:pt x="268" y="21"/>
                      <a:pt x="268" y="21"/>
                      <a:pt x="268" y="21"/>
                    </a:cubicBezTo>
                    <a:cubicBezTo>
                      <a:pt x="296" y="171"/>
                      <a:pt x="296" y="171"/>
                      <a:pt x="296" y="171"/>
                    </a:cubicBezTo>
                    <a:lnTo>
                      <a:pt x="204" y="1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fr-CH" sz="135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  <p:sp>
            <p:nvSpPr>
              <p:cNvPr id="49" name="Freeform 580">
                <a:extLst>
                  <a:ext uri="{FF2B5EF4-FFF2-40B4-BE49-F238E27FC236}">
                    <a16:creationId xmlns:a16="http://schemas.microsoft.com/office/drawing/2014/main" id="{705F70F4-F45F-4FE3-FF2C-E3412A9A5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" y="2445"/>
                <a:ext cx="20" cy="44"/>
              </a:xfrm>
              <a:custGeom>
                <a:avLst/>
                <a:gdLst>
                  <a:gd name="T0" fmla="*/ 8 w 31"/>
                  <a:gd name="T1" fmla="*/ 46 h 65"/>
                  <a:gd name="T2" fmla="*/ 8 w 31"/>
                  <a:gd name="T3" fmla="*/ 61 h 65"/>
                  <a:gd name="T4" fmla="*/ 16 w 31"/>
                  <a:gd name="T5" fmla="*/ 65 h 65"/>
                  <a:gd name="T6" fmla="*/ 23 w 31"/>
                  <a:gd name="T7" fmla="*/ 62 h 65"/>
                  <a:gd name="T8" fmla="*/ 31 w 31"/>
                  <a:gd name="T9" fmla="*/ 43 h 65"/>
                  <a:gd name="T10" fmla="*/ 23 w 31"/>
                  <a:gd name="T11" fmla="*/ 25 h 65"/>
                  <a:gd name="T12" fmla="*/ 23 w 31"/>
                  <a:gd name="T13" fmla="*/ 19 h 65"/>
                  <a:gd name="T14" fmla="*/ 23 w 31"/>
                  <a:gd name="T15" fmla="*/ 4 h 65"/>
                  <a:gd name="T16" fmla="*/ 8 w 31"/>
                  <a:gd name="T17" fmla="*/ 4 h 65"/>
                  <a:gd name="T18" fmla="*/ 0 w 31"/>
                  <a:gd name="T19" fmla="*/ 22 h 65"/>
                  <a:gd name="T20" fmla="*/ 8 w 31"/>
                  <a:gd name="T21" fmla="*/ 40 h 65"/>
                  <a:gd name="T22" fmla="*/ 8 w 31"/>
                  <a:gd name="T23" fmla="*/ 46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65">
                    <a:moveTo>
                      <a:pt x="8" y="46"/>
                    </a:moveTo>
                    <a:cubicBezTo>
                      <a:pt x="4" y="50"/>
                      <a:pt x="4" y="57"/>
                      <a:pt x="8" y="61"/>
                    </a:cubicBezTo>
                    <a:cubicBezTo>
                      <a:pt x="10" y="64"/>
                      <a:pt x="13" y="65"/>
                      <a:pt x="16" y="65"/>
                    </a:cubicBezTo>
                    <a:cubicBezTo>
                      <a:pt x="18" y="65"/>
                      <a:pt x="21" y="64"/>
                      <a:pt x="23" y="62"/>
                    </a:cubicBezTo>
                    <a:cubicBezTo>
                      <a:pt x="24" y="60"/>
                      <a:pt x="31" y="53"/>
                      <a:pt x="31" y="43"/>
                    </a:cubicBezTo>
                    <a:cubicBezTo>
                      <a:pt x="31" y="39"/>
                      <a:pt x="30" y="32"/>
                      <a:pt x="23" y="25"/>
                    </a:cubicBezTo>
                    <a:cubicBezTo>
                      <a:pt x="22" y="24"/>
                      <a:pt x="20" y="22"/>
                      <a:pt x="23" y="19"/>
                    </a:cubicBezTo>
                    <a:cubicBezTo>
                      <a:pt x="27" y="15"/>
                      <a:pt x="27" y="8"/>
                      <a:pt x="23" y="4"/>
                    </a:cubicBezTo>
                    <a:cubicBezTo>
                      <a:pt x="19" y="0"/>
                      <a:pt x="12" y="0"/>
                      <a:pt x="8" y="4"/>
                    </a:cubicBezTo>
                    <a:cubicBezTo>
                      <a:pt x="7" y="5"/>
                      <a:pt x="0" y="12"/>
                      <a:pt x="0" y="22"/>
                    </a:cubicBezTo>
                    <a:cubicBezTo>
                      <a:pt x="0" y="27"/>
                      <a:pt x="2" y="34"/>
                      <a:pt x="8" y="40"/>
                    </a:cubicBezTo>
                    <a:cubicBezTo>
                      <a:pt x="9" y="41"/>
                      <a:pt x="11" y="43"/>
                      <a:pt x="8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fr-CH" sz="135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  <p:sp>
            <p:nvSpPr>
              <p:cNvPr id="50" name="Freeform 581">
                <a:extLst>
                  <a:ext uri="{FF2B5EF4-FFF2-40B4-BE49-F238E27FC236}">
                    <a16:creationId xmlns:a16="http://schemas.microsoft.com/office/drawing/2014/main" id="{D9317C14-6410-CE17-CD2F-DEEC558A8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" y="2445"/>
                <a:ext cx="21" cy="44"/>
              </a:xfrm>
              <a:custGeom>
                <a:avLst/>
                <a:gdLst>
                  <a:gd name="T0" fmla="*/ 8 w 31"/>
                  <a:gd name="T1" fmla="*/ 46 h 65"/>
                  <a:gd name="T2" fmla="*/ 8 w 31"/>
                  <a:gd name="T3" fmla="*/ 61 h 65"/>
                  <a:gd name="T4" fmla="*/ 15 w 31"/>
                  <a:gd name="T5" fmla="*/ 65 h 65"/>
                  <a:gd name="T6" fmla="*/ 23 w 31"/>
                  <a:gd name="T7" fmla="*/ 62 h 65"/>
                  <a:gd name="T8" fmla="*/ 31 w 31"/>
                  <a:gd name="T9" fmla="*/ 43 h 65"/>
                  <a:gd name="T10" fmla="*/ 23 w 31"/>
                  <a:gd name="T11" fmla="*/ 25 h 65"/>
                  <a:gd name="T12" fmla="*/ 23 w 31"/>
                  <a:gd name="T13" fmla="*/ 19 h 65"/>
                  <a:gd name="T14" fmla="*/ 23 w 31"/>
                  <a:gd name="T15" fmla="*/ 4 h 65"/>
                  <a:gd name="T16" fmla="*/ 8 w 31"/>
                  <a:gd name="T17" fmla="*/ 4 h 65"/>
                  <a:gd name="T18" fmla="*/ 0 w 31"/>
                  <a:gd name="T19" fmla="*/ 22 h 65"/>
                  <a:gd name="T20" fmla="*/ 8 w 31"/>
                  <a:gd name="T21" fmla="*/ 40 h 65"/>
                  <a:gd name="T22" fmla="*/ 8 w 31"/>
                  <a:gd name="T23" fmla="*/ 46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" h="65">
                    <a:moveTo>
                      <a:pt x="8" y="46"/>
                    </a:moveTo>
                    <a:cubicBezTo>
                      <a:pt x="4" y="50"/>
                      <a:pt x="4" y="57"/>
                      <a:pt x="8" y="61"/>
                    </a:cubicBezTo>
                    <a:cubicBezTo>
                      <a:pt x="10" y="64"/>
                      <a:pt x="13" y="65"/>
                      <a:pt x="15" y="65"/>
                    </a:cubicBezTo>
                    <a:cubicBezTo>
                      <a:pt x="18" y="65"/>
                      <a:pt x="21" y="64"/>
                      <a:pt x="23" y="62"/>
                    </a:cubicBezTo>
                    <a:cubicBezTo>
                      <a:pt x="24" y="60"/>
                      <a:pt x="31" y="53"/>
                      <a:pt x="31" y="43"/>
                    </a:cubicBezTo>
                    <a:cubicBezTo>
                      <a:pt x="31" y="39"/>
                      <a:pt x="30" y="32"/>
                      <a:pt x="23" y="25"/>
                    </a:cubicBezTo>
                    <a:cubicBezTo>
                      <a:pt x="22" y="24"/>
                      <a:pt x="20" y="22"/>
                      <a:pt x="23" y="19"/>
                    </a:cubicBezTo>
                    <a:cubicBezTo>
                      <a:pt x="27" y="15"/>
                      <a:pt x="27" y="8"/>
                      <a:pt x="23" y="4"/>
                    </a:cubicBezTo>
                    <a:cubicBezTo>
                      <a:pt x="19" y="0"/>
                      <a:pt x="12" y="0"/>
                      <a:pt x="8" y="4"/>
                    </a:cubicBezTo>
                    <a:cubicBezTo>
                      <a:pt x="7" y="5"/>
                      <a:pt x="0" y="12"/>
                      <a:pt x="0" y="22"/>
                    </a:cubicBezTo>
                    <a:cubicBezTo>
                      <a:pt x="0" y="27"/>
                      <a:pt x="1" y="34"/>
                      <a:pt x="8" y="40"/>
                    </a:cubicBezTo>
                    <a:cubicBezTo>
                      <a:pt x="9" y="41"/>
                      <a:pt x="11" y="43"/>
                      <a:pt x="8" y="4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fr-CH" sz="135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  <p:sp>
            <p:nvSpPr>
              <p:cNvPr id="51" name="Freeform 582">
                <a:extLst>
                  <a:ext uri="{FF2B5EF4-FFF2-40B4-BE49-F238E27FC236}">
                    <a16:creationId xmlns:a16="http://schemas.microsoft.com/office/drawing/2014/main" id="{EEF7E607-22F2-BB8C-8267-8A5989682E9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99" y="2382"/>
                <a:ext cx="340" cy="330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fr-CH" sz="135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1A444E-F878-5D44-66C6-43E9C24EE9FD}"/>
              </a:ext>
            </a:extLst>
          </p:cNvPr>
          <p:cNvGrpSpPr/>
          <p:nvPr/>
        </p:nvGrpSpPr>
        <p:grpSpPr>
          <a:xfrm>
            <a:off x="4871589" y="2265134"/>
            <a:ext cx="2356866" cy="823072"/>
            <a:chOff x="3452870" y="4050514"/>
            <a:chExt cx="2356866" cy="823072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35B37243-BC55-2D7D-6BCA-7DE1E98DC5EA}"/>
                </a:ext>
              </a:extLst>
            </p:cNvPr>
            <p:cNvSpPr/>
            <p:nvPr/>
          </p:nvSpPr>
          <p:spPr bwMode="gray">
            <a:xfrm>
              <a:off x="3452870" y="4470187"/>
              <a:ext cx="2356866" cy="403399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dirty="0">
                  <a:solidFill>
                    <a:schemeClr val="accent1"/>
                  </a:solidFill>
                  <a:latin typeface="Calibri Light"/>
                </a:rPr>
                <a:t>Les </a:t>
              </a: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SGP collectent </a:t>
              </a:r>
              <a:r>
                <a:rPr lang="fr-CH" sz="900" dirty="0">
                  <a:solidFill>
                    <a:schemeClr val="accent1"/>
                  </a:solidFill>
                  <a:latin typeface="Calibri Light"/>
                </a:rPr>
                <a:t>auprès des émetteurs ou de tiers les données ESG correspondant à leurs PAI</a:t>
              </a:r>
            </a:p>
          </p:txBody>
        </p:sp>
        <p:grpSp>
          <p:nvGrpSpPr>
            <p:cNvPr id="41" name="Group 499">
              <a:extLst>
                <a:ext uri="{FF2B5EF4-FFF2-40B4-BE49-F238E27FC236}">
                  <a16:creationId xmlns:a16="http://schemas.microsoft.com/office/drawing/2014/main" id="{54067B96-EE55-DAE3-5EED-0F348A4041A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15716" y="4050514"/>
              <a:ext cx="448681" cy="450000"/>
              <a:chOff x="3166" y="2259"/>
              <a:chExt cx="340" cy="341"/>
            </a:xfrm>
            <a:solidFill>
              <a:schemeClr val="accent1"/>
            </a:solidFill>
          </p:grpSpPr>
          <p:sp>
            <p:nvSpPr>
              <p:cNvPr id="42" name="Freeform 500">
                <a:extLst>
                  <a:ext uri="{FF2B5EF4-FFF2-40B4-BE49-F238E27FC236}">
                    <a16:creationId xmlns:a16="http://schemas.microsoft.com/office/drawing/2014/main" id="{8E5ADCD7-F73A-5A13-6EAB-103757A4262B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66" y="2259"/>
                <a:ext cx="340" cy="341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43" name="Freeform 501">
                <a:extLst>
                  <a:ext uri="{FF2B5EF4-FFF2-40B4-BE49-F238E27FC236}">
                    <a16:creationId xmlns:a16="http://schemas.microsoft.com/office/drawing/2014/main" id="{920DAEAA-AB50-C483-6B81-B2C2F85EE3F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59" y="2349"/>
                <a:ext cx="161" cy="160"/>
              </a:xfrm>
              <a:custGeom>
                <a:avLst/>
                <a:gdLst>
                  <a:gd name="T0" fmla="*/ 227 w 242"/>
                  <a:gd name="T1" fmla="*/ 9 h 241"/>
                  <a:gd name="T2" fmla="*/ 221 w 242"/>
                  <a:gd name="T3" fmla="*/ 1 h 241"/>
                  <a:gd name="T4" fmla="*/ 210 w 242"/>
                  <a:gd name="T5" fmla="*/ 3 h 241"/>
                  <a:gd name="T6" fmla="*/ 113 w 242"/>
                  <a:gd name="T7" fmla="*/ 35 h 241"/>
                  <a:gd name="T8" fmla="*/ 42 w 242"/>
                  <a:gd name="T9" fmla="*/ 54 h 241"/>
                  <a:gd name="T10" fmla="*/ 4 w 242"/>
                  <a:gd name="T11" fmla="*/ 121 h 241"/>
                  <a:gd name="T12" fmla="*/ 24 w 242"/>
                  <a:gd name="T13" fmla="*/ 188 h 241"/>
                  <a:gd name="T14" fmla="*/ 0 w 242"/>
                  <a:gd name="T15" fmla="*/ 230 h 241"/>
                  <a:gd name="T16" fmla="*/ 11 w 242"/>
                  <a:gd name="T17" fmla="*/ 241 h 241"/>
                  <a:gd name="T18" fmla="*/ 11 w 242"/>
                  <a:gd name="T19" fmla="*/ 241 h 241"/>
                  <a:gd name="T20" fmla="*/ 21 w 242"/>
                  <a:gd name="T21" fmla="*/ 230 h 241"/>
                  <a:gd name="T22" fmla="*/ 39 w 242"/>
                  <a:gd name="T23" fmla="*/ 203 h 241"/>
                  <a:gd name="T24" fmla="*/ 100 w 242"/>
                  <a:gd name="T25" fmla="*/ 225 h 241"/>
                  <a:gd name="T26" fmla="*/ 174 w 242"/>
                  <a:gd name="T27" fmla="*/ 193 h 241"/>
                  <a:gd name="T28" fmla="*/ 227 w 242"/>
                  <a:gd name="T29" fmla="*/ 9 h 241"/>
                  <a:gd name="T30" fmla="*/ 159 w 242"/>
                  <a:gd name="T31" fmla="*/ 178 h 241"/>
                  <a:gd name="T32" fmla="*/ 47 w 242"/>
                  <a:gd name="T33" fmla="*/ 181 h 241"/>
                  <a:gd name="T34" fmla="*/ 25 w 242"/>
                  <a:gd name="T35" fmla="*/ 123 h 241"/>
                  <a:gd name="T36" fmla="*/ 55 w 242"/>
                  <a:gd name="T37" fmla="*/ 71 h 241"/>
                  <a:gd name="T38" fmla="*/ 114 w 242"/>
                  <a:gd name="T39" fmla="*/ 56 h 241"/>
                  <a:gd name="T40" fmla="*/ 209 w 242"/>
                  <a:gd name="T41" fmla="*/ 30 h 241"/>
                  <a:gd name="T42" fmla="*/ 159 w 242"/>
                  <a:gd name="T43" fmla="*/ 178 h 241"/>
                  <a:gd name="T44" fmla="*/ 160 w 242"/>
                  <a:gd name="T45" fmla="*/ 90 h 241"/>
                  <a:gd name="T46" fmla="*/ 151 w 242"/>
                  <a:gd name="T47" fmla="*/ 102 h 241"/>
                  <a:gd name="T48" fmla="*/ 76 w 242"/>
                  <a:gd name="T49" fmla="*/ 163 h 241"/>
                  <a:gd name="T50" fmla="*/ 66 w 242"/>
                  <a:gd name="T51" fmla="*/ 170 h 241"/>
                  <a:gd name="T52" fmla="*/ 62 w 242"/>
                  <a:gd name="T53" fmla="*/ 169 h 241"/>
                  <a:gd name="T54" fmla="*/ 56 w 242"/>
                  <a:gd name="T55" fmla="*/ 156 h 241"/>
                  <a:gd name="T56" fmla="*/ 148 w 242"/>
                  <a:gd name="T57" fmla="*/ 81 h 241"/>
                  <a:gd name="T58" fmla="*/ 160 w 242"/>
                  <a:gd name="T59" fmla="*/ 9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42" h="241">
                    <a:moveTo>
                      <a:pt x="227" y="9"/>
                    </a:moveTo>
                    <a:cubicBezTo>
                      <a:pt x="226" y="5"/>
                      <a:pt x="224" y="2"/>
                      <a:pt x="221" y="1"/>
                    </a:cubicBezTo>
                    <a:cubicBezTo>
                      <a:pt x="217" y="0"/>
                      <a:pt x="213" y="0"/>
                      <a:pt x="210" y="3"/>
                    </a:cubicBezTo>
                    <a:cubicBezTo>
                      <a:pt x="171" y="33"/>
                      <a:pt x="141" y="34"/>
                      <a:pt x="113" y="35"/>
                    </a:cubicBezTo>
                    <a:cubicBezTo>
                      <a:pt x="90" y="36"/>
                      <a:pt x="67" y="37"/>
                      <a:pt x="42" y="54"/>
                    </a:cubicBezTo>
                    <a:cubicBezTo>
                      <a:pt x="20" y="69"/>
                      <a:pt x="6" y="94"/>
                      <a:pt x="4" y="121"/>
                    </a:cubicBezTo>
                    <a:cubicBezTo>
                      <a:pt x="2" y="145"/>
                      <a:pt x="9" y="169"/>
                      <a:pt x="24" y="188"/>
                    </a:cubicBezTo>
                    <a:cubicBezTo>
                      <a:pt x="1" y="209"/>
                      <a:pt x="0" y="228"/>
                      <a:pt x="0" y="230"/>
                    </a:cubicBezTo>
                    <a:cubicBezTo>
                      <a:pt x="0" y="236"/>
                      <a:pt x="5" y="241"/>
                      <a:pt x="11" y="241"/>
                    </a:cubicBezTo>
                    <a:cubicBezTo>
                      <a:pt x="11" y="241"/>
                      <a:pt x="11" y="241"/>
                      <a:pt x="11" y="241"/>
                    </a:cubicBezTo>
                    <a:cubicBezTo>
                      <a:pt x="17" y="241"/>
                      <a:pt x="21" y="236"/>
                      <a:pt x="21" y="230"/>
                    </a:cubicBezTo>
                    <a:cubicBezTo>
                      <a:pt x="22" y="230"/>
                      <a:pt x="22" y="218"/>
                      <a:pt x="39" y="203"/>
                    </a:cubicBezTo>
                    <a:cubicBezTo>
                      <a:pt x="57" y="218"/>
                      <a:pt x="78" y="225"/>
                      <a:pt x="100" y="225"/>
                    </a:cubicBezTo>
                    <a:cubicBezTo>
                      <a:pt x="127" y="225"/>
                      <a:pt x="153" y="214"/>
                      <a:pt x="174" y="193"/>
                    </a:cubicBezTo>
                    <a:cubicBezTo>
                      <a:pt x="212" y="156"/>
                      <a:pt x="242" y="80"/>
                      <a:pt x="227" y="9"/>
                    </a:cubicBezTo>
                    <a:close/>
                    <a:moveTo>
                      <a:pt x="159" y="178"/>
                    </a:moveTo>
                    <a:cubicBezTo>
                      <a:pt x="126" y="211"/>
                      <a:pt x="78" y="213"/>
                      <a:pt x="47" y="181"/>
                    </a:cubicBezTo>
                    <a:cubicBezTo>
                      <a:pt x="31" y="166"/>
                      <a:pt x="24" y="145"/>
                      <a:pt x="25" y="123"/>
                    </a:cubicBezTo>
                    <a:cubicBezTo>
                      <a:pt x="27" y="102"/>
                      <a:pt x="38" y="83"/>
                      <a:pt x="55" y="71"/>
                    </a:cubicBezTo>
                    <a:cubicBezTo>
                      <a:pt x="74" y="58"/>
                      <a:pt x="91" y="57"/>
                      <a:pt x="114" y="56"/>
                    </a:cubicBezTo>
                    <a:cubicBezTo>
                      <a:pt x="141" y="56"/>
                      <a:pt x="171" y="54"/>
                      <a:pt x="209" y="30"/>
                    </a:cubicBezTo>
                    <a:cubicBezTo>
                      <a:pt x="215" y="89"/>
                      <a:pt x="190" y="148"/>
                      <a:pt x="159" y="178"/>
                    </a:cubicBezTo>
                    <a:close/>
                    <a:moveTo>
                      <a:pt x="160" y="90"/>
                    </a:moveTo>
                    <a:cubicBezTo>
                      <a:pt x="161" y="95"/>
                      <a:pt x="157" y="101"/>
                      <a:pt x="151" y="102"/>
                    </a:cubicBezTo>
                    <a:cubicBezTo>
                      <a:pt x="97" y="112"/>
                      <a:pt x="76" y="163"/>
                      <a:pt x="76" y="163"/>
                    </a:cubicBezTo>
                    <a:cubicBezTo>
                      <a:pt x="75" y="168"/>
                      <a:pt x="71" y="170"/>
                      <a:pt x="66" y="170"/>
                    </a:cubicBezTo>
                    <a:cubicBezTo>
                      <a:pt x="65" y="170"/>
                      <a:pt x="64" y="170"/>
                      <a:pt x="62" y="169"/>
                    </a:cubicBezTo>
                    <a:cubicBezTo>
                      <a:pt x="57" y="167"/>
                      <a:pt x="54" y="161"/>
                      <a:pt x="56" y="156"/>
                    </a:cubicBezTo>
                    <a:cubicBezTo>
                      <a:pt x="57" y="153"/>
                      <a:pt x="81" y="93"/>
                      <a:pt x="148" y="81"/>
                    </a:cubicBezTo>
                    <a:cubicBezTo>
                      <a:pt x="154" y="80"/>
                      <a:pt x="159" y="84"/>
                      <a:pt x="160" y="9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C040ED3-0F3E-A9E0-C45F-79E025C6418C}"/>
              </a:ext>
            </a:extLst>
          </p:cNvPr>
          <p:cNvGrpSpPr/>
          <p:nvPr/>
        </p:nvGrpSpPr>
        <p:grpSpPr>
          <a:xfrm>
            <a:off x="2359413" y="4433085"/>
            <a:ext cx="1481204" cy="724401"/>
            <a:chOff x="5708617" y="4782551"/>
            <a:chExt cx="1481204" cy="72440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A68089F-05D9-2E30-7E3A-99B78983C136}"/>
                </a:ext>
              </a:extLst>
            </p:cNvPr>
            <p:cNvSpPr/>
            <p:nvPr/>
          </p:nvSpPr>
          <p:spPr bwMode="gray">
            <a:xfrm>
              <a:off x="5708617" y="5179162"/>
              <a:ext cx="1481204" cy="327790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Annexes durabilité / rapports annuels des fonds et mandats</a:t>
              </a:r>
            </a:p>
          </p:txBody>
        </p:sp>
        <p:grpSp>
          <p:nvGrpSpPr>
            <p:cNvPr id="37" name="Group 349">
              <a:extLst>
                <a:ext uri="{FF2B5EF4-FFF2-40B4-BE49-F238E27FC236}">
                  <a16:creationId xmlns:a16="http://schemas.microsoft.com/office/drawing/2014/main" id="{5C882E5B-5E2B-C4A1-C0D4-CD2ED94A617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225332" y="4782551"/>
              <a:ext cx="450000" cy="450000"/>
              <a:chOff x="5018" y="1229"/>
              <a:chExt cx="340" cy="340"/>
            </a:xfrm>
            <a:solidFill>
              <a:schemeClr val="accent1"/>
            </a:solidFill>
          </p:grpSpPr>
          <p:sp>
            <p:nvSpPr>
              <p:cNvPr id="38" name="Freeform 350">
                <a:extLst>
                  <a:ext uri="{FF2B5EF4-FFF2-40B4-BE49-F238E27FC236}">
                    <a16:creationId xmlns:a16="http://schemas.microsoft.com/office/drawing/2014/main" id="{268219B5-5F9C-B984-5503-9647FF1632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03" y="1293"/>
                <a:ext cx="170" cy="212"/>
              </a:xfrm>
              <a:custGeom>
                <a:avLst/>
                <a:gdLst>
                  <a:gd name="T0" fmla="*/ 160 w 256"/>
                  <a:gd name="T1" fmla="*/ 85 h 320"/>
                  <a:gd name="T2" fmla="*/ 10 w 256"/>
                  <a:gd name="T3" fmla="*/ 85 h 320"/>
                  <a:gd name="T4" fmla="*/ 0 w 256"/>
                  <a:gd name="T5" fmla="*/ 96 h 320"/>
                  <a:gd name="T6" fmla="*/ 0 w 256"/>
                  <a:gd name="T7" fmla="*/ 309 h 320"/>
                  <a:gd name="T8" fmla="*/ 10 w 256"/>
                  <a:gd name="T9" fmla="*/ 320 h 320"/>
                  <a:gd name="T10" fmla="*/ 160 w 256"/>
                  <a:gd name="T11" fmla="*/ 320 h 320"/>
                  <a:gd name="T12" fmla="*/ 170 w 256"/>
                  <a:gd name="T13" fmla="*/ 309 h 320"/>
                  <a:gd name="T14" fmla="*/ 170 w 256"/>
                  <a:gd name="T15" fmla="*/ 96 h 320"/>
                  <a:gd name="T16" fmla="*/ 160 w 256"/>
                  <a:gd name="T17" fmla="*/ 85 h 320"/>
                  <a:gd name="T18" fmla="*/ 149 w 256"/>
                  <a:gd name="T19" fmla="*/ 298 h 320"/>
                  <a:gd name="T20" fmla="*/ 21 w 256"/>
                  <a:gd name="T21" fmla="*/ 298 h 320"/>
                  <a:gd name="T22" fmla="*/ 21 w 256"/>
                  <a:gd name="T23" fmla="*/ 106 h 320"/>
                  <a:gd name="T24" fmla="*/ 149 w 256"/>
                  <a:gd name="T25" fmla="*/ 106 h 320"/>
                  <a:gd name="T26" fmla="*/ 149 w 256"/>
                  <a:gd name="T27" fmla="*/ 298 h 320"/>
                  <a:gd name="T28" fmla="*/ 213 w 256"/>
                  <a:gd name="T29" fmla="*/ 53 h 320"/>
                  <a:gd name="T30" fmla="*/ 213 w 256"/>
                  <a:gd name="T31" fmla="*/ 266 h 320"/>
                  <a:gd name="T32" fmla="*/ 202 w 256"/>
                  <a:gd name="T33" fmla="*/ 277 h 320"/>
                  <a:gd name="T34" fmla="*/ 192 w 256"/>
                  <a:gd name="T35" fmla="*/ 266 h 320"/>
                  <a:gd name="T36" fmla="*/ 192 w 256"/>
                  <a:gd name="T37" fmla="*/ 64 h 320"/>
                  <a:gd name="T38" fmla="*/ 53 w 256"/>
                  <a:gd name="T39" fmla="*/ 64 h 320"/>
                  <a:gd name="T40" fmla="*/ 42 w 256"/>
                  <a:gd name="T41" fmla="*/ 53 h 320"/>
                  <a:gd name="T42" fmla="*/ 53 w 256"/>
                  <a:gd name="T43" fmla="*/ 42 h 320"/>
                  <a:gd name="T44" fmla="*/ 202 w 256"/>
                  <a:gd name="T45" fmla="*/ 42 h 320"/>
                  <a:gd name="T46" fmla="*/ 213 w 256"/>
                  <a:gd name="T47" fmla="*/ 53 h 320"/>
                  <a:gd name="T48" fmla="*/ 256 w 256"/>
                  <a:gd name="T49" fmla="*/ 10 h 320"/>
                  <a:gd name="T50" fmla="*/ 256 w 256"/>
                  <a:gd name="T51" fmla="*/ 224 h 320"/>
                  <a:gd name="T52" fmla="*/ 245 w 256"/>
                  <a:gd name="T53" fmla="*/ 234 h 320"/>
                  <a:gd name="T54" fmla="*/ 234 w 256"/>
                  <a:gd name="T55" fmla="*/ 224 h 320"/>
                  <a:gd name="T56" fmla="*/ 234 w 256"/>
                  <a:gd name="T57" fmla="*/ 21 h 320"/>
                  <a:gd name="T58" fmla="*/ 96 w 256"/>
                  <a:gd name="T59" fmla="*/ 21 h 320"/>
                  <a:gd name="T60" fmla="*/ 85 w 256"/>
                  <a:gd name="T61" fmla="*/ 10 h 320"/>
                  <a:gd name="T62" fmla="*/ 96 w 256"/>
                  <a:gd name="T63" fmla="*/ 0 h 320"/>
                  <a:gd name="T64" fmla="*/ 245 w 256"/>
                  <a:gd name="T65" fmla="*/ 0 h 320"/>
                  <a:gd name="T66" fmla="*/ 256 w 256"/>
                  <a:gd name="T67" fmla="*/ 10 h 320"/>
                  <a:gd name="T68" fmla="*/ 32 w 256"/>
                  <a:gd name="T69" fmla="*/ 266 h 320"/>
                  <a:gd name="T70" fmla="*/ 42 w 256"/>
                  <a:gd name="T71" fmla="*/ 256 h 320"/>
                  <a:gd name="T72" fmla="*/ 128 w 256"/>
                  <a:gd name="T73" fmla="*/ 256 h 320"/>
                  <a:gd name="T74" fmla="*/ 138 w 256"/>
                  <a:gd name="T75" fmla="*/ 266 h 320"/>
                  <a:gd name="T76" fmla="*/ 128 w 256"/>
                  <a:gd name="T77" fmla="*/ 277 h 320"/>
                  <a:gd name="T78" fmla="*/ 42 w 256"/>
                  <a:gd name="T79" fmla="*/ 277 h 320"/>
                  <a:gd name="T80" fmla="*/ 32 w 256"/>
                  <a:gd name="T81" fmla="*/ 266 h 320"/>
                  <a:gd name="T82" fmla="*/ 32 w 256"/>
                  <a:gd name="T83" fmla="*/ 224 h 320"/>
                  <a:gd name="T84" fmla="*/ 42 w 256"/>
                  <a:gd name="T85" fmla="*/ 213 h 320"/>
                  <a:gd name="T86" fmla="*/ 128 w 256"/>
                  <a:gd name="T87" fmla="*/ 213 h 320"/>
                  <a:gd name="T88" fmla="*/ 138 w 256"/>
                  <a:gd name="T89" fmla="*/ 224 h 320"/>
                  <a:gd name="T90" fmla="*/ 128 w 256"/>
                  <a:gd name="T91" fmla="*/ 234 h 320"/>
                  <a:gd name="T92" fmla="*/ 42 w 256"/>
                  <a:gd name="T93" fmla="*/ 234 h 320"/>
                  <a:gd name="T94" fmla="*/ 32 w 256"/>
                  <a:gd name="T95" fmla="*/ 224 h 320"/>
                  <a:gd name="T96" fmla="*/ 32 w 256"/>
                  <a:gd name="T97" fmla="*/ 181 h 320"/>
                  <a:gd name="T98" fmla="*/ 42 w 256"/>
                  <a:gd name="T99" fmla="*/ 170 h 320"/>
                  <a:gd name="T100" fmla="*/ 128 w 256"/>
                  <a:gd name="T101" fmla="*/ 170 h 320"/>
                  <a:gd name="T102" fmla="*/ 138 w 256"/>
                  <a:gd name="T103" fmla="*/ 181 h 320"/>
                  <a:gd name="T104" fmla="*/ 128 w 256"/>
                  <a:gd name="T105" fmla="*/ 192 h 320"/>
                  <a:gd name="T106" fmla="*/ 42 w 256"/>
                  <a:gd name="T107" fmla="*/ 192 h 320"/>
                  <a:gd name="T108" fmla="*/ 32 w 256"/>
                  <a:gd name="T109" fmla="*/ 181 h 320"/>
                  <a:gd name="T110" fmla="*/ 32 w 256"/>
                  <a:gd name="T111" fmla="*/ 138 h 320"/>
                  <a:gd name="T112" fmla="*/ 42 w 256"/>
                  <a:gd name="T113" fmla="*/ 128 h 320"/>
                  <a:gd name="T114" fmla="*/ 128 w 256"/>
                  <a:gd name="T115" fmla="*/ 128 h 320"/>
                  <a:gd name="T116" fmla="*/ 138 w 256"/>
                  <a:gd name="T117" fmla="*/ 138 h 320"/>
                  <a:gd name="T118" fmla="*/ 128 w 256"/>
                  <a:gd name="T119" fmla="*/ 149 h 320"/>
                  <a:gd name="T120" fmla="*/ 42 w 256"/>
                  <a:gd name="T121" fmla="*/ 149 h 320"/>
                  <a:gd name="T122" fmla="*/ 32 w 256"/>
                  <a:gd name="T123" fmla="*/ 138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6" h="320">
                    <a:moveTo>
                      <a:pt x="160" y="85"/>
                    </a:moveTo>
                    <a:cubicBezTo>
                      <a:pt x="10" y="85"/>
                      <a:pt x="10" y="85"/>
                      <a:pt x="10" y="85"/>
                    </a:cubicBezTo>
                    <a:cubicBezTo>
                      <a:pt x="4" y="85"/>
                      <a:pt x="0" y="90"/>
                      <a:pt x="0" y="96"/>
                    </a:cubicBezTo>
                    <a:cubicBezTo>
                      <a:pt x="0" y="309"/>
                      <a:pt x="0" y="309"/>
                      <a:pt x="0" y="309"/>
                    </a:cubicBezTo>
                    <a:cubicBezTo>
                      <a:pt x="0" y="315"/>
                      <a:pt x="4" y="320"/>
                      <a:pt x="10" y="320"/>
                    </a:cubicBezTo>
                    <a:cubicBezTo>
                      <a:pt x="160" y="320"/>
                      <a:pt x="160" y="320"/>
                      <a:pt x="160" y="320"/>
                    </a:cubicBezTo>
                    <a:cubicBezTo>
                      <a:pt x="166" y="320"/>
                      <a:pt x="170" y="315"/>
                      <a:pt x="170" y="309"/>
                    </a:cubicBezTo>
                    <a:cubicBezTo>
                      <a:pt x="170" y="96"/>
                      <a:pt x="170" y="96"/>
                      <a:pt x="170" y="96"/>
                    </a:cubicBezTo>
                    <a:cubicBezTo>
                      <a:pt x="170" y="90"/>
                      <a:pt x="166" y="85"/>
                      <a:pt x="160" y="85"/>
                    </a:cubicBezTo>
                    <a:close/>
                    <a:moveTo>
                      <a:pt x="149" y="298"/>
                    </a:moveTo>
                    <a:cubicBezTo>
                      <a:pt x="21" y="298"/>
                      <a:pt x="21" y="298"/>
                      <a:pt x="21" y="298"/>
                    </a:cubicBezTo>
                    <a:cubicBezTo>
                      <a:pt x="21" y="106"/>
                      <a:pt x="21" y="106"/>
                      <a:pt x="21" y="106"/>
                    </a:cubicBezTo>
                    <a:cubicBezTo>
                      <a:pt x="149" y="106"/>
                      <a:pt x="149" y="106"/>
                      <a:pt x="149" y="106"/>
                    </a:cubicBezTo>
                    <a:lnTo>
                      <a:pt x="149" y="298"/>
                    </a:lnTo>
                    <a:close/>
                    <a:moveTo>
                      <a:pt x="213" y="53"/>
                    </a:moveTo>
                    <a:cubicBezTo>
                      <a:pt x="213" y="266"/>
                      <a:pt x="213" y="266"/>
                      <a:pt x="213" y="266"/>
                    </a:cubicBezTo>
                    <a:cubicBezTo>
                      <a:pt x="213" y="272"/>
                      <a:pt x="208" y="277"/>
                      <a:pt x="202" y="277"/>
                    </a:cubicBezTo>
                    <a:cubicBezTo>
                      <a:pt x="196" y="277"/>
                      <a:pt x="192" y="272"/>
                      <a:pt x="192" y="266"/>
                    </a:cubicBezTo>
                    <a:cubicBezTo>
                      <a:pt x="192" y="64"/>
                      <a:pt x="192" y="64"/>
                      <a:pt x="192" y="64"/>
                    </a:cubicBezTo>
                    <a:cubicBezTo>
                      <a:pt x="53" y="64"/>
                      <a:pt x="53" y="64"/>
                      <a:pt x="53" y="64"/>
                    </a:cubicBezTo>
                    <a:cubicBezTo>
                      <a:pt x="47" y="64"/>
                      <a:pt x="42" y="59"/>
                      <a:pt x="42" y="53"/>
                    </a:cubicBezTo>
                    <a:cubicBezTo>
                      <a:pt x="42" y="47"/>
                      <a:pt x="47" y="42"/>
                      <a:pt x="53" y="42"/>
                    </a:cubicBezTo>
                    <a:cubicBezTo>
                      <a:pt x="202" y="42"/>
                      <a:pt x="202" y="42"/>
                      <a:pt x="202" y="42"/>
                    </a:cubicBezTo>
                    <a:cubicBezTo>
                      <a:pt x="208" y="42"/>
                      <a:pt x="213" y="47"/>
                      <a:pt x="213" y="53"/>
                    </a:cubicBezTo>
                    <a:close/>
                    <a:moveTo>
                      <a:pt x="256" y="10"/>
                    </a:moveTo>
                    <a:cubicBezTo>
                      <a:pt x="256" y="224"/>
                      <a:pt x="256" y="224"/>
                      <a:pt x="256" y="224"/>
                    </a:cubicBezTo>
                    <a:cubicBezTo>
                      <a:pt x="256" y="230"/>
                      <a:pt x="251" y="234"/>
                      <a:pt x="245" y="234"/>
                    </a:cubicBezTo>
                    <a:cubicBezTo>
                      <a:pt x="239" y="234"/>
                      <a:pt x="234" y="230"/>
                      <a:pt x="234" y="224"/>
                    </a:cubicBezTo>
                    <a:cubicBezTo>
                      <a:pt x="234" y="21"/>
                      <a:pt x="234" y="21"/>
                      <a:pt x="234" y="21"/>
                    </a:cubicBezTo>
                    <a:cubicBezTo>
                      <a:pt x="96" y="21"/>
                      <a:pt x="96" y="21"/>
                      <a:pt x="96" y="21"/>
                    </a:cubicBezTo>
                    <a:cubicBezTo>
                      <a:pt x="90" y="21"/>
                      <a:pt x="85" y="16"/>
                      <a:pt x="85" y="10"/>
                    </a:cubicBezTo>
                    <a:cubicBezTo>
                      <a:pt x="85" y="4"/>
                      <a:pt x="90" y="0"/>
                      <a:pt x="96" y="0"/>
                    </a:cubicBezTo>
                    <a:cubicBezTo>
                      <a:pt x="245" y="0"/>
                      <a:pt x="245" y="0"/>
                      <a:pt x="245" y="0"/>
                    </a:cubicBezTo>
                    <a:cubicBezTo>
                      <a:pt x="251" y="0"/>
                      <a:pt x="256" y="4"/>
                      <a:pt x="256" y="10"/>
                    </a:cubicBezTo>
                    <a:close/>
                    <a:moveTo>
                      <a:pt x="32" y="266"/>
                    </a:moveTo>
                    <a:cubicBezTo>
                      <a:pt x="32" y="260"/>
                      <a:pt x="36" y="256"/>
                      <a:pt x="42" y="256"/>
                    </a:cubicBezTo>
                    <a:cubicBezTo>
                      <a:pt x="128" y="256"/>
                      <a:pt x="128" y="256"/>
                      <a:pt x="128" y="256"/>
                    </a:cubicBezTo>
                    <a:cubicBezTo>
                      <a:pt x="134" y="256"/>
                      <a:pt x="138" y="260"/>
                      <a:pt x="138" y="266"/>
                    </a:cubicBezTo>
                    <a:cubicBezTo>
                      <a:pt x="138" y="272"/>
                      <a:pt x="134" y="277"/>
                      <a:pt x="128" y="277"/>
                    </a:cubicBezTo>
                    <a:cubicBezTo>
                      <a:pt x="42" y="277"/>
                      <a:pt x="42" y="277"/>
                      <a:pt x="42" y="277"/>
                    </a:cubicBezTo>
                    <a:cubicBezTo>
                      <a:pt x="36" y="277"/>
                      <a:pt x="32" y="272"/>
                      <a:pt x="32" y="266"/>
                    </a:cubicBezTo>
                    <a:close/>
                    <a:moveTo>
                      <a:pt x="32" y="224"/>
                    </a:moveTo>
                    <a:cubicBezTo>
                      <a:pt x="32" y="218"/>
                      <a:pt x="36" y="213"/>
                      <a:pt x="42" y="213"/>
                    </a:cubicBezTo>
                    <a:cubicBezTo>
                      <a:pt x="128" y="213"/>
                      <a:pt x="128" y="213"/>
                      <a:pt x="128" y="213"/>
                    </a:cubicBezTo>
                    <a:cubicBezTo>
                      <a:pt x="134" y="213"/>
                      <a:pt x="138" y="218"/>
                      <a:pt x="138" y="224"/>
                    </a:cubicBezTo>
                    <a:cubicBezTo>
                      <a:pt x="138" y="230"/>
                      <a:pt x="134" y="234"/>
                      <a:pt x="128" y="234"/>
                    </a:cubicBezTo>
                    <a:cubicBezTo>
                      <a:pt x="42" y="234"/>
                      <a:pt x="42" y="234"/>
                      <a:pt x="42" y="234"/>
                    </a:cubicBezTo>
                    <a:cubicBezTo>
                      <a:pt x="36" y="234"/>
                      <a:pt x="32" y="230"/>
                      <a:pt x="32" y="224"/>
                    </a:cubicBezTo>
                    <a:close/>
                    <a:moveTo>
                      <a:pt x="32" y="181"/>
                    </a:moveTo>
                    <a:cubicBezTo>
                      <a:pt x="32" y="175"/>
                      <a:pt x="36" y="170"/>
                      <a:pt x="42" y="170"/>
                    </a:cubicBezTo>
                    <a:cubicBezTo>
                      <a:pt x="128" y="170"/>
                      <a:pt x="128" y="170"/>
                      <a:pt x="128" y="170"/>
                    </a:cubicBezTo>
                    <a:cubicBezTo>
                      <a:pt x="134" y="170"/>
                      <a:pt x="138" y="175"/>
                      <a:pt x="138" y="181"/>
                    </a:cubicBezTo>
                    <a:cubicBezTo>
                      <a:pt x="138" y="187"/>
                      <a:pt x="134" y="192"/>
                      <a:pt x="128" y="192"/>
                    </a:cubicBezTo>
                    <a:cubicBezTo>
                      <a:pt x="42" y="192"/>
                      <a:pt x="42" y="192"/>
                      <a:pt x="42" y="192"/>
                    </a:cubicBezTo>
                    <a:cubicBezTo>
                      <a:pt x="36" y="192"/>
                      <a:pt x="32" y="187"/>
                      <a:pt x="32" y="181"/>
                    </a:cubicBezTo>
                    <a:close/>
                    <a:moveTo>
                      <a:pt x="32" y="138"/>
                    </a:moveTo>
                    <a:cubicBezTo>
                      <a:pt x="32" y="132"/>
                      <a:pt x="36" y="128"/>
                      <a:pt x="42" y="128"/>
                    </a:cubicBezTo>
                    <a:cubicBezTo>
                      <a:pt x="128" y="128"/>
                      <a:pt x="128" y="128"/>
                      <a:pt x="128" y="128"/>
                    </a:cubicBezTo>
                    <a:cubicBezTo>
                      <a:pt x="134" y="128"/>
                      <a:pt x="138" y="132"/>
                      <a:pt x="138" y="138"/>
                    </a:cubicBezTo>
                    <a:cubicBezTo>
                      <a:pt x="138" y="144"/>
                      <a:pt x="134" y="149"/>
                      <a:pt x="128" y="149"/>
                    </a:cubicBezTo>
                    <a:cubicBezTo>
                      <a:pt x="42" y="149"/>
                      <a:pt x="42" y="149"/>
                      <a:pt x="42" y="149"/>
                    </a:cubicBezTo>
                    <a:cubicBezTo>
                      <a:pt x="36" y="149"/>
                      <a:pt x="32" y="144"/>
                      <a:pt x="32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39" name="Freeform 351">
                <a:extLst>
                  <a:ext uri="{FF2B5EF4-FFF2-40B4-BE49-F238E27FC236}">
                    <a16:creationId xmlns:a16="http://schemas.microsoft.com/office/drawing/2014/main" id="{639939A4-F3C3-F727-AF39-50518F4DDD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18" y="1229"/>
                <a:ext cx="340" cy="340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CE6BFB-F7CD-4B0F-0FAB-F6B49F87744F}"/>
              </a:ext>
            </a:extLst>
          </p:cNvPr>
          <p:cNvGrpSpPr/>
          <p:nvPr/>
        </p:nvGrpSpPr>
        <p:grpSpPr>
          <a:xfrm>
            <a:off x="2521133" y="3672346"/>
            <a:ext cx="1159990" cy="607976"/>
            <a:chOff x="5819411" y="3480893"/>
            <a:chExt cx="1159990" cy="6079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E2C59517-4960-67FA-79D5-DA6A3DB006A3}"/>
                </a:ext>
              </a:extLst>
            </p:cNvPr>
            <p:cNvSpPr/>
            <p:nvPr/>
          </p:nvSpPr>
          <p:spPr bwMode="gray">
            <a:xfrm>
              <a:off x="5819411" y="3898695"/>
              <a:ext cx="1159990" cy="190174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b="1" dirty="0">
                  <a:solidFill>
                    <a:schemeClr val="accent1"/>
                  </a:solidFill>
                  <a:latin typeface="Calibri Light"/>
                </a:rPr>
                <a:t>Rapport PAI Entité</a:t>
              </a:r>
            </a:p>
          </p:txBody>
        </p:sp>
        <p:grpSp>
          <p:nvGrpSpPr>
            <p:cNvPr id="20" name="Group 349">
              <a:extLst>
                <a:ext uri="{FF2B5EF4-FFF2-40B4-BE49-F238E27FC236}">
                  <a16:creationId xmlns:a16="http://schemas.microsoft.com/office/drawing/2014/main" id="{C579FF65-7387-3E73-3F2B-B8B4C4E100C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177185" y="3480893"/>
              <a:ext cx="450000" cy="450000"/>
              <a:chOff x="5115" y="1229"/>
              <a:chExt cx="340" cy="340"/>
            </a:xfrm>
            <a:solidFill>
              <a:schemeClr val="accent1"/>
            </a:solidFill>
          </p:grpSpPr>
          <p:sp>
            <p:nvSpPr>
              <p:cNvPr id="22" name="Freeform 350">
                <a:extLst>
                  <a:ext uri="{FF2B5EF4-FFF2-40B4-BE49-F238E27FC236}">
                    <a16:creationId xmlns:a16="http://schemas.microsoft.com/office/drawing/2014/main" id="{CDDF5A07-4BFD-29F7-EFCB-EA3C9C132B7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200" y="1293"/>
                <a:ext cx="170" cy="212"/>
              </a:xfrm>
              <a:custGeom>
                <a:avLst/>
                <a:gdLst>
                  <a:gd name="T0" fmla="*/ 160 w 256"/>
                  <a:gd name="T1" fmla="*/ 85 h 320"/>
                  <a:gd name="T2" fmla="*/ 10 w 256"/>
                  <a:gd name="T3" fmla="*/ 85 h 320"/>
                  <a:gd name="T4" fmla="*/ 0 w 256"/>
                  <a:gd name="T5" fmla="*/ 96 h 320"/>
                  <a:gd name="T6" fmla="*/ 0 w 256"/>
                  <a:gd name="T7" fmla="*/ 309 h 320"/>
                  <a:gd name="T8" fmla="*/ 10 w 256"/>
                  <a:gd name="T9" fmla="*/ 320 h 320"/>
                  <a:gd name="T10" fmla="*/ 160 w 256"/>
                  <a:gd name="T11" fmla="*/ 320 h 320"/>
                  <a:gd name="T12" fmla="*/ 170 w 256"/>
                  <a:gd name="T13" fmla="*/ 309 h 320"/>
                  <a:gd name="T14" fmla="*/ 170 w 256"/>
                  <a:gd name="T15" fmla="*/ 96 h 320"/>
                  <a:gd name="T16" fmla="*/ 160 w 256"/>
                  <a:gd name="T17" fmla="*/ 85 h 320"/>
                  <a:gd name="T18" fmla="*/ 149 w 256"/>
                  <a:gd name="T19" fmla="*/ 298 h 320"/>
                  <a:gd name="T20" fmla="*/ 21 w 256"/>
                  <a:gd name="T21" fmla="*/ 298 h 320"/>
                  <a:gd name="T22" fmla="*/ 21 w 256"/>
                  <a:gd name="T23" fmla="*/ 106 h 320"/>
                  <a:gd name="T24" fmla="*/ 149 w 256"/>
                  <a:gd name="T25" fmla="*/ 106 h 320"/>
                  <a:gd name="T26" fmla="*/ 149 w 256"/>
                  <a:gd name="T27" fmla="*/ 298 h 320"/>
                  <a:gd name="T28" fmla="*/ 213 w 256"/>
                  <a:gd name="T29" fmla="*/ 53 h 320"/>
                  <a:gd name="T30" fmla="*/ 213 w 256"/>
                  <a:gd name="T31" fmla="*/ 266 h 320"/>
                  <a:gd name="T32" fmla="*/ 202 w 256"/>
                  <a:gd name="T33" fmla="*/ 277 h 320"/>
                  <a:gd name="T34" fmla="*/ 192 w 256"/>
                  <a:gd name="T35" fmla="*/ 266 h 320"/>
                  <a:gd name="T36" fmla="*/ 192 w 256"/>
                  <a:gd name="T37" fmla="*/ 64 h 320"/>
                  <a:gd name="T38" fmla="*/ 53 w 256"/>
                  <a:gd name="T39" fmla="*/ 64 h 320"/>
                  <a:gd name="T40" fmla="*/ 42 w 256"/>
                  <a:gd name="T41" fmla="*/ 53 h 320"/>
                  <a:gd name="T42" fmla="*/ 53 w 256"/>
                  <a:gd name="T43" fmla="*/ 42 h 320"/>
                  <a:gd name="T44" fmla="*/ 202 w 256"/>
                  <a:gd name="T45" fmla="*/ 42 h 320"/>
                  <a:gd name="T46" fmla="*/ 213 w 256"/>
                  <a:gd name="T47" fmla="*/ 53 h 320"/>
                  <a:gd name="T48" fmla="*/ 256 w 256"/>
                  <a:gd name="T49" fmla="*/ 10 h 320"/>
                  <a:gd name="T50" fmla="*/ 256 w 256"/>
                  <a:gd name="T51" fmla="*/ 224 h 320"/>
                  <a:gd name="T52" fmla="*/ 245 w 256"/>
                  <a:gd name="T53" fmla="*/ 234 h 320"/>
                  <a:gd name="T54" fmla="*/ 234 w 256"/>
                  <a:gd name="T55" fmla="*/ 224 h 320"/>
                  <a:gd name="T56" fmla="*/ 234 w 256"/>
                  <a:gd name="T57" fmla="*/ 21 h 320"/>
                  <a:gd name="T58" fmla="*/ 96 w 256"/>
                  <a:gd name="T59" fmla="*/ 21 h 320"/>
                  <a:gd name="T60" fmla="*/ 85 w 256"/>
                  <a:gd name="T61" fmla="*/ 10 h 320"/>
                  <a:gd name="T62" fmla="*/ 96 w 256"/>
                  <a:gd name="T63" fmla="*/ 0 h 320"/>
                  <a:gd name="T64" fmla="*/ 245 w 256"/>
                  <a:gd name="T65" fmla="*/ 0 h 320"/>
                  <a:gd name="T66" fmla="*/ 256 w 256"/>
                  <a:gd name="T67" fmla="*/ 10 h 320"/>
                  <a:gd name="T68" fmla="*/ 32 w 256"/>
                  <a:gd name="T69" fmla="*/ 266 h 320"/>
                  <a:gd name="T70" fmla="*/ 42 w 256"/>
                  <a:gd name="T71" fmla="*/ 256 h 320"/>
                  <a:gd name="T72" fmla="*/ 128 w 256"/>
                  <a:gd name="T73" fmla="*/ 256 h 320"/>
                  <a:gd name="T74" fmla="*/ 138 w 256"/>
                  <a:gd name="T75" fmla="*/ 266 h 320"/>
                  <a:gd name="T76" fmla="*/ 128 w 256"/>
                  <a:gd name="T77" fmla="*/ 277 h 320"/>
                  <a:gd name="T78" fmla="*/ 42 w 256"/>
                  <a:gd name="T79" fmla="*/ 277 h 320"/>
                  <a:gd name="T80" fmla="*/ 32 w 256"/>
                  <a:gd name="T81" fmla="*/ 266 h 320"/>
                  <a:gd name="T82" fmla="*/ 32 w 256"/>
                  <a:gd name="T83" fmla="*/ 224 h 320"/>
                  <a:gd name="T84" fmla="*/ 42 w 256"/>
                  <a:gd name="T85" fmla="*/ 213 h 320"/>
                  <a:gd name="T86" fmla="*/ 128 w 256"/>
                  <a:gd name="T87" fmla="*/ 213 h 320"/>
                  <a:gd name="T88" fmla="*/ 138 w 256"/>
                  <a:gd name="T89" fmla="*/ 224 h 320"/>
                  <a:gd name="T90" fmla="*/ 128 w 256"/>
                  <a:gd name="T91" fmla="*/ 234 h 320"/>
                  <a:gd name="T92" fmla="*/ 42 w 256"/>
                  <a:gd name="T93" fmla="*/ 234 h 320"/>
                  <a:gd name="T94" fmla="*/ 32 w 256"/>
                  <a:gd name="T95" fmla="*/ 224 h 320"/>
                  <a:gd name="T96" fmla="*/ 32 w 256"/>
                  <a:gd name="T97" fmla="*/ 181 h 320"/>
                  <a:gd name="T98" fmla="*/ 42 w 256"/>
                  <a:gd name="T99" fmla="*/ 170 h 320"/>
                  <a:gd name="T100" fmla="*/ 128 w 256"/>
                  <a:gd name="T101" fmla="*/ 170 h 320"/>
                  <a:gd name="T102" fmla="*/ 138 w 256"/>
                  <a:gd name="T103" fmla="*/ 181 h 320"/>
                  <a:gd name="T104" fmla="*/ 128 w 256"/>
                  <a:gd name="T105" fmla="*/ 192 h 320"/>
                  <a:gd name="T106" fmla="*/ 42 w 256"/>
                  <a:gd name="T107" fmla="*/ 192 h 320"/>
                  <a:gd name="T108" fmla="*/ 32 w 256"/>
                  <a:gd name="T109" fmla="*/ 181 h 320"/>
                  <a:gd name="T110" fmla="*/ 32 w 256"/>
                  <a:gd name="T111" fmla="*/ 138 h 320"/>
                  <a:gd name="T112" fmla="*/ 42 w 256"/>
                  <a:gd name="T113" fmla="*/ 128 h 320"/>
                  <a:gd name="T114" fmla="*/ 128 w 256"/>
                  <a:gd name="T115" fmla="*/ 128 h 320"/>
                  <a:gd name="T116" fmla="*/ 138 w 256"/>
                  <a:gd name="T117" fmla="*/ 138 h 320"/>
                  <a:gd name="T118" fmla="*/ 128 w 256"/>
                  <a:gd name="T119" fmla="*/ 149 h 320"/>
                  <a:gd name="T120" fmla="*/ 42 w 256"/>
                  <a:gd name="T121" fmla="*/ 149 h 320"/>
                  <a:gd name="T122" fmla="*/ 32 w 256"/>
                  <a:gd name="T123" fmla="*/ 138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6" h="320">
                    <a:moveTo>
                      <a:pt x="160" y="85"/>
                    </a:moveTo>
                    <a:cubicBezTo>
                      <a:pt x="10" y="85"/>
                      <a:pt x="10" y="85"/>
                      <a:pt x="10" y="85"/>
                    </a:cubicBezTo>
                    <a:cubicBezTo>
                      <a:pt x="4" y="85"/>
                      <a:pt x="0" y="90"/>
                      <a:pt x="0" y="96"/>
                    </a:cubicBezTo>
                    <a:cubicBezTo>
                      <a:pt x="0" y="309"/>
                      <a:pt x="0" y="309"/>
                      <a:pt x="0" y="309"/>
                    </a:cubicBezTo>
                    <a:cubicBezTo>
                      <a:pt x="0" y="315"/>
                      <a:pt x="4" y="320"/>
                      <a:pt x="10" y="320"/>
                    </a:cubicBezTo>
                    <a:cubicBezTo>
                      <a:pt x="160" y="320"/>
                      <a:pt x="160" y="320"/>
                      <a:pt x="160" y="320"/>
                    </a:cubicBezTo>
                    <a:cubicBezTo>
                      <a:pt x="166" y="320"/>
                      <a:pt x="170" y="315"/>
                      <a:pt x="170" y="309"/>
                    </a:cubicBezTo>
                    <a:cubicBezTo>
                      <a:pt x="170" y="96"/>
                      <a:pt x="170" y="96"/>
                      <a:pt x="170" y="96"/>
                    </a:cubicBezTo>
                    <a:cubicBezTo>
                      <a:pt x="170" y="90"/>
                      <a:pt x="166" y="85"/>
                      <a:pt x="160" y="85"/>
                    </a:cubicBezTo>
                    <a:close/>
                    <a:moveTo>
                      <a:pt x="149" y="298"/>
                    </a:moveTo>
                    <a:cubicBezTo>
                      <a:pt x="21" y="298"/>
                      <a:pt x="21" y="298"/>
                      <a:pt x="21" y="298"/>
                    </a:cubicBezTo>
                    <a:cubicBezTo>
                      <a:pt x="21" y="106"/>
                      <a:pt x="21" y="106"/>
                      <a:pt x="21" y="106"/>
                    </a:cubicBezTo>
                    <a:cubicBezTo>
                      <a:pt x="149" y="106"/>
                      <a:pt x="149" y="106"/>
                      <a:pt x="149" y="106"/>
                    </a:cubicBezTo>
                    <a:lnTo>
                      <a:pt x="149" y="298"/>
                    </a:lnTo>
                    <a:close/>
                    <a:moveTo>
                      <a:pt x="213" y="53"/>
                    </a:moveTo>
                    <a:cubicBezTo>
                      <a:pt x="213" y="266"/>
                      <a:pt x="213" y="266"/>
                      <a:pt x="213" y="266"/>
                    </a:cubicBezTo>
                    <a:cubicBezTo>
                      <a:pt x="213" y="272"/>
                      <a:pt x="208" y="277"/>
                      <a:pt x="202" y="277"/>
                    </a:cubicBezTo>
                    <a:cubicBezTo>
                      <a:pt x="196" y="277"/>
                      <a:pt x="192" y="272"/>
                      <a:pt x="192" y="266"/>
                    </a:cubicBezTo>
                    <a:cubicBezTo>
                      <a:pt x="192" y="64"/>
                      <a:pt x="192" y="64"/>
                      <a:pt x="192" y="64"/>
                    </a:cubicBezTo>
                    <a:cubicBezTo>
                      <a:pt x="53" y="64"/>
                      <a:pt x="53" y="64"/>
                      <a:pt x="53" y="64"/>
                    </a:cubicBezTo>
                    <a:cubicBezTo>
                      <a:pt x="47" y="64"/>
                      <a:pt x="42" y="59"/>
                      <a:pt x="42" y="53"/>
                    </a:cubicBezTo>
                    <a:cubicBezTo>
                      <a:pt x="42" y="47"/>
                      <a:pt x="47" y="42"/>
                      <a:pt x="53" y="42"/>
                    </a:cubicBezTo>
                    <a:cubicBezTo>
                      <a:pt x="202" y="42"/>
                      <a:pt x="202" y="42"/>
                      <a:pt x="202" y="42"/>
                    </a:cubicBezTo>
                    <a:cubicBezTo>
                      <a:pt x="208" y="42"/>
                      <a:pt x="213" y="47"/>
                      <a:pt x="213" y="53"/>
                    </a:cubicBezTo>
                    <a:close/>
                    <a:moveTo>
                      <a:pt x="256" y="10"/>
                    </a:moveTo>
                    <a:cubicBezTo>
                      <a:pt x="256" y="224"/>
                      <a:pt x="256" y="224"/>
                      <a:pt x="256" y="224"/>
                    </a:cubicBezTo>
                    <a:cubicBezTo>
                      <a:pt x="256" y="230"/>
                      <a:pt x="251" y="234"/>
                      <a:pt x="245" y="234"/>
                    </a:cubicBezTo>
                    <a:cubicBezTo>
                      <a:pt x="239" y="234"/>
                      <a:pt x="234" y="230"/>
                      <a:pt x="234" y="224"/>
                    </a:cubicBezTo>
                    <a:cubicBezTo>
                      <a:pt x="234" y="21"/>
                      <a:pt x="234" y="21"/>
                      <a:pt x="234" y="21"/>
                    </a:cubicBezTo>
                    <a:cubicBezTo>
                      <a:pt x="96" y="21"/>
                      <a:pt x="96" y="21"/>
                      <a:pt x="96" y="21"/>
                    </a:cubicBezTo>
                    <a:cubicBezTo>
                      <a:pt x="90" y="21"/>
                      <a:pt x="85" y="16"/>
                      <a:pt x="85" y="10"/>
                    </a:cubicBezTo>
                    <a:cubicBezTo>
                      <a:pt x="85" y="4"/>
                      <a:pt x="90" y="0"/>
                      <a:pt x="96" y="0"/>
                    </a:cubicBezTo>
                    <a:cubicBezTo>
                      <a:pt x="245" y="0"/>
                      <a:pt x="245" y="0"/>
                      <a:pt x="245" y="0"/>
                    </a:cubicBezTo>
                    <a:cubicBezTo>
                      <a:pt x="251" y="0"/>
                      <a:pt x="256" y="4"/>
                      <a:pt x="256" y="10"/>
                    </a:cubicBezTo>
                    <a:close/>
                    <a:moveTo>
                      <a:pt x="32" y="266"/>
                    </a:moveTo>
                    <a:cubicBezTo>
                      <a:pt x="32" y="260"/>
                      <a:pt x="36" y="256"/>
                      <a:pt x="42" y="256"/>
                    </a:cubicBezTo>
                    <a:cubicBezTo>
                      <a:pt x="128" y="256"/>
                      <a:pt x="128" y="256"/>
                      <a:pt x="128" y="256"/>
                    </a:cubicBezTo>
                    <a:cubicBezTo>
                      <a:pt x="134" y="256"/>
                      <a:pt x="138" y="260"/>
                      <a:pt x="138" y="266"/>
                    </a:cubicBezTo>
                    <a:cubicBezTo>
                      <a:pt x="138" y="272"/>
                      <a:pt x="134" y="277"/>
                      <a:pt x="128" y="277"/>
                    </a:cubicBezTo>
                    <a:cubicBezTo>
                      <a:pt x="42" y="277"/>
                      <a:pt x="42" y="277"/>
                      <a:pt x="42" y="277"/>
                    </a:cubicBezTo>
                    <a:cubicBezTo>
                      <a:pt x="36" y="277"/>
                      <a:pt x="32" y="272"/>
                      <a:pt x="32" y="266"/>
                    </a:cubicBezTo>
                    <a:close/>
                    <a:moveTo>
                      <a:pt x="32" y="224"/>
                    </a:moveTo>
                    <a:cubicBezTo>
                      <a:pt x="32" y="218"/>
                      <a:pt x="36" y="213"/>
                      <a:pt x="42" y="213"/>
                    </a:cubicBezTo>
                    <a:cubicBezTo>
                      <a:pt x="128" y="213"/>
                      <a:pt x="128" y="213"/>
                      <a:pt x="128" y="213"/>
                    </a:cubicBezTo>
                    <a:cubicBezTo>
                      <a:pt x="134" y="213"/>
                      <a:pt x="138" y="218"/>
                      <a:pt x="138" y="224"/>
                    </a:cubicBezTo>
                    <a:cubicBezTo>
                      <a:pt x="138" y="230"/>
                      <a:pt x="134" y="234"/>
                      <a:pt x="128" y="234"/>
                    </a:cubicBezTo>
                    <a:cubicBezTo>
                      <a:pt x="42" y="234"/>
                      <a:pt x="42" y="234"/>
                      <a:pt x="42" y="234"/>
                    </a:cubicBezTo>
                    <a:cubicBezTo>
                      <a:pt x="36" y="234"/>
                      <a:pt x="32" y="230"/>
                      <a:pt x="32" y="224"/>
                    </a:cubicBezTo>
                    <a:close/>
                    <a:moveTo>
                      <a:pt x="32" y="181"/>
                    </a:moveTo>
                    <a:cubicBezTo>
                      <a:pt x="32" y="175"/>
                      <a:pt x="36" y="170"/>
                      <a:pt x="42" y="170"/>
                    </a:cubicBezTo>
                    <a:cubicBezTo>
                      <a:pt x="128" y="170"/>
                      <a:pt x="128" y="170"/>
                      <a:pt x="128" y="170"/>
                    </a:cubicBezTo>
                    <a:cubicBezTo>
                      <a:pt x="134" y="170"/>
                      <a:pt x="138" y="175"/>
                      <a:pt x="138" y="181"/>
                    </a:cubicBezTo>
                    <a:cubicBezTo>
                      <a:pt x="138" y="187"/>
                      <a:pt x="134" y="192"/>
                      <a:pt x="128" y="192"/>
                    </a:cubicBezTo>
                    <a:cubicBezTo>
                      <a:pt x="42" y="192"/>
                      <a:pt x="42" y="192"/>
                      <a:pt x="42" y="192"/>
                    </a:cubicBezTo>
                    <a:cubicBezTo>
                      <a:pt x="36" y="192"/>
                      <a:pt x="32" y="187"/>
                      <a:pt x="32" y="181"/>
                    </a:cubicBezTo>
                    <a:close/>
                    <a:moveTo>
                      <a:pt x="32" y="138"/>
                    </a:moveTo>
                    <a:cubicBezTo>
                      <a:pt x="32" y="132"/>
                      <a:pt x="36" y="128"/>
                      <a:pt x="42" y="128"/>
                    </a:cubicBezTo>
                    <a:cubicBezTo>
                      <a:pt x="128" y="128"/>
                      <a:pt x="128" y="128"/>
                      <a:pt x="128" y="128"/>
                    </a:cubicBezTo>
                    <a:cubicBezTo>
                      <a:pt x="134" y="128"/>
                      <a:pt x="138" y="132"/>
                      <a:pt x="138" y="138"/>
                    </a:cubicBezTo>
                    <a:cubicBezTo>
                      <a:pt x="138" y="144"/>
                      <a:pt x="134" y="149"/>
                      <a:pt x="128" y="149"/>
                    </a:cubicBezTo>
                    <a:cubicBezTo>
                      <a:pt x="42" y="149"/>
                      <a:pt x="42" y="149"/>
                      <a:pt x="42" y="149"/>
                    </a:cubicBezTo>
                    <a:cubicBezTo>
                      <a:pt x="36" y="149"/>
                      <a:pt x="32" y="144"/>
                      <a:pt x="32" y="1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  <p:sp>
            <p:nvSpPr>
              <p:cNvPr id="23" name="Freeform 351">
                <a:extLst>
                  <a:ext uri="{FF2B5EF4-FFF2-40B4-BE49-F238E27FC236}">
                    <a16:creationId xmlns:a16="http://schemas.microsoft.com/office/drawing/2014/main" id="{CB95A3DF-BF0C-C05F-6E31-09C1D8BE4F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115" y="1229"/>
                <a:ext cx="340" cy="340"/>
              </a:xfrm>
              <a:custGeom>
                <a:avLst/>
                <a:gdLst>
                  <a:gd name="T0" fmla="*/ 256 w 512"/>
                  <a:gd name="T1" fmla="*/ 21 h 512"/>
                  <a:gd name="T2" fmla="*/ 490 w 512"/>
                  <a:gd name="T3" fmla="*/ 256 h 512"/>
                  <a:gd name="T4" fmla="*/ 256 w 512"/>
                  <a:gd name="T5" fmla="*/ 490 h 512"/>
                  <a:gd name="T6" fmla="*/ 21 w 512"/>
                  <a:gd name="T7" fmla="*/ 256 h 512"/>
                  <a:gd name="T8" fmla="*/ 256 w 512"/>
                  <a:gd name="T9" fmla="*/ 21 h 512"/>
                  <a:gd name="T10" fmla="*/ 256 w 512"/>
                  <a:gd name="T11" fmla="*/ 0 h 512"/>
                  <a:gd name="T12" fmla="*/ 0 w 512"/>
                  <a:gd name="T13" fmla="*/ 256 h 512"/>
                  <a:gd name="T14" fmla="*/ 256 w 512"/>
                  <a:gd name="T15" fmla="*/ 512 h 512"/>
                  <a:gd name="T16" fmla="*/ 512 w 512"/>
                  <a:gd name="T17" fmla="*/ 256 h 512"/>
                  <a:gd name="T18" fmla="*/ 256 w 512"/>
                  <a:gd name="T1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12" h="512">
                    <a:moveTo>
                      <a:pt x="256" y="21"/>
                    </a:moveTo>
                    <a:cubicBezTo>
                      <a:pt x="385" y="21"/>
                      <a:pt x="490" y="126"/>
                      <a:pt x="490" y="256"/>
                    </a:cubicBezTo>
                    <a:cubicBezTo>
                      <a:pt x="490" y="385"/>
                      <a:pt x="385" y="490"/>
                      <a:pt x="256" y="490"/>
                    </a:cubicBezTo>
                    <a:cubicBezTo>
                      <a:pt x="126" y="490"/>
                      <a:pt x="21" y="385"/>
                      <a:pt x="21" y="256"/>
                    </a:cubicBezTo>
                    <a:cubicBezTo>
                      <a:pt x="21" y="126"/>
                      <a:pt x="126" y="21"/>
                      <a:pt x="256" y="21"/>
                    </a:cubicBezTo>
                    <a:moveTo>
                      <a:pt x="256" y="0"/>
                    </a:moveTo>
                    <a:cubicBezTo>
                      <a:pt x="114" y="0"/>
                      <a:pt x="0" y="114"/>
                      <a:pt x="0" y="256"/>
                    </a:cubicBezTo>
                    <a:cubicBezTo>
                      <a:pt x="0" y="397"/>
                      <a:pt x="114" y="512"/>
                      <a:pt x="256" y="512"/>
                    </a:cubicBezTo>
                    <a:cubicBezTo>
                      <a:pt x="397" y="512"/>
                      <a:pt x="512" y="397"/>
                      <a:pt x="512" y="256"/>
                    </a:cubicBezTo>
                    <a:cubicBezTo>
                      <a:pt x="512" y="114"/>
                      <a:pt x="397" y="0"/>
                      <a:pt x="256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/>
              </a:p>
            </p:txBody>
          </p:sp>
        </p:grpSp>
      </p:grpSp>
      <p:graphicFrame>
        <p:nvGraphicFramePr>
          <p:cNvPr id="52" name="Table 52">
            <a:extLst>
              <a:ext uri="{FF2B5EF4-FFF2-40B4-BE49-F238E27FC236}">
                <a16:creationId xmlns:a16="http://schemas.microsoft.com/office/drawing/2014/main" id="{1A8CE454-C994-2C6D-E415-90E12C252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761493"/>
              </p:ext>
            </p:extLst>
          </p:nvPr>
        </p:nvGraphicFramePr>
        <p:xfrm>
          <a:off x="192588" y="5663464"/>
          <a:ext cx="7156113" cy="2521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2798391402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970446331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309672877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851860160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531213928"/>
                    </a:ext>
                  </a:extLst>
                </a:gridCol>
                <a:gridCol w="1816788">
                  <a:extLst>
                    <a:ext uri="{9D8B030D-6E8A-4147-A177-3AD203B41FA5}">
                      <a16:colId xmlns:a16="http://schemas.microsoft.com/office/drawing/2014/main" val="2799746644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Acteur des marchés financiers [</a:t>
                      </a:r>
                      <a:r>
                        <a:rPr lang="fr-FR" sz="700" b="0" i="1" dirty="0">
                          <a:solidFill>
                            <a:schemeClr val="tx1"/>
                          </a:solidFill>
                        </a:rPr>
                        <a:t>nom et LEI</a:t>
                      </a:r>
                      <a:r>
                        <a:rPr lang="fr-FR" sz="700" b="0" dirty="0">
                          <a:solidFill>
                            <a:schemeClr val="tx1"/>
                          </a:solidFill>
                        </a:rPr>
                        <a:t>]</a:t>
                      </a:r>
                    </a:p>
                  </a:txBody>
                  <a:tcPr>
                    <a:solidFill>
                      <a:srgbClr val="E9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995483"/>
                  </a:ext>
                </a:extLst>
              </a:tr>
              <a:tr h="207488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Résumé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049719"/>
                  </a:ext>
                </a:extLst>
              </a:tr>
              <a:tr h="203678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Description des principales incidences négatives sur les facteurs de durabilité 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02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Indicateur d’incidences négatives sur la durabilité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Élément de mesure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Incidences [année n]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Incidences [année n-1… année n-5]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Explication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600" dirty="0"/>
                        <a:t>Mesures prises, mesures prévues et cibles définies pour la période de référence suivante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574117"/>
                  </a:ext>
                </a:extLst>
              </a:tr>
              <a:tr h="188438">
                <a:tc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018949"/>
                  </a:ext>
                </a:extLst>
              </a:tr>
              <a:tr h="236698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Autres indicateurs relatifs aux principales incidences négatives sur les facteurs de durabilité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281700"/>
                  </a:ext>
                </a:extLst>
              </a:tr>
              <a:tr h="214630">
                <a:tc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fr-FR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990629"/>
                  </a:ext>
                </a:extLst>
              </a:tr>
              <a:tr h="247650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Description des politiques visant à identifier et hiérarchiser les principales incidences négatives sur les facteurs de durabilité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39777"/>
                  </a:ext>
                </a:extLst>
              </a:tr>
              <a:tr h="200025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Politiques d’engagement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fr-FR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712412"/>
                  </a:ext>
                </a:extLst>
              </a:tr>
              <a:tr h="215265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Références aux normes internationales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952394"/>
                  </a:ext>
                </a:extLst>
              </a:tr>
              <a:tr h="228600">
                <a:tc gridSpan="6">
                  <a:txBody>
                    <a:bodyPr/>
                    <a:lstStyle/>
                    <a:p>
                      <a:pPr algn="l"/>
                      <a:r>
                        <a:rPr lang="fr-FR" sz="700" dirty="0"/>
                        <a:t>Comparaison historique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23621"/>
                  </a:ext>
                </a:extLst>
              </a:tr>
            </a:tbl>
          </a:graphicData>
        </a:graphic>
      </p:graphicFrame>
      <p:sp>
        <p:nvSpPr>
          <p:cNvPr id="53" name="TextBox 52">
            <a:extLst>
              <a:ext uri="{FF2B5EF4-FFF2-40B4-BE49-F238E27FC236}">
                <a16:creationId xmlns:a16="http://schemas.microsoft.com/office/drawing/2014/main" id="{E974ABA7-FE36-55DE-3658-9FBE21A6B4E2}"/>
              </a:ext>
            </a:extLst>
          </p:cNvPr>
          <p:cNvSpPr txBox="1"/>
          <p:nvPr/>
        </p:nvSpPr>
        <p:spPr>
          <a:xfrm>
            <a:off x="211490" y="5471145"/>
            <a:ext cx="7137211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1200"/>
              </a:spcBef>
            </a:pPr>
            <a:r>
              <a:rPr lang="fr-FR" sz="1050" b="1" dirty="0"/>
              <a:t>Présentation résumée du rapport PAI entité :</a:t>
            </a:r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90D94643-835D-8BF1-3A0D-64DC22A471FE}"/>
              </a:ext>
            </a:extLst>
          </p:cNvPr>
          <p:cNvCxnSpPr>
            <a:cxnSpLocks/>
            <a:stCxn id="74" idx="38"/>
            <a:endCxn id="57" idx="1"/>
          </p:cNvCxnSpPr>
          <p:nvPr/>
        </p:nvCxnSpPr>
        <p:spPr>
          <a:xfrm flipV="1">
            <a:off x="2199920" y="2326393"/>
            <a:ext cx="1336969" cy="363490"/>
          </a:xfrm>
          <a:prstGeom prst="bentConnector3">
            <a:avLst>
              <a:gd name="adj1" fmla="val 5329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5712B338-60A8-4B63-F3CF-694D9569800F}"/>
              </a:ext>
            </a:extLst>
          </p:cNvPr>
          <p:cNvGrpSpPr/>
          <p:nvPr/>
        </p:nvGrpSpPr>
        <p:grpSpPr>
          <a:xfrm>
            <a:off x="3159621" y="2141555"/>
            <a:ext cx="1159991" cy="585168"/>
            <a:chOff x="2234584" y="2332949"/>
            <a:chExt cx="1159991" cy="585168"/>
          </a:xfrm>
        </p:grpSpPr>
        <p:sp>
          <p:nvSpPr>
            <p:cNvPr id="57" name="Freeform 783">
              <a:extLst>
                <a:ext uri="{FF2B5EF4-FFF2-40B4-BE49-F238E27FC236}">
                  <a16:creationId xmlns:a16="http://schemas.microsoft.com/office/drawing/2014/main" id="{FA955890-1646-B548-75B5-F55BF42478B0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611852" y="2332949"/>
              <a:ext cx="369676" cy="369676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288 w 512"/>
                <a:gd name="T11" fmla="*/ 266 h 512"/>
                <a:gd name="T12" fmla="*/ 280 w 512"/>
                <a:gd name="T13" fmla="*/ 263 h 512"/>
                <a:gd name="T14" fmla="*/ 266 w 512"/>
                <a:gd name="T15" fmla="*/ 249 h 512"/>
                <a:gd name="T16" fmla="*/ 266 w 512"/>
                <a:gd name="T17" fmla="*/ 373 h 512"/>
                <a:gd name="T18" fmla="*/ 256 w 512"/>
                <a:gd name="T19" fmla="*/ 384 h 512"/>
                <a:gd name="T20" fmla="*/ 245 w 512"/>
                <a:gd name="T21" fmla="*/ 373 h 512"/>
                <a:gd name="T22" fmla="*/ 245 w 512"/>
                <a:gd name="T23" fmla="*/ 249 h 512"/>
                <a:gd name="T24" fmla="*/ 231 w 512"/>
                <a:gd name="T25" fmla="*/ 263 h 512"/>
                <a:gd name="T26" fmla="*/ 216 w 512"/>
                <a:gd name="T27" fmla="*/ 263 h 512"/>
                <a:gd name="T28" fmla="*/ 216 w 512"/>
                <a:gd name="T29" fmla="*/ 248 h 512"/>
                <a:gd name="T30" fmla="*/ 248 w 512"/>
                <a:gd name="T31" fmla="*/ 216 h 512"/>
                <a:gd name="T32" fmla="*/ 252 w 512"/>
                <a:gd name="T33" fmla="*/ 214 h 512"/>
                <a:gd name="T34" fmla="*/ 260 w 512"/>
                <a:gd name="T35" fmla="*/ 214 h 512"/>
                <a:gd name="T36" fmla="*/ 263 w 512"/>
                <a:gd name="T37" fmla="*/ 216 h 512"/>
                <a:gd name="T38" fmla="*/ 295 w 512"/>
                <a:gd name="T39" fmla="*/ 248 h 512"/>
                <a:gd name="T40" fmla="*/ 295 w 512"/>
                <a:gd name="T41" fmla="*/ 263 h 512"/>
                <a:gd name="T42" fmla="*/ 288 w 512"/>
                <a:gd name="T43" fmla="*/ 266 h 512"/>
                <a:gd name="T44" fmla="*/ 362 w 512"/>
                <a:gd name="T45" fmla="*/ 320 h 512"/>
                <a:gd name="T46" fmla="*/ 309 w 512"/>
                <a:gd name="T47" fmla="*/ 320 h 512"/>
                <a:gd name="T48" fmla="*/ 298 w 512"/>
                <a:gd name="T49" fmla="*/ 309 h 512"/>
                <a:gd name="T50" fmla="*/ 309 w 512"/>
                <a:gd name="T51" fmla="*/ 298 h 512"/>
                <a:gd name="T52" fmla="*/ 362 w 512"/>
                <a:gd name="T53" fmla="*/ 298 h 512"/>
                <a:gd name="T54" fmla="*/ 394 w 512"/>
                <a:gd name="T55" fmla="*/ 266 h 512"/>
                <a:gd name="T56" fmla="*/ 362 w 512"/>
                <a:gd name="T57" fmla="*/ 234 h 512"/>
                <a:gd name="T58" fmla="*/ 351 w 512"/>
                <a:gd name="T59" fmla="*/ 238 h 512"/>
                <a:gd name="T60" fmla="*/ 339 w 512"/>
                <a:gd name="T61" fmla="*/ 237 h 512"/>
                <a:gd name="T62" fmla="*/ 335 w 512"/>
                <a:gd name="T63" fmla="*/ 227 h 512"/>
                <a:gd name="T64" fmla="*/ 336 w 512"/>
                <a:gd name="T65" fmla="*/ 222 h 512"/>
                <a:gd name="T66" fmla="*/ 337 w 512"/>
                <a:gd name="T67" fmla="*/ 214 h 512"/>
                <a:gd name="T68" fmla="*/ 272 w 512"/>
                <a:gd name="T69" fmla="*/ 149 h 512"/>
                <a:gd name="T70" fmla="*/ 207 w 512"/>
                <a:gd name="T71" fmla="*/ 201 h 512"/>
                <a:gd name="T72" fmla="*/ 201 w 512"/>
                <a:gd name="T73" fmla="*/ 208 h 512"/>
                <a:gd name="T74" fmla="*/ 191 w 512"/>
                <a:gd name="T75" fmla="*/ 207 h 512"/>
                <a:gd name="T76" fmla="*/ 167 w 512"/>
                <a:gd name="T77" fmla="*/ 199 h 512"/>
                <a:gd name="T78" fmla="*/ 117 w 512"/>
                <a:gd name="T79" fmla="*/ 249 h 512"/>
                <a:gd name="T80" fmla="*/ 167 w 512"/>
                <a:gd name="T81" fmla="*/ 298 h 512"/>
                <a:gd name="T82" fmla="*/ 202 w 512"/>
                <a:gd name="T83" fmla="*/ 298 h 512"/>
                <a:gd name="T84" fmla="*/ 213 w 512"/>
                <a:gd name="T85" fmla="*/ 309 h 512"/>
                <a:gd name="T86" fmla="*/ 202 w 512"/>
                <a:gd name="T87" fmla="*/ 320 h 512"/>
                <a:gd name="T88" fmla="*/ 167 w 512"/>
                <a:gd name="T89" fmla="*/ 320 h 512"/>
                <a:gd name="T90" fmla="*/ 96 w 512"/>
                <a:gd name="T91" fmla="*/ 249 h 512"/>
                <a:gd name="T92" fmla="*/ 167 w 512"/>
                <a:gd name="T93" fmla="*/ 178 h 512"/>
                <a:gd name="T94" fmla="*/ 190 w 512"/>
                <a:gd name="T95" fmla="*/ 183 h 512"/>
                <a:gd name="T96" fmla="*/ 272 w 512"/>
                <a:gd name="T97" fmla="*/ 128 h 512"/>
                <a:gd name="T98" fmla="*/ 358 w 512"/>
                <a:gd name="T99" fmla="*/ 213 h 512"/>
                <a:gd name="T100" fmla="*/ 362 w 512"/>
                <a:gd name="T101" fmla="*/ 213 h 512"/>
                <a:gd name="T102" fmla="*/ 416 w 512"/>
                <a:gd name="T103" fmla="*/ 266 h 512"/>
                <a:gd name="T104" fmla="*/ 362 w 512"/>
                <a:gd name="T105" fmla="*/ 32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88" y="266"/>
                  </a:moveTo>
                  <a:cubicBezTo>
                    <a:pt x="285" y="266"/>
                    <a:pt x="282" y="265"/>
                    <a:pt x="280" y="263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6" y="373"/>
                    <a:pt x="266" y="373"/>
                    <a:pt x="266" y="373"/>
                  </a:cubicBezTo>
                  <a:cubicBezTo>
                    <a:pt x="266" y="379"/>
                    <a:pt x="262" y="384"/>
                    <a:pt x="256" y="384"/>
                  </a:cubicBezTo>
                  <a:cubicBezTo>
                    <a:pt x="250" y="384"/>
                    <a:pt x="245" y="379"/>
                    <a:pt x="245" y="373"/>
                  </a:cubicBezTo>
                  <a:cubicBezTo>
                    <a:pt x="245" y="249"/>
                    <a:pt x="245" y="249"/>
                    <a:pt x="245" y="249"/>
                  </a:cubicBezTo>
                  <a:cubicBezTo>
                    <a:pt x="231" y="263"/>
                    <a:pt x="231" y="263"/>
                    <a:pt x="231" y="263"/>
                  </a:cubicBezTo>
                  <a:cubicBezTo>
                    <a:pt x="227" y="267"/>
                    <a:pt x="220" y="267"/>
                    <a:pt x="216" y="263"/>
                  </a:cubicBezTo>
                  <a:cubicBezTo>
                    <a:pt x="212" y="259"/>
                    <a:pt x="212" y="252"/>
                    <a:pt x="216" y="248"/>
                  </a:cubicBezTo>
                  <a:cubicBezTo>
                    <a:pt x="248" y="216"/>
                    <a:pt x="248" y="216"/>
                    <a:pt x="248" y="216"/>
                  </a:cubicBezTo>
                  <a:cubicBezTo>
                    <a:pt x="249" y="215"/>
                    <a:pt x="250" y="214"/>
                    <a:pt x="252" y="214"/>
                  </a:cubicBezTo>
                  <a:cubicBezTo>
                    <a:pt x="254" y="213"/>
                    <a:pt x="257" y="213"/>
                    <a:pt x="260" y="214"/>
                  </a:cubicBezTo>
                  <a:cubicBezTo>
                    <a:pt x="261" y="214"/>
                    <a:pt x="262" y="215"/>
                    <a:pt x="263" y="216"/>
                  </a:cubicBezTo>
                  <a:cubicBezTo>
                    <a:pt x="295" y="248"/>
                    <a:pt x="295" y="248"/>
                    <a:pt x="295" y="248"/>
                  </a:cubicBezTo>
                  <a:cubicBezTo>
                    <a:pt x="299" y="252"/>
                    <a:pt x="299" y="259"/>
                    <a:pt x="295" y="263"/>
                  </a:cubicBezTo>
                  <a:cubicBezTo>
                    <a:pt x="293" y="265"/>
                    <a:pt x="290" y="266"/>
                    <a:pt x="288" y="266"/>
                  </a:cubicBezTo>
                  <a:close/>
                  <a:moveTo>
                    <a:pt x="362" y="320"/>
                  </a:moveTo>
                  <a:cubicBezTo>
                    <a:pt x="309" y="320"/>
                    <a:pt x="309" y="320"/>
                    <a:pt x="309" y="320"/>
                  </a:cubicBezTo>
                  <a:cubicBezTo>
                    <a:pt x="303" y="320"/>
                    <a:pt x="298" y="315"/>
                    <a:pt x="298" y="309"/>
                  </a:cubicBezTo>
                  <a:cubicBezTo>
                    <a:pt x="298" y="303"/>
                    <a:pt x="303" y="298"/>
                    <a:pt x="309" y="298"/>
                  </a:cubicBezTo>
                  <a:cubicBezTo>
                    <a:pt x="362" y="298"/>
                    <a:pt x="362" y="298"/>
                    <a:pt x="362" y="298"/>
                  </a:cubicBezTo>
                  <a:cubicBezTo>
                    <a:pt x="380" y="298"/>
                    <a:pt x="394" y="284"/>
                    <a:pt x="394" y="266"/>
                  </a:cubicBezTo>
                  <a:cubicBezTo>
                    <a:pt x="394" y="249"/>
                    <a:pt x="380" y="234"/>
                    <a:pt x="362" y="234"/>
                  </a:cubicBezTo>
                  <a:cubicBezTo>
                    <a:pt x="361" y="234"/>
                    <a:pt x="357" y="235"/>
                    <a:pt x="351" y="238"/>
                  </a:cubicBezTo>
                  <a:cubicBezTo>
                    <a:pt x="347" y="240"/>
                    <a:pt x="343" y="240"/>
                    <a:pt x="339" y="237"/>
                  </a:cubicBezTo>
                  <a:cubicBezTo>
                    <a:pt x="336" y="235"/>
                    <a:pt x="334" y="231"/>
                    <a:pt x="335" y="227"/>
                  </a:cubicBezTo>
                  <a:cubicBezTo>
                    <a:pt x="336" y="225"/>
                    <a:pt x="336" y="224"/>
                    <a:pt x="336" y="222"/>
                  </a:cubicBezTo>
                  <a:cubicBezTo>
                    <a:pt x="336" y="219"/>
                    <a:pt x="337" y="217"/>
                    <a:pt x="337" y="214"/>
                  </a:cubicBezTo>
                  <a:cubicBezTo>
                    <a:pt x="337" y="178"/>
                    <a:pt x="308" y="149"/>
                    <a:pt x="272" y="149"/>
                  </a:cubicBezTo>
                  <a:cubicBezTo>
                    <a:pt x="241" y="149"/>
                    <a:pt x="213" y="171"/>
                    <a:pt x="207" y="201"/>
                  </a:cubicBezTo>
                  <a:cubicBezTo>
                    <a:pt x="206" y="204"/>
                    <a:pt x="204" y="207"/>
                    <a:pt x="201" y="208"/>
                  </a:cubicBezTo>
                  <a:cubicBezTo>
                    <a:pt x="197" y="210"/>
                    <a:pt x="194" y="209"/>
                    <a:pt x="191" y="207"/>
                  </a:cubicBezTo>
                  <a:cubicBezTo>
                    <a:pt x="183" y="202"/>
                    <a:pt x="176" y="199"/>
                    <a:pt x="167" y="199"/>
                  </a:cubicBezTo>
                  <a:cubicBezTo>
                    <a:pt x="139" y="199"/>
                    <a:pt x="117" y="221"/>
                    <a:pt x="117" y="249"/>
                  </a:cubicBezTo>
                  <a:cubicBezTo>
                    <a:pt x="117" y="276"/>
                    <a:pt x="139" y="298"/>
                    <a:pt x="167" y="298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8" y="298"/>
                    <a:pt x="213" y="303"/>
                    <a:pt x="213" y="309"/>
                  </a:cubicBezTo>
                  <a:cubicBezTo>
                    <a:pt x="213" y="315"/>
                    <a:pt x="208" y="320"/>
                    <a:pt x="202" y="320"/>
                  </a:cubicBezTo>
                  <a:cubicBezTo>
                    <a:pt x="167" y="320"/>
                    <a:pt x="167" y="320"/>
                    <a:pt x="167" y="320"/>
                  </a:cubicBezTo>
                  <a:cubicBezTo>
                    <a:pt x="127" y="320"/>
                    <a:pt x="96" y="288"/>
                    <a:pt x="96" y="249"/>
                  </a:cubicBezTo>
                  <a:cubicBezTo>
                    <a:pt x="96" y="210"/>
                    <a:pt x="127" y="178"/>
                    <a:pt x="167" y="178"/>
                  </a:cubicBezTo>
                  <a:cubicBezTo>
                    <a:pt x="176" y="178"/>
                    <a:pt x="183" y="180"/>
                    <a:pt x="190" y="183"/>
                  </a:cubicBezTo>
                  <a:cubicBezTo>
                    <a:pt x="203" y="150"/>
                    <a:pt x="235" y="128"/>
                    <a:pt x="272" y="128"/>
                  </a:cubicBezTo>
                  <a:cubicBezTo>
                    <a:pt x="319" y="128"/>
                    <a:pt x="358" y="166"/>
                    <a:pt x="358" y="213"/>
                  </a:cubicBezTo>
                  <a:cubicBezTo>
                    <a:pt x="360" y="213"/>
                    <a:pt x="361" y="213"/>
                    <a:pt x="362" y="213"/>
                  </a:cubicBezTo>
                  <a:cubicBezTo>
                    <a:pt x="392" y="213"/>
                    <a:pt x="416" y="237"/>
                    <a:pt x="416" y="266"/>
                  </a:cubicBezTo>
                  <a:cubicBezTo>
                    <a:pt x="416" y="296"/>
                    <a:pt x="392" y="320"/>
                    <a:pt x="362" y="3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A114CAE-BAFA-6111-2D1A-E3C1611EB176}"/>
                </a:ext>
              </a:extLst>
            </p:cNvPr>
            <p:cNvSpPr/>
            <p:nvPr/>
          </p:nvSpPr>
          <p:spPr bwMode="gray">
            <a:xfrm>
              <a:off x="2234584" y="2608446"/>
              <a:ext cx="1159991" cy="30967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b="1" dirty="0">
                  <a:solidFill>
                    <a:schemeClr val="accent2"/>
                  </a:solidFill>
                  <a:latin typeface="Calibri Light"/>
                </a:rPr>
                <a:t>Plateforme ESAP</a:t>
              </a:r>
              <a:r>
                <a:rPr lang="fr-CH" sz="900" b="1" baseline="30000" dirty="0">
                  <a:solidFill>
                    <a:schemeClr val="accent2"/>
                  </a:solidFill>
                  <a:latin typeface="Calibri Light"/>
                </a:rPr>
                <a:t>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22B5E8C-6224-8C6F-872B-DA18B638E416}"/>
              </a:ext>
            </a:extLst>
          </p:cNvPr>
          <p:cNvGrpSpPr/>
          <p:nvPr/>
        </p:nvGrpSpPr>
        <p:grpSpPr>
          <a:xfrm>
            <a:off x="3141731" y="2844653"/>
            <a:ext cx="1159991" cy="605919"/>
            <a:chOff x="2002295" y="3532769"/>
            <a:chExt cx="1159991" cy="60591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30A2199-0E09-F80D-3827-48FFA144D3FE}"/>
                </a:ext>
              </a:extLst>
            </p:cNvPr>
            <p:cNvSpPr/>
            <p:nvPr/>
          </p:nvSpPr>
          <p:spPr bwMode="gray">
            <a:xfrm>
              <a:off x="2002295" y="3829017"/>
              <a:ext cx="1159991" cy="30967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square" lIns="66675" tIns="66675" rIns="66675" bIns="66675" rtlCol="0" anchor="t"/>
            <a:lstStyle/>
            <a:p>
              <a:pPr algn="ctr" defTabSz="685800">
                <a:lnSpc>
                  <a:spcPct val="106000"/>
                </a:lnSpc>
              </a:pPr>
              <a:r>
                <a:rPr lang="fr-CH" sz="900" b="1" dirty="0">
                  <a:solidFill>
                    <a:schemeClr val="accent2"/>
                  </a:solidFill>
                  <a:latin typeface="Calibri Light"/>
                </a:rPr>
                <a:t>Data </a:t>
              </a:r>
              <a:r>
                <a:rPr lang="fr-CH" sz="900" b="1" dirty="0" err="1">
                  <a:solidFill>
                    <a:schemeClr val="accent2"/>
                  </a:solidFill>
                  <a:latin typeface="Calibri Light"/>
                </a:rPr>
                <a:t>vendors</a:t>
              </a:r>
              <a:endParaRPr lang="fr-CH" sz="900" b="1" dirty="0">
                <a:solidFill>
                  <a:schemeClr val="accent2"/>
                </a:solidFill>
                <a:latin typeface="Calibri Light"/>
              </a:endParaRPr>
            </a:p>
          </p:txBody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62B9571D-BC24-04AE-D6BF-4FA5F8E76B9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395908" y="3532769"/>
              <a:ext cx="369887" cy="369888"/>
            </a:xfrm>
            <a:custGeom>
              <a:avLst/>
              <a:gdLst>
                <a:gd name="T0" fmla="*/ 181 w 512"/>
                <a:gd name="T1" fmla="*/ 373 h 512"/>
                <a:gd name="T2" fmla="*/ 330 w 512"/>
                <a:gd name="T3" fmla="*/ 373 h 512"/>
                <a:gd name="T4" fmla="*/ 330 w 512"/>
                <a:gd name="T5" fmla="*/ 266 h 512"/>
                <a:gd name="T6" fmla="*/ 181 w 512"/>
                <a:gd name="T7" fmla="*/ 266 h 512"/>
                <a:gd name="T8" fmla="*/ 181 w 512"/>
                <a:gd name="T9" fmla="*/ 373 h 512"/>
                <a:gd name="T10" fmla="*/ 213 w 512"/>
                <a:gd name="T11" fmla="*/ 288 h 512"/>
                <a:gd name="T12" fmla="*/ 298 w 512"/>
                <a:gd name="T13" fmla="*/ 288 h 512"/>
                <a:gd name="T14" fmla="*/ 309 w 512"/>
                <a:gd name="T15" fmla="*/ 298 h 512"/>
                <a:gd name="T16" fmla="*/ 298 w 512"/>
                <a:gd name="T17" fmla="*/ 309 h 512"/>
                <a:gd name="T18" fmla="*/ 213 w 512"/>
                <a:gd name="T19" fmla="*/ 309 h 512"/>
                <a:gd name="T20" fmla="*/ 202 w 512"/>
                <a:gd name="T21" fmla="*/ 298 h 512"/>
                <a:gd name="T22" fmla="*/ 213 w 512"/>
                <a:gd name="T23" fmla="*/ 288 h 512"/>
                <a:gd name="T24" fmla="*/ 213 w 512"/>
                <a:gd name="T25" fmla="*/ 330 h 512"/>
                <a:gd name="T26" fmla="*/ 298 w 512"/>
                <a:gd name="T27" fmla="*/ 330 h 512"/>
                <a:gd name="T28" fmla="*/ 309 w 512"/>
                <a:gd name="T29" fmla="*/ 341 h 512"/>
                <a:gd name="T30" fmla="*/ 298 w 512"/>
                <a:gd name="T31" fmla="*/ 352 h 512"/>
                <a:gd name="T32" fmla="*/ 213 w 512"/>
                <a:gd name="T33" fmla="*/ 352 h 512"/>
                <a:gd name="T34" fmla="*/ 202 w 512"/>
                <a:gd name="T35" fmla="*/ 341 h 512"/>
                <a:gd name="T36" fmla="*/ 213 w 512"/>
                <a:gd name="T37" fmla="*/ 330 h 512"/>
                <a:gd name="T38" fmla="*/ 337 w 512"/>
                <a:gd name="T39" fmla="*/ 138 h 512"/>
                <a:gd name="T40" fmla="*/ 373 w 512"/>
                <a:gd name="T41" fmla="*/ 175 h 512"/>
                <a:gd name="T42" fmla="*/ 373 w 512"/>
                <a:gd name="T43" fmla="*/ 373 h 512"/>
                <a:gd name="T44" fmla="*/ 352 w 512"/>
                <a:gd name="T45" fmla="*/ 373 h 512"/>
                <a:gd name="T46" fmla="*/ 352 w 512"/>
                <a:gd name="T47" fmla="*/ 256 h 512"/>
                <a:gd name="T48" fmla="*/ 341 w 512"/>
                <a:gd name="T49" fmla="*/ 245 h 512"/>
                <a:gd name="T50" fmla="*/ 170 w 512"/>
                <a:gd name="T51" fmla="*/ 245 h 512"/>
                <a:gd name="T52" fmla="*/ 160 w 512"/>
                <a:gd name="T53" fmla="*/ 256 h 512"/>
                <a:gd name="T54" fmla="*/ 160 w 512"/>
                <a:gd name="T55" fmla="*/ 373 h 512"/>
                <a:gd name="T56" fmla="*/ 138 w 512"/>
                <a:gd name="T57" fmla="*/ 373 h 512"/>
                <a:gd name="T58" fmla="*/ 138 w 512"/>
                <a:gd name="T59" fmla="*/ 138 h 512"/>
                <a:gd name="T60" fmla="*/ 181 w 512"/>
                <a:gd name="T61" fmla="*/ 138 h 512"/>
                <a:gd name="T62" fmla="*/ 181 w 512"/>
                <a:gd name="T63" fmla="*/ 213 h 512"/>
                <a:gd name="T64" fmla="*/ 192 w 512"/>
                <a:gd name="T65" fmla="*/ 224 h 512"/>
                <a:gd name="T66" fmla="*/ 320 w 512"/>
                <a:gd name="T67" fmla="*/ 224 h 512"/>
                <a:gd name="T68" fmla="*/ 330 w 512"/>
                <a:gd name="T69" fmla="*/ 213 h 512"/>
                <a:gd name="T70" fmla="*/ 330 w 512"/>
                <a:gd name="T71" fmla="*/ 138 h 512"/>
                <a:gd name="T72" fmla="*/ 337 w 512"/>
                <a:gd name="T73" fmla="*/ 138 h 512"/>
                <a:gd name="T74" fmla="*/ 256 w 512"/>
                <a:gd name="T75" fmla="*/ 0 h 512"/>
                <a:gd name="T76" fmla="*/ 0 w 512"/>
                <a:gd name="T77" fmla="*/ 256 h 512"/>
                <a:gd name="T78" fmla="*/ 256 w 512"/>
                <a:gd name="T79" fmla="*/ 512 h 512"/>
                <a:gd name="T80" fmla="*/ 512 w 512"/>
                <a:gd name="T81" fmla="*/ 256 h 512"/>
                <a:gd name="T82" fmla="*/ 256 w 512"/>
                <a:gd name="T83" fmla="*/ 0 h 512"/>
                <a:gd name="T84" fmla="*/ 394 w 512"/>
                <a:gd name="T85" fmla="*/ 384 h 512"/>
                <a:gd name="T86" fmla="*/ 384 w 512"/>
                <a:gd name="T87" fmla="*/ 394 h 512"/>
                <a:gd name="T88" fmla="*/ 128 w 512"/>
                <a:gd name="T89" fmla="*/ 394 h 512"/>
                <a:gd name="T90" fmla="*/ 117 w 512"/>
                <a:gd name="T91" fmla="*/ 384 h 512"/>
                <a:gd name="T92" fmla="*/ 117 w 512"/>
                <a:gd name="T93" fmla="*/ 128 h 512"/>
                <a:gd name="T94" fmla="*/ 128 w 512"/>
                <a:gd name="T95" fmla="*/ 117 h 512"/>
                <a:gd name="T96" fmla="*/ 341 w 512"/>
                <a:gd name="T97" fmla="*/ 117 h 512"/>
                <a:gd name="T98" fmla="*/ 349 w 512"/>
                <a:gd name="T99" fmla="*/ 120 h 512"/>
                <a:gd name="T100" fmla="*/ 391 w 512"/>
                <a:gd name="T101" fmla="*/ 163 h 512"/>
                <a:gd name="T102" fmla="*/ 394 w 512"/>
                <a:gd name="T103" fmla="*/ 170 h 512"/>
                <a:gd name="T104" fmla="*/ 394 w 512"/>
                <a:gd name="T105" fmla="*/ 384 h 512"/>
                <a:gd name="T106" fmla="*/ 309 w 512"/>
                <a:gd name="T107" fmla="*/ 202 h 512"/>
                <a:gd name="T108" fmla="*/ 202 w 512"/>
                <a:gd name="T109" fmla="*/ 202 h 512"/>
                <a:gd name="T110" fmla="*/ 202 w 512"/>
                <a:gd name="T111" fmla="*/ 138 h 512"/>
                <a:gd name="T112" fmla="*/ 309 w 512"/>
                <a:gd name="T113" fmla="*/ 138 h 512"/>
                <a:gd name="T114" fmla="*/ 309 w 512"/>
                <a:gd name="T115" fmla="*/ 20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12" h="512">
                  <a:moveTo>
                    <a:pt x="181" y="373"/>
                  </a:moveTo>
                  <a:cubicBezTo>
                    <a:pt x="330" y="373"/>
                    <a:pt x="330" y="373"/>
                    <a:pt x="330" y="373"/>
                  </a:cubicBezTo>
                  <a:cubicBezTo>
                    <a:pt x="330" y="266"/>
                    <a:pt x="330" y="266"/>
                    <a:pt x="330" y="266"/>
                  </a:cubicBezTo>
                  <a:cubicBezTo>
                    <a:pt x="181" y="266"/>
                    <a:pt x="181" y="266"/>
                    <a:pt x="181" y="266"/>
                  </a:cubicBezTo>
                  <a:lnTo>
                    <a:pt x="181" y="373"/>
                  </a:lnTo>
                  <a:close/>
                  <a:moveTo>
                    <a:pt x="213" y="288"/>
                  </a:moveTo>
                  <a:cubicBezTo>
                    <a:pt x="298" y="288"/>
                    <a:pt x="298" y="288"/>
                    <a:pt x="298" y="288"/>
                  </a:cubicBezTo>
                  <a:cubicBezTo>
                    <a:pt x="304" y="288"/>
                    <a:pt x="309" y="292"/>
                    <a:pt x="309" y="298"/>
                  </a:cubicBezTo>
                  <a:cubicBezTo>
                    <a:pt x="309" y="304"/>
                    <a:pt x="304" y="309"/>
                    <a:pt x="298" y="309"/>
                  </a:cubicBezTo>
                  <a:cubicBezTo>
                    <a:pt x="213" y="309"/>
                    <a:pt x="213" y="309"/>
                    <a:pt x="213" y="309"/>
                  </a:cubicBezTo>
                  <a:cubicBezTo>
                    <a:pt x="207" y="309"/>
                    <a:pt x="202" y="304"/>
                    <a:pt x="202" y="298"/>
                  </a:cubicBezTo>
                  <a:cubicBezTo>
                    <a:pt x="202" y="292"/>
                    <a:pt x="207" y="288"/>
                    <a:pt x="213" y="288"/>
                  </a:cubicBezTo>
                  <a:close/>
                  <a:moveTo>
                    <a:pt x="213" y="330"/>
                  </a:moveTo>
                  <a:cubicBezTo>
                    <a:pt x="298" y="330"/>
                    <a:pt x="298" y="330"/>
                    <a:pt x="298" y="330"/>
                  </a:cubicBezTo>
                  <a:cubicBezTo>
                    <a:pt x="304" y="330"/>
                    <a:pt x="309" y="335"/>
                    <a:pt x="309" y="341"/>
                  </a:cubicBezTo>
                  <a:cubicBezTo>
                    <a:pt x="309" y="347"/>
                    <a:pt x="304" y="352"/>
                    <a:pt x="298" y="352"/>
                  </a:cubicBezTo>
                  <a:cubicBezTo>
                    <a:pt x="213" y="352"/>
                    <a:pt x="213" y="352"/>
                    <a:pt x="213" y="352"/>
                  </a:cubicBezTo>
                  <a:cubicBezTo>
                    <a:pt x="207" y="352"/>
                    <a:pt x="202" y="347"/>
                    <a:pt x="202" y="341"/>
                  </a:cubicBezTo>
                  <a:cubicBezTo>
                    <a:pt x="202" y="335"/>
                    <a:pt x="207" y="330"/>
                    <a:pt x="213" y="330"/>
                  </a:cubicBezTo>
                  <a:close/>
                  <a:moveTo>
                    <a:pt x="337" y="138"/>
                  </a:moveTo>
                  <a:cubicBezTo>
                    <a:pt x="373" y="175"/>
                    <a:pt x="373" y="175"/>
                    <a:pt x="373" y="175"/>
                  </a:cubicBezTo>
                  <a:cubicBezTo>
                    <a:pt x="373" y="373"/>
                    <a:pt x="373" y="373"/>
                    <a:pt x="373" y="373"/>
                  </a:cubicBezTo>
                  <a:cubicBezTo>
                    <a:pt x="352" y="373"/>
                    <a:pt x="352" y="373"/>
                    <a:pt x="352" y="373"/>
                  </a:cubicBezTo>
                  <a:cubicBezTo>
                    <a:pt x="352" y="256"/>
                    <a:pt x="352" y="256"/>
                    <a:pt x="352" y="256"/>
                  </a:cubicBezTo>
                  <a:cubicBezTo>
                    <a:pt x="352" y="250"/>
                    <a:pt x="347" y="245"/>
                    <a:pt x="341" y="245"/>
                  </a:cubicBezTo>
                  <a:cubicBezTo>
                    <a:pt x="170" y="245"/>
                    <a:pt x="170" y="245"/>
                    <a:pt x="170" y="245"/>
                  </a:cubicBezTo>
                  <a:cubicBezTo>
                    <a:pt x="164" y="245"/>
                    <a:pt x="160" y="250"/>
                    <a:pt x="160" y="256"/>
                  </a:cubicBezTo>
                  <a:cubicBezTo>
                    <a:pt x="160" y="373"/>
                    <a:pt x="160" y="373"/>
                    <a:pt x="160" y="373"/>
                  </a:cubicBezTo>
                  <a:cubicBezTo>
                    <a:pt x="138" y="373"/>
                    <a:pt x="138" y="373"/>
                    <a:pt x="138" y="373"/>
                  </a:cubicBezTo>
                  <a:cubicBezTo>
                    <a:pt x="138" y="138"/>
                    <a:pt x="138" y="138"/>
                    <a:pt x="138" y="138"/>
                  </a:cubicBezTo>
                  <a:cubicBezTo>
                    <a:pt x="181" y="138"/>
                    <a:pt x="181" y="138"/>
                    <a:pt x="181" y="138"/>
                  </a:cubicBezTo>
                  <a:cubicBezTo>
                    <a:pt x="181" y="213"/>
                    <a:pt x="181" y="213"/>
                    <a:pt x="181" y="213"/>
                  </a:cubicBezTo>
                  <a:cubicBezTo>
                    <a:pt x="181" y="219"/>
                    <a:pt x="186" y="224"/>
                    <a:pt x="192" y="224"/>
                  </a:cubicBezTo>
                  <a:cubicBezTo>
                    <a:pt x="320" y="224"/>
                    <a:pt x="320" y="224"/>
                    <a:pt x="320" y="224"/>
                  </a:cubicBezTo>
                  <a:cubicBezTo>
                    <a:pt x="326" y="224"/>
                    <a:pt x="330" y="219"/>
                    <a:pt x="330" y="213"/>
                  </a:cubicBezTo>
                  <a:cubicBezTo>
                    <a:pt x="330" y="138"/>
                    <a:pt x="330" y="138"/>
                    <a:pt x="330" y="138"/>
                  </a:cubicBezTo>
                  <a:lnTo>
                    <a:pt x="337" y="138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94" y="384"/>
                  </a:moveTo>
                  <a:cubicBezTo>
                    <a:pt x="394" y="390"/>
                    <a:pt x="390" y="394"/>
                    <a:pt x="384" y="394"/>
                  </a:cubicBezTo>
                  <a:cubicBezTo>
                    <a:pt x="128" y="394"/>
                    <a:pt x="128" y="394"/>
                    <a:pt x="128" y="394"/>
                  </a:cubicBezTo>
                  <a:cubicBezTo>
                    <a:pt x="122" y="394"/>
                    <a:pt x="117" y="390"/>
                    <a:pt x="117" y="384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17" y="122"/>
                    <a:pt x="122" y="117"/>
                    <a:pt x="128" y="117"/>
                  </a:cubicBezTo>
                  <a:cubicBezTo>
                    <a:pt x="341" y="117"/>
                    <a:pt x="341" y="117"/>
                    <a:pt x="341" y="117"/>
                  </a:cubicBezTo>
                  <a:cubicBezTo>
                    <a:pt x="344" y="117"/>
                    <a:pt x="347" y="118"/>
                    <a:pt x="349" y="120"/>
                  </a:cubicBezTo>
                  <a:cubicBezTo>
                    <a:pt x="391" y="163"/>
                    <a:pt x="391" y="163"/>
                    <a:pt x="391" y="163"/>
                  </a:cubicBezTo>
                  <a:cubicBezTo>
                    <a:pt x="393" y="165"/>
                    <a:pt x="394" y="167"/>
                    <a:pt x="394" y="170"/>
                  </a:cubicBezTo>
                  <a:lnTo>
                    <a:pt x="394" y="384"/>
                  </a:lnTo>
                  <a:close/>
                  <a:moveTo>
                    <a:pt x="309" y="202"/>
                  </a:moveTo>
                  <a:cubicBezTo>
                    <a:pt x="202" y="202"/>
                    <a:pt x="202" y="202"/>
                    <a:pt x="202" y="202"/>
                  </a:cubicBezTo>
                  <a:cubicBezTo>
                    <a:pt x="202" y="138"/>
                    <a:pt x="202" y="138"/>
                    <a:pt x="202" y="138"/>
                  </a:cubicBezTo>
                  <a:cubicBezTo>
                    <a:pt x="309" y="138"/>
                    <a:pt x="309" y="138"/>
                    <a:pt x="309" y="138"/>
                  </a:cubicBezTo>
                  <a:lnTo>
                    <a:pt x="309" y="20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BA3E60E8-83A6-7B53-83F7-977ABF841BB9}"/>
              </a:ext>
            </a:extLst>
          </p:cNvPr>
          <p:cNvCxnSpPr>
            <a:cxnSpLocks/>
            <a:stCxn id="74" idx="38"/>
            <a:endCxn id="59" idx="38"/>
          </p:cNvCxnSpPr>
          <p:nvPr/>
        </p:nvCxnSpPr>
        <p:spPr>
          <a:xfrm>
            <a:off x="2199920" y="2689883"/>
            <a:ext cx="1335424" cy="339714"/>
          </a:xfrm>
          <a:prstGeom prst="bentConnector3">
            <a:avLst>
              <a:gd name="adj1" fmla="val 5325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D2ABAEF-F1CF-5EF8-4771-596B7FC281EC}"/>
              </a:ext>
            </a:extLst>
          </p:cNvPr>
          <p:cNvCxnSpPr>
            <a:cxnSpLocks/>
            <a:stCxn id="51" idx="8"/>
            <a:endCxn id="74" idx="40"/>
          </p:cNvCxnSpPr>
          <p:nvPr/>
        </p:nvCxnSpPr>
        <p:spPr>
          <a:xfrm>
            <a:off x="1155570" y="2689196"/>
            <a:ext cx="676719" cy="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Freeform 726">
            <a:extLst>
              <a:ext uri="{FF2B5EF4-FFF2-40B4-BE49-F238E27FC236}">
                <a16:creationId xmlns:a16="http://schemas.microsoft.com/office/drawing/2014/main" id="{2308DA69-9391-5F3F-8312-7732C564FF9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832289" y="2505526"/>
            <a:ext cx="367631" cy="368713"/>
          </a:xfrm>
          <a:custGeom>
            <a:avLst/>
            <a:gdLst>
              <a:gd name="T0" fmla="*/ 337 w 512"/>
              <a:gd name="T1" fmla="*/ 170 h 512"/>
              <a:gd name="T2" fmla="*/ 298 w 512"/>
              <a:gd name="T3" fmla="*/ 170 h 512"/>
              <a:gd name="T4" fmla="*/ 298 w 512"/>
              <a:gd name="T5" fmla="*/ 132 h 512"/>
              <a:gd name="T6" fmla="*/ 337 w 512"/>
              <a:gd name="T7" fmla="*/ 170 h 512"/>
              <a:gd name="T8" fmla="*/ 225 w 512"/>
              <a:gd name="T9" fmla="*/ 282 h 512"/>
              <a:gd name="T10" fmla="*/ 202 w 512"/>
              <a:gd name="T11" fmla="*/ 316 h 512"/>
              <a:gd name="T12" fmla="*/ 202 w 512"/>
              <a:gd name="T13" fmla="*/ 245 h 512"/>
              <a:gd name="T14" fmla="*/ 309 w 512"/>
              <a:gd name="T15" fmla="*/ 245 h 512"/>
              <a:gd name="T16" fmla="*/ 309 w 512"/>
              <a:gd name="T17" fmla="*/ 341 h 512"/>
              <a:gd name="T18" fmla="*/ 283 w 512"/>
              <a:gd name="T19" fmla="*/ 341 h 512"/>
              <a:gd name="T20" fmla="*/ 243 w 512"/>
              <a:gd name="T21" fmla="*/ 282 h 512"/>
              <a:gd name="T22" fmla="*/ 225 w 512"/>
              <a:gd name="T23" fmla="*/ 282 h 512"/>
              <a:gd name="T24" fmla="*/ 266 w 512"/>
              <a:gd name="T25" fmla="*/ 277 h 512"/>
              <a:gd name="T26" fmla="*/ 277 w 512"/>
              <a:gd name="T27" fmla="*/ 288 h 512"/>
              <a:gd name="T28" fmla="*/ 288 w 512"/>
              <a:gd name="T29" fmla="*/ 277 h 512"/>
              <a:gd name="T30" fmla="*/ 277 w 512"/>
              <a:gd name="T31" fmla="*/ 266 h 512"/>
              <a:gd name="T32" fmla="*/ 266 w 512"/>
              <a:gd name="T33" fmla="*/ 277 h 512"/>
              <a:gd name="T34" fmla="*/ 212 w 512"/>
              <a:gd name="T35" fmla="*/ 341 h 512"/>
              <a:gd name="T36" fmla="*/ 257 w 512"/>
              <a:gd name="T37" fmla="*/ 341 h 512"/>
              <a:gd name="T38" fmla="*/ 234 w 512"/>
              <a:gd name="T39" fmla="*/ 307 h 512"/>
              <a:gd name="T40" fmla="*/ 212 w 512"/>
              <a:gd name="T41" fmla="*/ 341 h 512"/>
              <a:gd name="T42" fmla="*/ 288 w 512"/>
              <a:gd name="T43" fmla="*/ 192 h 512"/>
              <a:gd name="T44" fmla="*/ 352 w 512"/>
              <a:gd name="T45" fmla="*/ 192 h 512"/>
              <a:gd name="T46" fmla="*/ 352 w 512"/>
              <a:gd name="T47" fmla="*/ 394 h 512"/>
              <a:gd name="T48" fmla="*/ 160 w 512"/>
              <a:gd name="T49" fmla="*/ 394 h 512"/>
              <a:gd name="T50" fmla="*/ 160 w 512"/>
              <a:gd name="T51" fmla="*/ 117 h 512"/>
              <a:gd name="T52" fmla="*/ 277 w 512"/>
              <a:gd name="T53" fmla="*/ 117 h 512"/>
              <a:gd name="T54" fmla="*/ 277 w 512"/>
              <a:gd name="T55" fmla="*/ 181 h 512"/>
              <a:gd name="T56" fmla="*/ 288 w 512"/>
              <a:gd name="T57" fmla="*/ 192 h 512"/>
              <a:gd name="T58" fmla="*/ 320 w 512"/>
              <a:gd name="T59" fmla="*/ 224 h 512"/>
              <a:gd name="T60" fmla="*/ 192 w 512"/>
              <a:gd name="T61" fmla="*/ 224 h 512"/>
              <a:gd name="T62" fmla="*/ 181 w 512"/>
              <a:gd name="T63" fmla="*/ 234 h 512"/>
              <a:gd name="T64" fmla="*/ 181 w 512"/>
              <a:gd name="T65" fmla="*/ 352 h 512"/>
              <a:gd name="T66" fmla="*/ 192 w 512"/>
              <a:gd name="T67" fmla="*/ 362 h 512"/>
              <a:gd name="T68" fmla="*/ 320 w 512"/>
              <a:gd name="T69" fmla="*/ 362 h 512"/>
              <a:gd name="T70" fmla="*/ 330 w 512"/>
              <a:gd name="T71" fmla="*/ 352 h 512"/>
              <a:gd name="T72" fmla="*/ 330 w 512"/>
              <a:gd name="T73" fmla="*/ 234 h 512"/>
              <a:gd name="T74" fmla="*/ 320 w 512"/>
              <a:gd name="T75" fmla="*/ 224 h 512"/>
              <a:gd name="T76" fmla="*/ 512 w 512"/>
              <a:gd name="T77" fmla="*/ 256 h 512"/>
              <a:gd name="T78" fmla="*/ 256 w 512"/>
              <a:gd name="T79" fmla="*/ 512 h 512"/>
              <a:gd name="T80" fmla="*/ 0 w 512"/>
              <a:gd name="T81" fmla="*/ 256 h 512"/>
              <a:gd name="T82" fmla="*/ 256 w 512"/>
              <a:gd name="T83" fmla="*/ 0 h 512"/>
              <a:gd name="T84" fmla="*/ 512 w 512"/>
              <a:gd name="T85" fmla="*/ 256 h 512"/>
              <a:gd name="T86" fmla="*/ 373 w 512"/>
              <a:gd name="T87" fmla="*/ 181 h 512"/>
              <a:gd name="T88" fmla="*/ 372 w 512"/>
              <a:gd name="T89" fmla="*/ 177 h 512"/>
              <a:gd name="T90" fmla="*/ 370 w 512"/>
              <a:gd name="T91" fmla="*/ 173 h 512"/>
              <a:gd name="T92" fmla="*/ 295 w 512"/>
              <a:gd name="T93" fmla="*/ 99 h 512"/>
              <a:gd name="T94" fmla="*/ 295 w 512"/>
              <a:gd name="T95" fmla="*/ 98 h 512"/>
              <a:gd name="T96" fmla="*/ 295 w 512"/>
              <a:gd name="T97" fmla="*/ 98 h 512"/>
              <a:gd name="T98" fmla="*/ 295 w 512"/>
              <a:gd name="T99" fmla="*/ 98 h 512"/>
              <a:gd name="T100" fmla="*/ 288 w 512"/>
              <a:gd name="T101" fmla="*/ 96 h 512"/>
              <a:gd name="T102" fmla="*/ 149 w 512"/>
              <a:gd name="T103" fmla="*/ 96 h 512"/>
              <a:gd name="T104" fmla="*/ 138 w 512"/>
              <a:gd name="T105" fmla="*/ 106 h 512"/>
              <a:gd name="T106" fmla="*/ 138 w 512"/>
              <a:gd name="T107" fmla="*/ 405 h 512"/>
              <a:gd name="T108" fmla="*/ 149 w 512"/>
              <a:gd name="T109" fmla="*/ 416 h 512"/>
              <a:gd name="T110" fmla="*/ 362 w 512"/>
              <a:gd name="T111" fmla="*/ 416 h 512"/>
              <a:gd name="T112" fmla="*/ 373 w 512"/>
              <a:gd name="T113" fmla="*/ 405 h 512"/>
              <a:gd name="T114" fmla="*/ 373 w 512"/>
              <a:gd name="T115" fmla="*/ 181 h 512"/>
              <a:gd name="T116" fmla="*/ 373 w 512"/>
              <a:gd name="T117" fmla="*/ 181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12" h="512">
                <a:moveTo>
                  <a:pt x="337" y="170"/>
                </a:moveTo>
                <a:cubicBezTo>
                  <a:pt x="298" y="170"/>
                  <a:pt x="298" y="170"/>
                  <a:pt x="298" y="170"/>
                </a:cubicBezTo>
                <a:cubicBezTo>
                  <a:pt x="298" y="132"/>
                  <a:pt x="298" y="132"/>
                  <a:pt x="298" y="132"/>
                </a:cubicBezTo>
                <a:lnTo>
                  <a:pt x="337" y="170"/>
                </a:lnTo>
                <a:close/>
                <a:moveTo>
                  <a:pt x="225" y="282"/>
                </a:moveTo>
                <a:cubicBezTo>
                  <a:pt x="202" y="316"/>
                  <a:pt x="202" y="316"/>
                  <a:pt x="202" y="316"/>
                </a:cubicBezTo>
                <a:cubicBezTo>
                  <a:pt x="202" y="245"/>
                  <a:pt x="202" y="245"/>
                  <a:pt x="202" y="245"/>
                </a:cubicBezTo>
                <a:cubicBezTo>
                  <a:pt x="309" y="245"/>
                  <a:pt x="309" y="245"/>
                  <a:pt x="309" y="245"/>
                </a:cubicBezTo>
                <a:cubicBezTo>
                  <a:pt x="309" y="341"/>
                  <a:pt x="309" y="341"/>
                  <a:pt x="309" y="341"/>
                </a:cubicBezTo>
                <a:cubicBezTo>
                  <a:pt x="283" y="341"/>
                  <a:pt x="283" y="341"/>
                  <a:pt x="283" y="341"/>
                </a:cubicBezTo>
                <a:cubicBezTo>
                  <a:pt x="243" y="282"/>
                  <a:pt x="243" y="282"/>
                  <a:pt x="243" y="282"/>
                </a:cubicBezTo>
                <a:cubicBezTo>
                  <a:pt x="239" y="276"/>
                  <a:pt x="229" y="276"/>
                  <a:pt x="225" y="282"/>
                </a:cubicBezTo>
                <a:close/>
                <a:moveTo>
                  <a:pt x="266" y="277"/>
                </a:moveTo>
                <a:cubicBezTo>
                  <a:pt x="266" y="283"/>
                  <a:pt x="271" y="288"/>
                  <a:pt x="277" y="288"/>
                </a:cubicBezTo>
                <a:cubicBezTo>
                  <a:pt x="283" y="288"/>
                  <a:pt x="288" y="283"/>
                  <a:pt x="288" y="277"/>
                </a:cubicBezTo>
                <a:cubicBezTo>
                  <a:pt x="288" y="271"/>
                  <a:pt x="283" y="266"/>
                  <a:pt x="277" y="266"/>
                </a:cubicBezTo>
                <a:cubicBezTo>
                  <a:pt x="271" y="266"/>
                  <a:pt x="266" y="271"/>
                  <a:pt x="266" y="277"/>
                </a:cubicBezTo>
                <a:close/>
                <a:moveTo>
                  <a:pt x="212" y="341"/>
                </a:moveTo>
                <a:cubicBezTo>
                  <a:pt x="257" y="341"/>
                  <a:pt x="257" y="341"/>
                  <a:pt x="257" y="341"/>
                </a:cubicBezTo>
                <a:cubicBezTo>
                  <a:pt x="234" y="307"/>
                  <a:pt x="234" y="307"/>
                  <a:pt x="234" y="307"/>
                </a:cubicBezTo>
                <a:lnTo>
                  <a:pt x="212" y="341"/>
                </a:lnTo>
                <a:close/>
                <a:moveTo>
                  <a:pt x="288" y="192"/>
                </a:moveTo>
                <a:cubicBezTo>
                  <a:pt x="352" y="192"/>
                  <a:pt x="352" y="192"/>
                  <a:pt x="352" y="192"/>
                </a:cubicBezTo>
                <a:cubicBezTo>
                  <a:pt x="352" y="394"/>
                  <a:pt x="352" y="394"/>
                  <a:pt x="352" y="394"/>
                </a:cubicBezTo>
                <a:cubicBezTo>
                  <a:pt x="160" y="394"/>
                  <a:pt x="160" y="394"/>
                  <a:pt x="160" y="394"/>
                </a:cubicBezTo>
                <a:cubicBezTo>
                  <a:pt x="160" y="117"/>
                  <a:pt x="160" y="117"/>
                  <a:pt x="160" y="117"/>
                </a:cubicBezTo>
                <a:cubicBezTo>
                  <a:pt x="277" y="117"/>
                  <a:pt x="277" y="117"/>
                  <a:pt x="277" y="117"/>
                </a:cubicBezTo>
                <a:cubicBezTo>
                  <a:pt x="277" y="181"/>
                  <a:pt x="277" y="181"/>
                  <a:pt x="277" y="181"/>
                </a:cubicBezTo>
                <a:cubicBezTo>
                  <a:pt x="277" y="187"/>
                  <a:pt x="282" y="192"/>
                  <a:pt x="288" y="192"/>
                </a:cubicBezTo>
                <a:close/>
                <a:moveTo>
                  <a:pt x="320" y="224"/>
                </a:moveTo>
                <a:cubicBezTo>
                  <a:pt x="192" y="224"/>
                  <a:pt x="192" y="224"/>
                  <a:pt x="192" y="224"/>
                </a:cubicBezTo>
                <a:cubicBezTo>
                  <a:pt x="186" y="224"/>
                  <a:pt x="181" y="228"/>
                  <a:pt x="181" y="234"/>
                </a:cubicBezTo>
                <a:cubicBezTo>
                  <a:pt x="181" y="352"/>
                  <a:pt x="181" y="352"/>
                  <a:pt x="181" y="352"/>
                </a:cubicBezTo>
                <a:cubicBezTo>
                  <a:pt x="181" y="358"/>
                  <a:pt x="186" y="362"/>
                  <a:pt x="192" y="362"/>
                </a:cubicBezTo>
                <a:cubicBezTo>
                  <a:pt x="320" y="362"/>
                  <a:pt x="320" y="362"/>
                  <a:pt x="320" y="362"/>
                </a:cubicBezTo>
                <a:cubicBezTo>
                  <a:pt x="326" y="362"/>
                  <a:pt x="330" y="358"/>
                  <a:pt x="330" y="352"/>
                </a:cubicBezTo>
                <a:cubicBezTo>
                  <a:pt x="330" y="234"/>
                  <a:pt x="330" y="234"/>
                  <a:pt x="330" y="234"/>
                </a:cubicBezTo>
                <a:cubicBezTo>
                  <a:pt x="330" y="228"/>
                  <a:pt x="326" y="224"/>
                  <a:pt x="320" y="224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4" y="512"/>
                  <a:pt x="0" y="397"/>
                  <a:pt x="0" y="256"/>
                </a:cubicBezTo>
                <a:cubicBezTo>
                  <a:pt x="0" y="114"/>
                  <a:pt x="114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373" y="181"/>
                </a:moveTo>
                <a:cubicBezTo>
                  <a:pt x="373" y="180"/>
                  <a:pt x="373" y="178"/>
                  <a:pt x="372" y="177"/>
                </a:cubicBezTo>
                <a:cubicBezTo>
                  <a:pt x="372" y="176"/>
                  <a:pt x="371" y="174"/>
                  <a:pt x="370" y="173"/>
                </a:cubicBezTo>
                <a:cubicBezTo>
                  <a:pt x="295" y="99"/>
                  <a:pt x="295" y="99"/>
                  <a:pt x="295" y="99"/>
                </a:cubicBezTo>
                <a:cubicBezTo>
                  <a:pt x="295" y="99"/>
                  <a:pt x="295" y="99"/>
                  <a:pt x="295" y="98"/>
                </a:cubicBezTo>
                <a:cubicBezTo>
                  <a:pt x="295" y="98"/>
                  <a:pt x="295" y="98"/>
                  <a:pt x="295" y="98"/>
                </a:cubicBezTo>
                <a:cubicBezTo>
                  <a:pt x="295" y="98"/>
                  <a:pt x="295" y="98"/>
                  <a:pt x="295" y="98"/>
                </a:cubicBezTo>
                <a:cubicBezTo>
                  <a:pt x="293" y="97"/>
                  <a:pt x="290" y="96"/>
                  <a:pt x="288" y="96"/>
                </a:cubicBezTo>
                <a:cubicBezTo>
                  <a:pt x="149" y="96"/>
                  <a:pt x="149" y="96"/>
                  <a:pt x="149" y="96"/>
                </a:cubicBezTo>
                <a:cubicBezTo>
                  <a:pt x="143" y="96"/>
                  <a:pt x="138" y="100"/>
                  <a:pt x="138" y="106"/>
                </a:cubicBezTo>
                <a:cubicBezTo>
                  <a:pt x="138" y="405"/>
                  <a:pt x="138" y="405"/>
                  <a:pt x="138" y="405"/>
                </a:cubicBezTo>
                <a:cubicBezTo>
                  <a:pt x="138" y="411"/>
                  <a:pt x="143" y="416"/>
                  <a:pt x="149" y="416"/>
                </a:cubicBezTo>
                <a:cubicBezTo>
                  <a:pt x="362" y="416"/>
                  <a:pt x="362" y="416"/>
                  <a:pt x="362" y="416"/>
                </a:cubicBezTo>
                <a:cubicBezTo>
                  <a:pt x="368" y="416"/>
                  <a:pt x="373" y="411"/>
                  <a:pt x="373" y="405"/>
                </a:cubicBezTo>
                <a:cubicBezTo>
                  <a:pt x="373" y="181"/>
                  <a:pt x="373" y="181"/>
                  <a:pt x="373" y="181"/>
                </a:cubicBezTo>
                <a:cubicBezTo>
                  <a:pt x="373" y="181"/>
                  <a:pt x="373" y="181"/>
                  <a:pt x="373" y="18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D786C19-519F-6006-9EF8-E405D22869E3}"/>
              </a:ext>
            </a:extLst>
          </p:cNvPr>
          <p:cNvCxnSpPr>
            <a:cxnSpLocks/>
            <a:stCxn id="57" idx="3"/>
            <a:endCxn id="42" idx="3"/>
          </p:cNvCxnSpPr>
          <p:nvPr/>
        </p:nvCxnSpPr>
        <p:spPr>
          <a:xfrm>
            <a:off x="3906565" y="2326393"/>
            <a:ext cx="1946273" cy="163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D3FE24B-9FA2-05F7-08A8-827E4E4F7EAA}"/>
              </a:ext>
            </a:extLst>
          </p:cNvPr>
          <p:cNvCxnSpPr>
            <a:stCxn id="59" idx="40"/>
            <a:endCxn id="42" idx="3"/>
          </p:cNvCxnSpPr>
          <p:nvPr/>
        </p:nvCxnSpPr>
        <p:spPr>
          <a:xfrm flipV="1">
            <a:off x="3905231" y="2490134"/>
            <a:ext cx="1947607" cy="539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reeform 5">
            <a:extLst>
              <a:ext uri="{FF2B5EF4-FFF2-40B4-BE49-F238E27FC236}">
                <a16:creationId xmlns:a16="http://schemas.microsoft.com/office/drawing/2014/main" id="{3CC7AFCC-B4DB-C866-C606-622C2A246A7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865079" y="3805591"/>
            <a:ext cx="369887" cy="369888"/>
          </a:xfrm>
          <a:custGeom>
            <a:avLst/>
            <a:gdLst>
              <a:gd name="T0" fmla="*/ 341 w 512"/>
              <a:gd name="T1" fmla="*/ 232 h 512"/>
              <a:gd name="T2" fmla="*/ 373 w 512"/>
              <a:gd name="T3" fmla="*/ 200 h 512"/>
              <a:gd name="T4" fmla="*/ 364 w 512"/>
              <a:gd name="T5" fmla="*/ 237 h 512"/>
              <a:gd name="T6" fmla="*/ 364 w 512"/>
              <a:gd name="T7" fmla="*/ 237 h 512"/>
              <a:gd name="T8" fmla="*/ 354 w 512"/>
              <a:gd name="T9" fmla="*/ 249 h 512"/>
              <a:gd name="T10" fmla="*/ 288 w 512"/>
              <a:gd name="T11" fmla="*/ 264 h 512"/>
              <a:gd name="T12" fmla="*/ 276 w 512"/>
              <a:gd name="T13" fmla="*/ 267 h 512"/>
              <a:gd name="T14" fmla="*/ 167 w 512"/>
              <a:gd name="T15" fmla="*/ 376 h 512"/>
              <a:gd name="T16" fmla="*/ 137 w 512"/>
              <a:gd name="T17" fmla="*/ 376 h 512"/>
              <a:gd name="T18" fmla="*/ 131 w 512"/>
              <a:gd name="T19" fmla="*/ 361 h 512"/>
              <a:gd name="T20" fmla="*/ 137 w 512"/>
              <a:gd name="T21" fmla="*/ 346 h 512"/>
              <a:gd name="T22" fmla="*/ 246 w 512"/>
              <a:gd name="T23" fmla="*/ 237 h 512"/>
              <a:gd name="T24" fmla="*/ 249 w 512"/>
              <a:gd name="T25" fmla="*/ 225 h 512"/>
              <a:gd name="T26" fmla="*/ 264 w 512"/>
              <a:gd name="T27" fmla="*/ 159 h 512"/>
              <a:gd name="T28" fmla="*/ 276 w 512"/>
              <a:gd name="T29" fmla="*/ 149 h 512"/>
              <a:gd name="T30" fmla="*/ 309 w 512"/>
              <a:gd name="T31" fmla="*/ 140 h 512"/>
              <a:gd name="T32" fmla="*/ 312 w 512"/>
              <a:gd name="T33" fmla="*/ 140 h 512"/>
              <a:gd name="T34" fmla="*/ 281 w 512"/>
              <a:gd name="T35" fmla="*/ 171 h 512"/>
              <a:gd name="T36" fmla="*/ 280 w 512"/>
              <a:gd name="T37" fmla="*/ 185 h 512"/>
              <a:gd name="T38" fmla="*/ 301 w 512"/>
              <a:gd name="T39" fmla="*/ 211 h 512"/>
              <a:gd name="T40" fmla="*/ 328 w 512"/>
              <a:gd name="T41" fmla="*/ 233 h 512"/>
              <a:gd name="T42" fmla="*/ 341 w 512"/>
              <a:gd name="T43" fmla="*/ 232 h 512"/>
              <a:gd name="T44" fmla="*/ 512 w 512"/>
              <a:gd name="T45" fmla="*/ 256 h 512"/>
              <a:gd name="T46" fmla="*/ 256 w 512"/>
              <a:gd name="T47" fmla="*/ 512 h 512"/>
              <a:gd name="T48" fmla="*/ 0 w 512"/>
              <a:gd name="T49" fmla="*/ 256 h 512"/>
              <a:gd name="T50" fmla="*/ 256 w 512"/>
              <a:gd name="T51" fmla="*/ 0 h 512"/>
              <a:gd name="T52" fmla="*/ 512 w 512"/>
              <a:gd name="T53" fmla="*/ 256 h 512"/>
              <a:gd name="T54" fmla="*/ 389 w 512"/>
              <a:gd name="T55" fmla="*/ 175 h 512"/>
              <a:gd name="T56" fmla="*/ 382 w 512"/>
              <a:gd name="T57" fmla="*/ 169 h 512"/>
              <a:gd name="T58" fmla="*/ 372 w 512"/>
              <a:gd name="T59" fmla="*/ 171 h 512"/>
              <a:gd name="T60" fmla="*/ 333 w 512"/>
              <a:gd name="T61" fmla="*/ 210 h 512"/>
              <a:gd name="T62" fmla="*/ 317 w 512"/>
              <a:gd name="T63" fmla="*/ 196 h 512"/>
              <a:gd name="T64" fmla="*/ 303 w 512"/>
              <a:gd name="T65" fmla="*/ 180 h 512"/>
              <a:gd name="T66" fmla="*/ 342 w 512"/>
              <a:gd name="T67" fmla="*/ 141 h 512"/>
              <a:gd name="T68" fmla="*/ 344 w 512"/>
              <a:gd name="T69" fmla="*/ 131 h 512"/>
              <a:gd name="T70" fmla="*/ 338 w 512"/>
              <a:gd name="T71" fmla="*/ 124 h 512"/>
              <a:gd name="T72" fmla="*/ 265 w 512"/>
              <a:gd name="T73" fmla="*/ 131 h 512"/>
              <a:gd name="T74" fmla="*/ 249 w 512"/>
              <a:gd name="T75" fmla="*/ 144 h 512"/>
              <a:gd name="T76" fmla="*/ 227 w 512"/>
              <a:gd name="T77" fmla="*/ 226 h 512"/>
              <a:gd name="T78" fmla="*/ 122 w 512"/>
              <a:gd name="T79" fmla="*/ 331 h 512"/>
              <a:gd name="T80" fmla="*/ 109 w 512"/>
              <a:gd name="T81" fmla="*/ 361 h 512"/>
              <a:gd name="T82" fmla="*/ 122 w 512"/>
              <a:gd name="T83" fmla="*/ 391 h 512"/>
              <a:gd name="T84" fmla="*/ 152 w 512"/>
              <a:gd name="T85" fmla="*/ 404 h 512"/>
              <a:gd name="T86" fmla="*/ 182 w 512"/>
              <a:gd name="T87" fmla="*/ 391 h 512"/>
              <a:gd name="T88" fmla="*/ 287 w 512"/>
              <a:gd name="T89" fmla="*/ 286 h 512"/>
              <a:gd name="T90" fmla="*/ 369 w 512"/>
              <a:gd name="T91" fmla="*/ 264 h 512"/>
              <a:gd name="T92" fmla="*/ 382 w 512"/>
              <a:gd name="T93" fmla="*/ 248 h 512"/>
              <a:gd name="T94" fmla="*/ 389 w 512"/>
              <a:gd name="T95" fmla="*/ 175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512" h="512">
                <a:moveTo>
                  <a:pt x="341" y="232"/>
                </a:moveTo>
                <a:cubicBezTo>
                  <a:pt x="373" y="200"/>
                  <a:pt x="373" y="200"/>
                  <a:pt x="373" y="200"/>
                </a:cubicBezTo>
                <a:cubicBezTo>
                  <a:pt x="374" y="213"/>
                  <a:pt x="370" y="226"/>
                  <a:pt x="364" y="237"/>
                </a:cubicBezTo>
                <a:cubicBezTo>
                  <a:pt x="364" y="237"/>
                  <a:pt x="364" y="237"/>
                  <a:pt x="364" y="237"/>
                </a:cubicBezTo>
                <a:cubicBezTo>
                  <a:pt x="361" y="242"/>
                  <a:pt x="358" y="246"/>
                  <a:pt x="354" y="249"/>
                </a:cubicBezTo>
                <a:cubicBezTo>
                  <a:pt x="337" y="267"/>
                  <a:pt x="311" y="272"/>
                  <a:pt x="288" y="264"/>
                </a:cubicBezTo>
                <a:cubicBezTo>
                  <a:pt x="284" y="263"/>
                  <a:pt x="279" y="264"/>
                  <a:pt x="276" y="267"/>
                </a:cubicBezTo>
                <a:cubicBezTo>
                  <a:pt x="167" y="376"/>
                  <a:pt x="167" y="376"/>
                  <a:pt x="167" y="376"/>
                </a:cubicBezTo>
                <a:cubicBezTo>
                  <a:pt x="159" y="384"/>
                  <a:pt x="145" y="384"/>
                  <a:pt x="137" y="376"/>
                </a:cubicBezTo>
                <a:cubicBezTo>
                  <a:pt x="133" y="372"/>
                  <a:pt x="131" y="367"/>
                  <a:pt x="131" y="361"/>
                </a:cubicBezTo>
                <a:cubicBezTo>
                  <a:pt x="131" y="355"/>
                  <a:pt x="133" y="350"/>
                  <a:pt x="137" y="346"/>
                </a:cubicBezTo>
                <a:cubicBezTo>
                  <a:pt x="246" y="237"/>
                  <a:pt x="246" y="237"/>
                  <a:pt x="246" y="237"/>
                </a:cubicBezTo>
                <a:cubicBezTo>
                  <a:pt x="249" y="234"/>
                  <a:pt x="250" y="229"/>
                  <a:pt x="249" y="225"/>
                </a:cubicBezTo>
                <a:cubicBezTo>
                  <a:pt x="241" y="202"/>
                  <a:pt x="246" y="176"/>
                  <a:pt x="264" y="159"/>
                </a:cubicBezTo>
                <a:cubicBezTo>
                  <a:pt x="267" y="155"/>
                  <a:pt x="271" y="152"/>
                  <a:pt x="276" y="149"/>
                </a:cubicBezTo>
                <a:cubicBezTo>
                  <a:pt x="286" y="143"/>
                  <a:pt x="297" y="140"/>
                  <a:pt x="309" y="140"/>
                </a:cubicBezTo>
                <a:cubicBezTo>
                  <a:pt x="310" y="140"/>
                  <a:pt x="311" y="140"/>
                  <a:pt x="312" y="140"/>
                </a:cubicBezTo>
                <a:cubicBezTo>
                  <a:pt x="281" y="171"/>
                  <a:pt x="281" y="171"/>
                  <a:pt x="281" y="171"/>
                </a:cubicBezTo>
                <a:cubicBezTo>
                  <a:pt x="277" y="175"/>
                  <a:pt x="277" y="181"/>
                  <a:pt x="280" y="185"/>
                </a:cubicBezTo>
                <a:cubicBezTo>
                  <a:pt x="286" y="194"/>
                  <a:pt x="293" y="203"/>
                  <a:pt x="301" y="211"/>
                </a:cubicBezTo>
                <a:cubicBezTo>
                  <a:pt x="310" y="220"/>
                  <a:pt x="318" y="227"/>
                  <a:pt x="328" y="233"/>
                </a:cubicBezTo>
                <a:cubicBezTo>
                  <a:pt x="332" y="236"/>
                  <a:pt x="338" y="235"/>
                  <a:pt x="341" y="232"/>
                </a:cubicBezTo>
                <a:close/>
                <a:moveTo>
                  <a:pt x="512" y="256"/>
                </a:moveTo>
                <a:cubicBezTo>
                  <a:pt x="512" y="397"/>
                  <a:pt x="397" y="512"/>
                  <a:pt x="256" y="512"/>
                </a:cubicBezTo>
                <a:cubicBezTo>
                  <a:pt x="115" y="512"/>
                  <a:pt x="0" y="397"/>
                  <a:pt x="0" y="256"/>
                </a:cubicBezTo>
                <a:cubicBezTo>
                  <a:pt x="0" y="114"/>
                  <a:pt x="115" y="0"/>
                  <a:pt x="256" y="0"/>
                </a:cubicBezTo>
                <a:cubicBezTo>
                  <a:pt x="397" y="0"/>
                  <a:pt x="512" y="114"/>
                  <a:pt x="512" y="256"/>
                </a:cubicBezTo>
                <a:close/>
                <a:moveTo>
                  <a:pt x="389" y="175"/>
                </a:moveTo>
                <a:cubicBezTo>
                  <a:pt x="388" y="172"/>
                  <a:pt x="385" y="169"/>
                  <a:pt x="382" y="169"/>
                </a:cubicBezTo>
                <a:cubicBezTo>
                  <a:pt x="378" y="168"/>
                  <a:pt x="374" y="169"/>
                  <a:pt x="372" y="171"/>
                </a:cubicBezTo>
                <a:cubicBezTo>
                  <a:pt x="333" y="210"/>
                  <a:pt x="333" y="210"/>
                  <a:pt x="333" y="210"/>
                </a:cubicBezTo>
                <a:cubicBezTo>
                  <a:pt x="327" y="206"/>
                  <a:pt x="322" y="201"/>
                  <a:pt x="317" y="196"/>
                </a:cubicBezTo>
                <a:cubicBezTo>
                  <a:pt x="311" y="191"/>
                  <a:pt x="307" y="186"/>
                  <a:pt x="303" y="180"/>
                </a:cubicBezTo>
                <a:cubicBezTo>
                  <a:pt x="342" y="141"/>
                  <a:pt x="342" y="141"/>
                  <a:pt x="342" y="141"/>
                </a:cubicBezTo>
                <a:cubicBezTo>
                  <a:pt x="344" y="139"/>
                  <a:pt x="345" y="135"/>
                  <a:pt x="344" y="131"/>
                </a:cubicBezTo>
                <a:cubicBezTo>
                  <a:pt x="344" y="128"/>
                  <a:pt x="341" y="125"/>
                  <a:pt x="338" y="124"/>
                </a:cubicBezTo>
                <a:cubicBezTo>
                  <a:pt x="313" y="115"/>
                  <a:pt x="287" y="118"/>
                  <a:pt x="265" y="131"/>
                </a:cubicBezTo>
                <a:cubicBezTo>
                  <a:pt x="259" y="135"/>
                  <a:pt x="253" y="139"/>
                  <a:pt x="249" y="144"/>
                </a:cubicBezTo>
                <a:cubicBezTo>
                  <a:pt x="227" y="165"/>
                  <a:pt x="219" y="197"/>
                  <a:pt x="227" y="226"/>
                </a:cubicBezTo>
                <a:cubicBezTo>
                  <a:pt x="122" y="331"/>
                  <a:pt x="122" y="331"/>
                  <a:pt x="122" y="331"/>
                </a:cubicBezTo>
                <a:cubicBezTo>
                  <a:pt x="114" y="339"/>
                  <a:pt x="109" y="350"/>
                  <a:pt x="109" y="361"/>
                </a:cubicBezTo>
                <a:cubicBezTo>
                  <a:pt x="109" y="372"/>
                  <a:pt x="114" y="383"/>
                  <a:pt x="122" y="391"/>
                </a:cubicBezTo>
                <a:cubicBezTo>
                  <a:pt x="130" y="399"/>
                  <a:pt x="140" y="404"/>
                  <a:pt x="152" y="404"/>
                </a:cubicBezTo>
                <a:cubicBezTo>
                  <a:pt x="163" y="404"/>
                  <a:pt x="174" y="399"/>
                  <a:pt x="182" y="391"/>
                </a:cubicBezTo>
                <a:cubicBezTo>
                  <a:pt x="287" y="286"/>
                  <a:pt x="287" y="286"/>
                  <a:pt x="287" y="286"/>
                </a:cubicBezTo>
                <a:cubicBezTo>
                  <a:pt x="316" y="294"/>
                  <a:pt x="348" y="286"/>
                  <a:pt x="369" y="264"/>
                </a:cubicBezTo>
                <a:cubicBezTo>
                  <a:pt x="374" y="260"/>
                  <a:pt x="378" y="254"/>
                  <a:pt x="382" y="248"/>
                </a:cubicBezTo>
                <a:cubicBezTo>
                  <a:pt x="395" y="226"/>
                  <a:pt x="398" y="200"/>
                  <a:pt x="389" y="1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6C6EC72-0D3A-5D1F-3F77-59FC9150F5D3}"/>
              </a:ext>
            </a:extLst>
          </p:cNvPr>
          <p:cNvSpPr/>
          <p:nvPr/>
        </p:nvSpPr>
        <p:spPr bwMode="gray">
          <a:xfrm>
            <a:off x="4871589" y="4099810"/>
            <a:ext cx="2356866" cy="403399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66675" tIns="66675" rIns="66675" bIns="66675" rtlCol="0" anchor="t"/>
          <a:lstStyle/>
          <a:p>
            <a:pPr algn="ctr" defTabSz="685800">
              <a:lnSpc>
                <a:spcPct val="106000"/>
              </a:lnSpc>
            </a:pPr>
            <a:r>
              <a:rPr lang="fr-CH" sz="900" dirty="0">
                <a:solidFill>
                  <a:schemeClr val="accent2"/>
                </a:solidFill>
                <a:latin typeface="Calibri Light"/>
              </a:rPr>
              <a:t>Les </a:t>
            </a:r>
            <a:r>
              <a:rPr lang="fr-CH" sz="900" b="1" dirty="0">
                <a:solidFill>
                  <a:schemeClr val="accent2"/>
                </a:solidFill>
                <a:latin typeface="Calibri Light"/>
              </a:rPr>
              <a:t>SGP consolident </a:t>
            </a:r>
            <a:r>
              <a:rPr lang="fr-CH" sz="900" dirty="0">
                <a:solidFill>
                  <a:schemeClr val="accent2"/>
                </a:solidFill>
                <a:latin typeface="Calibri Light"/>
              </a:rPr>
              <a:t>ces données au niveau </a:t>
            </a:r>
            <a:r>
              <a:rPr lang="fr-CH" sz="900" b="1" dirty="0">
                <a:solidFill>
                  <a:schemeClr val="accent2"/>
                </a:solidFill>
                <a:latin typeface="Calibri Light"/>
              </a:rPr>
              <a:t>entité / portefeuilles </a:t>
            </a:r>
            <a:r>
              <a:rPr lang="fr-CH" sz="900" dirty="0">
                <a:solidFill>
                  <a:schemeClr val="accent2"/>
                </a:solidFill>
                <a:latin typeface="Calibri Light"/>
              </a:rPr>
              <a:t>et publient les rapports PAI attendus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63E9717-48C9-C87A-6B89-06584C487F50}"/>
              </a:ext>
            </a:extLst>
          </p:cNvPr>
          <p:cNvCxnSpPr>
            <a:stCxn id="40" idx="2"/>
            <a:endCxn id="98" idx="25"/>
          </p:cNvCxnSpPr>
          <p:nvPr/>
        </p:nvCxnSpPr>
        <p:spPr>
          <a:xfrm>
            <a:off x="6050022" y="3088206"/>
            <a:ext cx="1" cy="717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8F9361AF-1D0F-69E8-C6ED-D5E1DD22CCC7}"/>
              </a:ext>
            </a:extLst>
          </p:cNvPr>
          <p:cNvCxnSpPr>
            <a:stCxn id="99" idx="1"/>
            <a:endCxn id="23" idx="8"/>
          </p:cNvCxnSpPr>
          <p:nvPr/>
        </p:nvCxnSpPr>
        <p:spPr>
          <a:xfrm rot="10800000">
            <a:off x="3328907" y="3897346"/>
            <a:ext cx="1542682" cy="40416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: Elbow 108">
            <a:extLst>
              <a:ext uri="{FF2B5EF4-FFF2-40B4-BE49-F238E27FC236}">
                <a16:creationId xmlns:a16="http://schemas.microsoft.com/office/drawing/2014/main" id="{45FC8CBA-5393-CDCD-0145-3DEE0799A2FB}"/>
              </a:ext>
            </a:extLst>
          </p:cNvPr>
          <p:cNvCxnSpPr>
            <a:stCxn id="99" idx="1"/>
            <a:endCxn id="39" idx="8"/>
          </p:cNvCxnSpPr>
          <p:nvPr/>
        </p:nvCxnSpPr>
        <p:spPr>
          <a:xfrm rot="10800000" flipV="1">
            <a:off x="3326129" y="4301509"/>
            <a:ext cx="1545461" cy="35657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DF7C5CA-91AB-924B-1C57-5C1067A9427D}"/>
              </a:ext>
            </a:extLst>
          </p:cNvPr>
          <p:cNvCxnSpPr>
            <a:cxnSpLocks/>
            <a:endCxn id="42" idx="6"/>
          </p:cNvCxnSpPr>
          <p:nvPr/>
        </p:nvCxnSpPr>
        <p:spPr>
          <a:xfrm flipV="1">
            <a:off x="2876128" y="2490134"/>
            <a:ext cx="2958307" cy="194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C1F9F31-BF80-CA46-B3AD-09C98834E74E}"/>
              </a:ext>
            </a:extLst>
          </p:cNvPr>
          <p:cNvSpPr txBox="1"/>
          <p:nvPr/>
        </p:nvSpPr>
        <p:spPr>
          <a:xfrm>
            <a:off x="4152900" y="4803183"/>
            <a:ext cx="319528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5725" indent="-85725" algn="l">
              <a:spcBef>
                <a:spcPts val="600"/>
              </a:spcBef>
              <a:buAutoNum type="arabicPeriod"/>
            </a:pPr>
            <a:r>
              <a:rPr lang="fr-FR" sz="700" dirty="0">
                <a:cs typeface="Calibri" panose="020F0502020204030204" pitchFamily="34" charset="0"/>
              </a:rPr>
              <a:t>La plateforme ESAP (</a:t>
            </a:r>
            <a:r>
              <a:rPr lang="fr-FR" sz="700" dirty="0" err="1">
                <a:cs typeface="Calibri" panose="020F0502020204030204" pitchFamily="34" charset="0"/>
              </a:rPr>
              <a:t>European</a:t>
            </a:r>
            <a:r>
              <a:rPr lang="fr-FR" sz="700" dirty="0">
                <a:cs typeface="Calibri" panose="020F0502020204030204" pitchFamily="34" charset="0"/>
              </a:rPr>
              <a:t> Single Access Point) devrait être disponible en 2027.</a:t>
            </a:r>
          </a:p>
          <a:p>
            <a:pPr marL="85725" indent="-85725" algn="l">
              <a:spcBef>
                <a:spcPts val="600"/>
              </a:spcBef>
              <a:buAutoNum type="arabicPeriod"/>
            </a:pPr>
            <a:r>
              <a:rPr lang="fr-FR" sz="700" dirty="0">
                <a:cs typeface="Calibri" panose="020F0502020204030204" pitchFamily="34" charset="0"/>
              </a:rPr>
              <a:t>Les premiers rapports de durabilité seront disponibles courant 2025 sur les plus grandes entreprises. Les rapports sur les PME cotées seront disponibles au plus tard en 2028.</a:t>
            </a:r>
          </a:p>
        </p:txBody>
      </p:sp>
    </p:spTree>
    <p:extLst>
      <p:ext uri="{BB962C8B-B14F-4D97-AF65-F5344CB8AC3E}">
        <p14:creationId xmlns:p14="http://schemas.microsoft.com/office/powerpoint/2010/main" val="360680216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hème AFG">
  <a:themeElements>
    <a:clrScheme name="AFG">
      <a:dk1>
        <a:sysClr val="windowText" lastClr="000000"/>
      </a:dk1>
      <a:lt1>
        <a:sysClr val="window" lastClr="FFFFFF"/>
      </a:lt1>
      <a:dk2>
        <a:srgbClr val="164194"/>
      </a:dk2>
      <a:lt2>
        <a:srgbClr val="1DBADF"/>
      </a:lt2>
      <a:accent1>
        <a:srgbClr val="449DD7"/>
      </a:accent1>
      <a:accent2>
        <a:srgbClr val="004A78"/>
      </a:accent2>
      <a:accent3>
        <a:srgbClr val="18BBB5"/>
      </a:accent3>
      <a:accent4>
        <a:srgbClr val="008269"/>
      </a:accent4>
      <a:accent5>
        <a:srgbClr val="522A6B"/>
      </a:accent5>
      <a:accent6>
        <a:srgbClr val="CC302B"/>
      </a:accent6>
      <a:hlink>
        <a:srgbClr val="0563C1"/>
      </a:hlink>
      <a:folHlink>
        <a:srgbClr val="954F72"/>
      </a:folHlink>
    </a:clrScheme>
    <a:fontScheme name="BioRhyme + Montserrat">
      <a:majorFont>
        <a:latin typeface="BioRhyme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1200"/>
          </a:spcBef>
          <a:defRPr sz="3000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B85D9F275EB747AF372F47B75247D7" ma:contentTypeVersion="4" ma:contentTypeDescription="Crée un document." ma:contentTypeScope="" ma:versionID="0d13189431cbf40bfcb6244d14a26734">
  <xsd:schema xmlns:xsd="http://www.w3.org/2001/XMLSchema" xmlns:xs="http://www.w3.org/2001/XMLSchema" xmlns:p="http://schemas.microsoft.com/office/2006/metadata/properties" xmlns:ns2="cc4a7941-91e5-4697-bcc9-ff1519dc700f" targetNamespace="http://schemas.microsoft.com/office/2006/metadata/properties" ma:root="true" ma:fieldsID="35e63d3f028c01340e7a3b8abe214949" ns2:_="">
    <xsd:import namespace="cc4a7941-91e5-4697-bcc9-ff1519dc70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4a7941-91e5-4697-bcc9-ff1519dc7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231FAB-F565-40B0-B912-80AFFB86E2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862569-B727-40E1-BBD3-D72F82CA13A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A972412-AD2B-4276-BBD8-1186E54FC8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4a7941-91e5-4697-bcc9-ff1519dc70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4395</TotalTime>
  <Words>1079</Words>
  <Application>Microsoft Office PowerPoint</Application>
  <PresentationFormat>Personnalisé</PresentationFormat>
  <Paragraphs>84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Lucida Grande</vt:lpstr>
      <vt:lpstr>Montserrat</vt:lpstr>
      <vt:lpstr>Montserrat Medium</vt:lpstr>
      <vt:lpstr>Police système</vt:lpstr>
      <vt:lpstr>Thème AFG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Planet13</dc:creator>
  <cp:lastModifiedBy>Charlotte HELLUY-LAFONT</cp:lastModifiedBy>
  <cp:revision>118</cp:revision>
  <dcterms:created xsi:type="dcterms:W3CDTF">2021-09-09T11:06:59Z</dcterms:created>
  <dcterms:modified xsi:type="dcterms:W3CDTF">2024-06-19T16:13:25Z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0x0101007AB85D9F275EB747AF372F47B75247D7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2022-03-21T08:40:28Z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21198c6b-a2e7-4c2a-bd2d-b74ae0821bd4</vt:lpwstr>
  </property>
  <property fmtid="{D5CDD505-2E9C-101B-9397-08002B2CF9AE}" pid="9" name="MSIP_Label_ea60d57e-af5b-4752-ac57-3e4f28ca11dc_ContentBits">
    <vt:lpwstr>0</vt:lpwstr>
  </property>
</Properties>
</file>