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6"/>
  </p:notesMasterIdLst>
  <p:sldIdLst>
    <p:sldId id="258" r:id="rId4"/>
    <p:sldId id="257" r:id="rId5"/>
  </p:sldIdLst>
  <p:sldSz cx="7559675" cy="10439400"/>
  <p:notesSz cx="6808788" cy="9940925"/>
  <p:defaultTextStyle>
    <a:defPPr>
      <a:defRPr lang="fr-FR"/>
    </a:defPPr>
    <a:lvl1pPr marL="0" algn="l" defTabSz="1396959" rtl="0" eaLnBrk="1" latinLnBrk="0" hangingPunct="1">
      <a:defRPr sz="2749" kern="1200">
        <a:solidFill>
          <a:schemeClr val="tx1"/>
        </a:solidFill>
        <a:latin typeface="+mn-lt"/>
        <a:ea typeface="+mn-ea"/>
        <a:cs typeface="+mn-cs"/>
      </a:defRPr>
    </a:lvl1pPr>
    <a:lvl2pPr marL="698480" algn="l" defTabSz="1396959" rtl="0" eaLnBrk="1" latinLnBrk="0" hangingPunct="1">
      <a:defRPr sz="2749" kern="1200">
        <a:solidFill>
          <a:schemeClr val="tx1"/>
        </a:solidFill>
        <a:latin typeface="+mn-lt"/>
        <a:ea typeface="+mn-ea"/>
        <a:cs typeface="+mn-cs"/>
      </a:defRPr>
    </a:lvl2pPr>
    <a:lvl3pPr marL="1396959" algn="l" defTabSz="1396959" rtl="0" eaLnBrk="1" latinLnBrk="0" hangingPunct="1">
      <a:defRPr sz="2749" kern="1200">
        <a:solidFill>
          <a:schemeClr val="tx1"/>
        </a:solidFill>
        <a:latin typeface="+mn-lt"/>
        <a:ea typeface="+mn-ea"/>
        <a:cs typeface="+mn-cs"/>
      </a:defRPr>
    </a:lvl3pPr>
    <a:lvl4pPr marL="2095439" algn="l" defTabSz="1396959" rtl="0" eaLnBrk="1" latinLnBrk="0" hangingPunct="1">
      <a:defRPr sz="2749" kern="1200">
        <a:solidFill>
          <a:schemeClr val="tx1"/>
        </a:solidFill>
        <a:latin typeface="+mn-lt"/>
        <a:ea typeface="+mn-ea"/>
        <a:cs typeface="+mn-cs"/>
      </a:defRPr>
    </a:lvl4pPr>
    <a:lvl5pPr marL="2793917" algn="l" defTabSz="1396959" rtl="0" eaLnBrk="1" latinLnBrk="0" hangingPunct="1">
      <a:defRPr sz="2749" kern="1200">
        <a:solidFill>
          <a:schemeClr val="tx1"/>
        </a:solidFill>
        <a:latin typeface="+mn-lt"/>
        <a:ea typeface="+mn-ea"/>
        <a:cs typeface="+mn-cs"/>
      </a:defRPr>
    </a:lvl5pPr>
    <a:lvl6pPr marL="3492397" algn="l" defTabSz="1396959" rtl="0" eaLnBrk="1" latinLnBrk="0" hangingPunct="1">
      <a:defRPr sz="2749" kern="1200">
        <a:solidFill>
          <a:schemeClr val="tx1"/>
        </a:solidFill>
        <a:latin typeface="+mn-lt"/>
        <a:ea typeface="+mn-ea"/>
        <a:cs typeface="+mn-cs"/>
      </a:defRPr>
    </a:lvl6pPr>
    <a:lvl7pPr marL="4190877" algn="l" defTabSz="1396959" rtl="0" eaLnBrk="1" latinLnBrk="0" hangingPunct="1">
      <a:defRPr sz="2749" kern="1200">
        <a:solidFill>
          <a:schemeClr val="tx1"/>
        </a:solidFill>
        <a:latin typeface="+mn-lt"/>
        <a:ea typeface="+mn-ea"/>
        <a:cs typeface="+mn-cs"/>
      </a:defRPr>
    </a:lvl7pPr>
    <a:lvl8pPr marL="4889356" algn="l" defTabSz="1396959" rtl="0" eaLnBrk="1" latinLnBrk="0" hangingPunct="1">
      <a:defRPr sz="2749" kern="1200">
        <a:solidFill>
          <a:schemeClr val="tx1"/>
        </a:solidFill>
        <a:latin typeface="+mn-lt"/>
        <a:ea typeface="+mn-ea"/>
        <a:cs typeface="+mn-cs"/>
      </a:defRPr>
    </a:lvl8pPr>
    <a:lvl9pPr marL="5587836" algn="l" defTabSz="1396959" rtl="0" eaLnBrk="1" latinLnBrk="0" hangingPunct="1">
      <a:defRPr sz="2749"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4390"/>
    <a:srgbClr val="D2F1F9"/>
    <a:srgbClr val="A5E3F2"/>
    <a:srgbClr val="77D6EC"/>
    <a:srgbClr val="164194"/>
    <a:srgbClr val="8AA0CA"/>
    <a:srgbClr val="F18700"/>
    <a:srgbClr val="D04119"/>
    <a:srgbClr val="1DBA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98" autoAdjust="0"/>
    <p:restoredTop sz="94728"/>
  </p:normalViewPr>
  <p:slideViewPr>
    <p:cSldViewPr snapToGrid="0">
      <p:cViewPr>
        <p:scale>
          <a:sx n="100" d="100"/>
          <a:sy n="100" d="100"/>
        </p:scale>
        <p:origin x="1800" y="-122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6737" y="0"/>
            <a:ext cx="2950475" cy="498773"/>
          </a:xfrm>
          <a:prstGeom prst="rect">
            <a:avLst/>
          </a:prstGeom>
        </p:spPr>
        <p:txBody>
          <a:bodyPr vert="horz" lIns="91440" tIns="45720" rIns="91440" bIns="45720" rtlCol="0"/>
          <a:lstStyle>
            <a:lvl1pPr algn="r">
              <a:defRPr sz="1200"/>
            </a:lvl1pPr>
          </a:lstStyle>
          <a:p>
            <a:fld id="{D2ED4542-17E1-494C-BFC9-BA9ED832C194}" type="datetimeFigureOut">
              <a:rPr lang="fr-FR" smtClean="0"/>
              <a:t>12/12/2024</a:t>
            </a:fld>
            <a:endParaRPr lang="fr-FR"/>
          </a:p>
        </p:txBody>
      </p:sp>
      <p:sp>
        <p:nvSpPr>
          <p:cNvPr id="4" name="Espace réservé de l'image des diapositives 3"/>
          <p:cNvSpPr>
            <a:spLocks noGrp="1" noRot="1" noChangeAspect="1"/>
          </p:cNvSpPr>
          <p:nvPr>
            <p:ph type="sldImg" idx="2"/>
          </p:nvPr>
        </p:nvSpPr>
        <p:spPr>
          <a:xfrm>
            <a:off x="2190750" y="1243013"/>
            <a:ext cx="2427288" cy="33543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0879" y="4784070"/>
            <a:ext cx="5447030" cy="3914239"/>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42154"/>
            <a:ext cx="2950475" cy="49877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6737" y="9442154"/>
            <a:ext cx="2950475" cy="498772"/>
          </a:xfrm>
          <a:prstGeom prst="rect">
            <a:avLst/>
          </a:prstGeom>
        </p:spPr>
        <p:txBody>
          <a:bodyPr vert="horz" lIns="91440" tIns="45720" rIns="91440" bIns="45720" rtlCol="0" anchor="b"/>
          <a:lstStyle>
            <a:lvl1pPr algn="r">
              <a:defRPr sz="1200"/>
            </a:lvl1pPr>
          </a:lstStyle>
          <a:p>
            <a:fld id="{84A3002E-000E-4A47-8A41-01704C8BAEEA}" type="slidenum">
              <a:rPr lang="fr-FR" smtClean="0"/>
              <a:t>‹N°›</a:t>
            </a:fld>
            <a:endParaRPr lang="fr-FR"/>
          </a:p>
        </p:txBody>
      </p:sp>
    </p:spTree>
    <p:extLst>
      <p:ext uri="{BB962C8B-B14F-4D97-AF65-F5344CB8AC3E}">
        <p14:creationId xmlns:p14="http://schemas.microsoft.com/office/powerpoint/2010/main" val="1943178804"/>
      </p:ext>
    </p:extLst>
  </p:cSld>
  <p:clrMap bg1="lt1" tx1="dk1" bg2="lt2" tx2="dk2" accent1="accent1" accent2="accent2" accent3="accent3" accent4="accent4" accent5="accent5" accent6="accent6" hlink="hlink" folHlink="folHlink"/>
  <p:notesStyle>
    <a:lvl1pPr marL="0" algn="l" defTabSz="1396959" rtl="0" eaLnBrk="1" latinLnBrk="0" hangingPunct="1">
      <a:defRPr sz="1834" kern="1200">
        <a:solidFill>
          <a:schemeClr val="tx1"/>
        </a:solidFill>
        <a:latin typeface="+mn-lt"/>
        <a:ea typeface="+mn-ea"/>
        <a:cs typeface="+mn-cs"/>
      </a:defRPr>
    </a:lvl1pPr>
    <a:lvl2pPr marL="698480" algn="l" defTabSz="1396959" rtl="0" eaLnBrk="1" latinLnBrk="0" hangingPunct="1">
      <a:defRPr sz="1834" kern="1200">
        <a:solidFill>
          <a:schemeClr val="tx1"/>
        </a:solidFill>
        <a:latin typeface="+mn-lt"/>
        <a:ea typeface="+mn-ea"/>
        <a:cs typeface="+mn-cs"/>
      </a:defRPr>
    </a:lvl2pPr>
    <a:lvl3pPr marL="1396959" algn="l" defTabSz="1396959" rtl="0" eaLnBrk="1" latinLnBrk="0" hangingPunct="1">
      <a:defRPr sz="1834" kern="1200">
        <a:solidFill>
          <a:schemeClr val="tx1"/>
        </a:solidFill>
        <a:latin typeface="+mn-lt"/>
        <a:ea typeface="+mn-ea"/>
        <a:cs typeface="+mn-cs"/>
      </a:defRPr>
    </a:lvl3pPr>
    <a:lvl4pPr marL="2095439" algn="l" defTabSz="1396959" rtl="0" eaLnBrk="1" latinLnBrk="0" hangingPunct="1">
      <a:defRPr sz="1834" kern="1200">
        <a:solidFill>
          <a:schemeClr val="tx1"/>
        </a:solidFill>
        <a:latin typeface="+mn-lt"/>
        <a:ea typeface="+mn-ea"/>
        <a:cs typeface="+mn-cs"/>
      </a:defRPr>
    </a:lvl4pPr>
    <a:lvl5pPr marL="2793917" algn="l" defTabSz="1396959" rtl="0" eaLnBrk="1" latinLnBrk="0" hangingPunct="1">
      <a:defRPr sz="1834" kern="1200">
        <a:solidFill>
          <a:schemeClr val="tx1"/>
        </a:solidFill>
        <a:latin typeface="+mn-lt"/>
        <a:ea typeface="+mn-ea"/>
        <a:cs typeface="+mn-cs"/>
      </a:defRPr>
    </a:lvl5pPr>
    <a:lvl6pPr marL="3492397" algn="l" defTabSz="1396959" rtl="0" eaLnBrk="1" latinLnBrk="0" hangingPunct="1">
      <a:defRPr sz="1834" kern="1200">
        <a:solidFill>
          <a:schemeClr val="tx1"/>
        </a:solidFill>
        <a:latin typeface="+mn-lt"/>
        <a:ea typeface="+mn-ea"/>
        <a:cs typeface="+mn-cs"/>
      </a:defRPr>
    </a:lvl6pPr>
    <a:lvl7pPr marL="4190877" algn="l" defTabSz="1396959" rtl="0" eaLnBrk="1" latinLnBrk="0" hangingPunct="1">
      <a:defRPr sz="1834" kern="1200">
        <a:solidFill>
          <a:schemeClr val="tx1"/>
        </a:solidFill>
        <a:latin typeface="+mn-lt"/>
        <a:ea typeface="+mn-ea"/>
        <a:cs typeface="+mn-cs"/>
      </a:defRPr>
    </a:lvl7pPr>
    <a:lvl8pPr marL="4889356" algn="l" defTabSz="1396959" rtl="0" eaLnBrk="1" latinLnBrk="0" hangingPunct="1">
      <a:defRPr sz="1834" kern="1200">
        <a:solidFill>
          <a:schemeClr val="tx1"/>
        </a:solidFill>
        <a:latin typeface="+mn-lt"/>
        <a:ea typeface="+mn-ea"/>
        <a:cs typeface="+mn-cs"/>
      </a:defRPr>
    </a:lvl8pPr>
    <a:lvl9pPr marL="5587836" algn="l" defTabSz="1396959" rtl="0" eaLnBrk="1" latinLnBrk="0" hangingPunct="1">
      <a:defRPr sz="183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1613039"/>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sv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Espace réservé de la date 11">
            <a:extLst>
              <a:ext uri="{FF2B5EF4-FFF2-40B4-BE49-F238E27FC236}">
                <a16:creationId xmlns:a16="http://schemas.microsoft.com/office/drawing/2014/main" id="{81C3897C-0E0B-FB4B-8F65-AD32D01EBFD8}"/>
              </a:ext>
            </a:extLst>
          </p:cNvPr>
          <p:cNvSpPr>
            <a:spLocks noGrp="1"/>
          </p:cNvSpPr>
          <p:nvPr>
            <p:ph type="dt" sz="half" idx="2"/>
          </p:nvPr>
        </p:nvSpPr>
        <p:spPr>
          <a:xfrm>
            <a:off x="519426" y="10798399"/>
            <a:ext cx="1701446" cy="329447"/>
          </a:xfrm>
          <a:prstGeom prst="rect">
            <a:avLst/>
          </a:prstGeom>
        </p:spPr>
        <p:txBody>
          <a:bodyPr vert="horz" lIns="0" tIns="0" rIns="0" bIns="0" rtlCol="0" anchor="t" anchorCtr="0">
            <a:spAutoFit/>
          </a:bodyPr>
          <a:lstStyle>
            <a:lvl1pPr algn="l">
              <a:defRPr sz="2141" b="1">
                <a:solidFill>
                  <a:schemeClr val="bg1"/>
                </a:solidFill>
              </a:defRPr>
            </a:lvl1pPr>
          </a:lstStyle>
          <a:p>
            <a:endParaRPr lang="fr-FR"/>
          </a:p>
        </p:txBody>
      </p:sp>
      <p:sp>
        <p:nvSpPr>
          <p:cNvPr id="4" name="Rectangle 3">
            <a:extLst>
              <a:ext uri="{FF2B5EF4-FFF2-40B4-BE49-F238E27FC236}">
                <a16:creationId xmlns:a16="http://schemas.microsoft.com/office/drawing/2014/main" id="{E2DDFA44-3E40-4820-8EF1-88CFC6AE322E}"/>
              </a:ext>
            </a:extLst>
          </p:cNvPr>
          <p:cNvSpPr/>
          <p:nvPr userDrawn="1"/>
        </p:nvSpPr>
        <p:spPr>
          <a:xfrm>
            <a:off x="187797" y="210796"/>
            <a:ext cx="7200000" cy="1332000"/>
          </a:xfrm>
          <a:prstGeom prst="rect">
            <a:avLst/>
          </a:prstGeom>
          <a:solidFill>
            <a:srgbClr val="1641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97"/>
          </a:p>
        </p:txBody>
      </p:sp>
      <p:pic>
        <p:nvPicPr>
          <p:cNvPr id="8" name="Image 7">
            <a:extLst>
              <a:ext uri="{FF2B5EF4-FFF2-40B4-BE49-F238E27FC236}">
                <a16:creationId xmlns:a16="http://schemas.microsoft.com/office/drawing/2014/main" id="{2F1F7E4C-8C7A-4AFD-BBCA-95A62461627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8242" y="210796"/>
            <a:ext cx="1835047" cy="1391727"/>
          </a:xfrm>
          <a:prstGeom prst="rect">
            <a:avLst/>
          </a:prstGeom>
        </p:spPr>
      </p:pic>
      <p:pic>
        <p:nvPicPr>
          <p:cNvPr id="10" name="Image 9">
            <a:extLst>
              <a:ext uri="{FF2B5EF4-FFF2-40B4-BE49-F238E27FC236}">
                <a16:creationId xmlns:a16="http://schemas.microsoft.com/office/drawing/2014/main" id="{24E68AC2-BB3F-48FD-A3EC-72795115612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13196" y="227677"/>
            <a:ext cx="1423310" cy="1315119"/>
          </a:xfrm>
          <a:prstGeom prst="rect">
            <a:avLst/>
          </a:prstGeom>
        </p:spPr>
      </p:pic>
      <p:sp>
        <p:nvSpPr>
          <p:cNvPr id="34" name="object 6">
            <a:extLst>
              <a:ext uri="{FF2B5EF4-FFF2-40B4-BE49-F238E27FC236}">
                <a16:creationId xmlns:a16="http://schemas.microsoft.com/office/drawing/2014/main" id="{C6764F3A-A184-44B4-9EB5-2FB512DDF7C2}"/>
              </a:ext>
            </a:extLst>
          </p:cNvPr>
          <p:cNvSpPr txBox="1"/>
          <p:nvPr userDrawn="1"/>
        </p:nvSpPr>
        <p:spPr>
          <a:xfrm>
            <a:off x="6341291" y="1589546"/>
            <a:ext cx="850900" cy="135935"/>
          </a:xfrm>
          <a:prstGeom prst="rect">
            <a:avLst/>
          </a:prstGeom>
        </p:spPr>
        <p:txBody>
          <a:bodyPr vert="horz" wrap="square" lIns="0" tIns="12700" rIns="0" bIns="0" rtlCol="0">
            <a:spAutoFit/>
          </a:bodyPr>
          <a:lstStyle/>
          <a:p>
            <a:pPr marL="12700" algn="r">
              <a:lnSpc>
                <a:spcPct val="100000"/>
              </a:lnSpc>
              <a:spcBef>
                <a:spcPts val="100"/>
              </a:spcBef>
            </a:pPr>
            <a:fld id="{5584D132-20AB-4367-B208-5236C9BFF2F4}" type="datetime6">
              <a:rPr lang="fr-FR" sz="800" b="0" spc="-5" smtClean="0">
                <a:solidFill>
                  <a:srgbClr val="164194"/>
                </a:solidFill>
                <a:latin typeface="Montserrat Medium"/>
                <a:cs typeface="Montserrat Medium"/>
              </a:rPr>
              <a:pPr marL="12700" algn="r">
                <a:lnSpc>
                  <a:spcPct val="100000"/>
                </a:lnSpc>
                <a:spcBef>
                  <a:spcPts val="100"/>
                </a:spcBef>
              </a:pPr>
              <a:t>décembre 24</a:t>
            </a:fld>
            <a:endParaRPr sz="800" dirty="0">
              <a:latin typeface="Montserrat Medium"/>
              <a:cs typeface="Montserrat Medium"/>
            </a:endParaRPr>
          </a:p>
        </p:txBody>
      </p:sp>
      <p:pic>
        <p:nvPicPr>
          <p:cNvPr id="61" name="Image 60">
            <a:extLst>
              <a:ext uri="{FF2B5EF4-FFF2-40B4-BE49-F238E27FC236}">
                <a16:creationId xmlns:a16="http://schemas.microsoft.com/office/drawing/2014/main" id="{D17D9345-EAAA-4ACC-A8E5-B0EC6E578A1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511779" y="9858294"/>
            <a:ext cx="1047896" cy="581106"/>
          </a:xfrm>
          <a:prstGeom prst="rect">
            <a:avLst/>
          </a:prstGeom>
        </p:spPr>
      </p:pic>
      <p:sp>
        <p:nvSpPr>
          <p:cNvPr id="62" name="Espace réservé du pied de page 4">
            <a:extLst>
              <a:ext uri="{FF2B5EF4-FFF2-40B4-BE49-F238E27FC236}">
                <a16:creationId xmlns:a16="http://schemas.microsoft.com/office/drawing/2014/main" id="{C7EED5BF-ADEC-4457-BC24-A8848598E818}"/>
              </a:ext>
            </a:extLst>
          </p:cNvPr>
          <p:cNvSpPr>
            <a:spLocks noGrp="1"/>
          </p:cNvSpPr>
          <p:nvPr>
            <p:ph type="ftr" sz="quarter" idx="3"/>
          </p:nvPr>
        </p:nvSpPr>
        <p:spPr>
          <a:xfrm>
            <a:off x="180000" y="10069741"/>
            <a:ext cx="6005515" cy="174407"/>
          </a:xfrm>
          <a:prstGeom prst="rect">
            <a:avLst/>
          </a:prstGeom>
        </p:spPr>
        <p:txBody>
          <a:bodyPr vert="horz" wrap="square" lIns="0" tIns="0" rIns="0" bIns="0" rtlCol="0" anchor="ctr">
            <a:spAutoFit/>
          </a:bodyPr>
          <a:lstStyle>
            <a:lvl1pPr algn="r">
              <a:defRPr sz="850" b="1">
                <a:solidFill>
                  <a:srgbClr val="2C4390"/>
                </a:solidFill>
                <a:latin typeface="+mj-lt"/>
              </a:defRPr>
            </a:lvl1pPr>
          </a:lstStyle>
          <a:p>
            <a:pPr algn="l"/>
            <a:r>
              <a:rPr lang="fr-FR" b="0" baseline="30000" dirty="0">
                <a:latin typeface="Montserrat" panose="00000500000000000000" pitchFamily="2" charset="0"/>
              </a:rPr>
              <a:t>AVERTISSEMENT : Cette fiche n’est éditée qu’à titre informatif et il vous appartient de vérifier vos propres obligations déclaratives. </a:t>
            </a:r>
          </a:p>
          <a:p>
            <a:pPr algn="l"/>
            <a:r>
              <a:rPr lang="fr-FR" b="0" baseline="30000" dirty="0">
                <a:latin typeface="Montserrat" panose="00000500000000000000" pitchFamily="2" charset="0"/>
              </a:rPr>
              <a:t>L’AFG ne serait être tenue pour responsable d’un manquement à l’une quelconque de vos obligations de </a:t>
            </a:r>
            <a:r>
              <a:rPr lang="fr-FR" b="0" baseline="30000" dirty="0" err="1">
                <a:latin typeface="Montserrat" panose="00000500000000000000" pitchFamily="2" charset="0"/>
              </a:rPr>
              <a:t>reporting</a:t>
            </a:r>
            <a:r>
              <a:rPr lang="fr-FR" b="0" baseline="30000" dirty="0">
                <a:latin typeface="Montserrat" panose="00000500000000000000" pitchFamily="2" charset="0"/>
              </a:rPr>
              <a:t>.</a:t>
            </a:r>
          </a:p>
        </p:txBody>
      </p:sp>
      <p:sp>
        <p:nvSpPr>
          <p:cNvPr id="63" name="Espace réservé du numéro de diapositive 5">
            <a:extLst>
              <a:ext uri="{FF2B5EF4-FFF2-40B4-BE49-F238E27FC236}">
                <a16:creationId xmlns:a16="http://schemas.microsoft.com/office/drawing/2014/main" id="{6D558C66-DE34-43AA-A7AC-22167E3B3F81}"/>
              </a:ext>
            </a:extLst>
          </p:cNvPr>
          <p:cNvSpPr>
            <a:spLocks noGrp="1"/>
          </p:cNvSpPr>
          <p:nvPr>
            <p:ph type="sldNum" sz="quarter" idx="4"/>
          </p:nvPr>
        </p:nvSpPr>
        <p:spPr>
          <a:xfrm>
            <a:off x="6998017" y="10051047"/>
            <a:ext cx="197169" cy="130805"/>
          </a:xfrm>
          <a:prstGeom prst="rect">
            <a:avLst/>
          </a:prstGeom>
        </p:spPr>
        <p:txBody>
          <a:bodyPr vert="horz" wrap="none" lIns="0" tIns="0" rIns="0" bIns="0" rtlCol="0" anchor="ctr">
            <a:spAutoFit/>
          </a:bodyPr>
          <a:lstStyle>
            <a:lvl1pPr algn="r">
              <a:defRPr sz="850">
                <a:solidFill>
                  <a:srgbClr val="2C4390"/>
                </a:solidFill>
                <a:latin typeface="+mn-lt"/>
              </a:defRPr>
            </a:lvl1pPr>
          </a:lstStyle>
          <a:p>
            <a:fld id="{D6CAF8E8-172B-4E70-9325-BA460E9DD579}" type="slidenum">
              <a:rPr lang="fr-FR" smtClean="0"/>
              <a:pPr/>
              <a:t>‹N°›</a:t>
            </a:fld>
            <a:endParaRPr lang="fr-FR" dirty="0"/>
          </a:p>
        </p:txBody>
      </p:sp>
    </p:spTree>
    <p:extLst>
      <p:ext uri="{BB962C8B-B14F-4D97-AF65-F5344CB8AC3E}">
        <p14:creationId xmlns:p14="http://schemas.microsoft.com/office/powerpoint/2010/main" val="153937370"/>
      </p:ext>
    </p:extLst>
  </p:cSld>
  <p:clrMap bg1="lt1" tx1="dk1" bg2="lt2" tx2="dk2" accent1="accent1" accent2="accent2" accent3="accent3" accent4="accent4" accent5="accent5" accent6="accent6" hlink="hlink" folHlink="folHlink"/>
  <p:sldLayoutIdLst>
    <p:sldLayoutId id="2147483677" r:id="rId1"/>
  </p:sldLayoutIdLst>
  <p:transition>
    <p:fade/>
  </p:transition>
  <p:hf hdr="0" dt="0"/>
  <p:txStyles>
    <p:titleStyle>
      <a:lvl1pPr algn="l" defTabSz="978327" rtl="0" eaLnBrk="1" latinLnBrk="0" hangingPunct="1">
        <a:lnSpc>
          <a:spcPct val="100000"/>
        </a:lnSpc>
        <a:spcBef>
          <a:spcPct val="0"/>
        </a:spcBef>
        <a:buNone/>
        <a:defRPr sz="1791" kern="1200" cap="all" baseline="0">
          <a:solidFill>
            <a:schemeClr val="bg1"/>
          </a:solidFill>
          <a:latin typeface="Montserrat Medium" panose="00000600000000000000" pitchFamily="2" charset="0"/>
          <a:ea typeface="+mj-ea"/>
          <a:cs typeface="+mj-cs"/>
        </a:defRPr>
      </a:lvl1pPr>
    </p:titleStyle>
    <p:bodyStyle>
      <a:lvl1pPr marL="0" indent="0" algn="l" defTabSz="978327" rtl="0" eaLnBrk="1" latinLnBrk="0" hangingPunct="1">
        <a:lnSpc>
          <a:spcPct val="90000"/>
        </a:lnSpc>
        <a:spcBef>
          <a:spcPts val="1069"/>
        </a:spcBef>
        <a:buFont typeface="Arial" panose="020B0604020202020204" pitchFamily="34" charset="0"/>
        <a:buNone/>
        <a:defRPr sz="4279" b="1" kern="1200">
          <a:solidFill>
            <a:schemeClr val="bg2"/>
          </a:solidFill>
          <a:latin typeface="+mj-lt"/>
          <a:ea typeface="+mn-ea"/>
          <a:cs typeface="+mn-cs"/>
        </a:defRPr>
      </a:lvl1pPr>
      <a:lvl2pPr marL="0" indent="0" algn="l" defTabSz="978327" rtl="0" eaLnBrk="1" latinLnBrk="0" hangingPunct="1">
        <a:lnSpc>
          <a:spcPct val="100000"/>
        </a:lnSpc>
        <a:spcBef>
          <a:spcPts val="1284"/>
        </a:spcBef>
        <a:buFont typeface="Arial" panose="020B0604020202020204" pitchFamily="34" charset="0"/>
        <a:buNone/>
        <a:defRPr sz="3210" kern="1200">
          <a:solidFill>
            <a:schemeClr val="tx2"/>
          </a:solidFill>
          <a:latin typeface="+mn-lt"/>
          <a:ea typeface="+mn-ea"/>
          <a:cs typeface="+mn-cs"/>
        </a:defRPr>
      </a:lvl2pPr>
      <a:lvl3pPr marL="500717" indent="-500717" algn="l" defTabSz="978327" rtl="0" eaLnBrk="1" latinLnBrk="0" hangingPunct="1">
        <a:lnSpc>
          <a:spcPct val="100000"/>
        </a:lnSpc>
        <a:spcBef>
          <a:spcPts val="1284"/>
        </a:spcBef>
        <a:buFontTx/>
        <a:buBlip>
          <a:blip r:embed="rId6">
            <a:extLst>
              <a:ext uri="{96DAC541-7B7A-43D3-8B79-37D633B846F1}">
                <asvg:svgBlip xmlns:asvg="http://schemas.microsoft.com/office/drawing/2016/SVG/main" r:embed="rId7"/>
              </a:ext>
            </a:extLst>
          </a:blip>
        </a:buBlip>
        <a:tabLst/>
        <a:defRPr sz="3210" kern="1200">
          <a:solidFill>
            <a:schemeClr val="tx2"/>
          </a:solidFill>
          <a:latin typeface="+mn-lt"/>
          <a:ea typeface="+mn-ea"/>
          <a:cs typeface="+mn-cs"/>
        </a:defRPr>
      </a:lvl3pPr>
      <a:lvl4pPr marL="885885" indent="-383857" algn="l" defTabSz="978327" rtl="0" eaLnBrk="1" latinLnBrk="0" hangingPunct="1">
        <a:lnSpc>
          <a:spcPct val="100000"/>
        </a:lnSpc>
        <a:spcBef>
          <a:spcPts val="1284"/>
        </a:spcBef>
        <a:buClr>
          <a:schemeClr val="bg2"/>
        </a:buClr>
        <a:buFont typeface="Police système"/>
        <a:buChar char="■"/>
        <a:tabLst/>
        <a:defRPr sz="3210" kern="1200">
          <a:solidFill>
            <a:schemeClr val="tx2"/>
          </a:solidFill>
          <a:latin typeface="+mn-lt"/>
          <a:ea typeface="+mn-ea"/>
          <a:cs typeface="+mn-cs"/>
        </a:defRPr>
      </a:lvl4pPr>
      <a:lvl5pPr marL="1348088" indent="-423686" algn="l" defTabSz="978327" rtl="0" eaLnBrk="1" latinLnBrk="0" hangingPunct="1">
        <a:lnSpc>
          <a:spcPct val="100000"/>
        </a:lnSpc>
        <a:spcBef>
          <a:spcPts val="1284"/>
        </a:spcBef>
        <a:buClr>
          <a:schemeClr val="bg2"/>
        </a:buClr>
        <a:buSzPct val="50000"/>
        <a:buFont typeface="Lucida Grande" panose="020B0600040502020204" pitchFamily="34" charset="0"/>
        <a:buChar char="▶"/>
        <a:tabLst/>
        <a:defRPr sz="3210" kern="1200">
          <a:solidFill>
            <a:schemeClr val="tx2"/>
          </a:solidFill>
          <a:latin typeface="+mn-lt"/>
          <a:ea typeface="+mn-ea"/>
          <a:cs typeface="+mn-cs"/>
        </a:defRPr>
      </a:lvl5pPr>
      <a:lvl6pPr marL="1617706" indent="-231102" algn="l" defTabSz="978327" rtl="0" eaLnBrk="1" latinLnBrk="0" hangingPunct="1">
        <a:lnSpc>
          <a:spcPct val="100000"/>
        </a:lnSpc>
        <a:spcBef>
          <a:spcPts val="1284"/>
        </a:spcBef>
        <a:buClr>
          <a:schemeClr val="bg2"/>
        </a:buClr>
        <a:buFont typeface="Police système"/>
        <a:buChar char="∙"/>
        <a:tabLst/>
        <a:defRPr sz="3210" kern="1200">
          <a:solidFill>
            <a:schemeClr val="tx2"/>
          </a:solidFill>
          <a:latin typeface="+mn-lt"/>
          <a:ea typeface="+mn-ea"/>
          <a:cs typeface="+mn-cs"/>
        </a:defRPr>
      </a:lvl6pPr>
      <a:lvl7pPr marL="3179561"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7pPr>
      <a:lvl8pPr marL="3668726"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8pPr>
      <a:lvl9pPr marL="4157887"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9pPr>
    </p:bodyStyle>
    <p:otherStyle>
      <a:defPPr>
        <a:defRPr lang="fr-FR"/>
      </a:defPPr>
      <a:lvl1pPr marL="0" algn="l" defTabSz="978327" rtl="0" eaLnBrk="1" latinLnBrk="0" hangingPunct="1">
        <a:defRPr sz="1926" kern="1200">
          <a:solidFill>
            <a:schemeClr val="tx1"/>
          </a:solidFill>
          <a:latin typeface="+mn-lt"/>
          <a:ea typeface="+mn-ea"/>
          <a:cs typeface="+mn-cs"/>
        </a:defRPr>
      </a:lvl1pPr>
      <a:lvl2pPr marL="489163" algn="l" defTabSz="978327" rtl="0" eaLnBrk="1" latinLnBrk="0" hangingPunct="1">
        <a:defRPr sz="1926" kern="1200">
          <a:solidFill>
            <a:schemeClr val="tx1"/>
          </a:solidFill>
          <a:latin typeface="+mn-lt"/>
          <a:ea typeface="+mn-ea"/>
          <a:cs typeface="+mn-cs"/>
        </a:defRPr>
      </a:lvl2pPr>
      <a:lvl3pPr marL="978327" algn="l" defTabSz="978327" rtl="0" eaLnBrk="1" latinLnBrk="0" hangingPunct="1">
        <a:defRPr sz="1926" kern="1200">
          <a:solidFill>
            <a:schemeClr val="tx1"/>
          </a:solidFill>
          <a:latin typeface="+mn-lt"/>
          <a:ea typeface="+mn-ea"/>
          <a:cs typeface="+mn-cs"/>
        </a:defRPr>
      </a:lvl3pPr>
      <a:lvl4pPr marL="1467490" algn="l" defTabSz="978327" rtl="0" eaLnBrk="1" latinLnBrk="0" hangingPunct="1">
        <a:defRPr sz="1926" kern="1200">
          <a:solidFill>
            <a:schemeClr val="tx1"/>
          </a:solidFill>
          <a:latin typeface="+mn-lt"/>
          <a:ea typeface="+mn-ea"/>
          <a:cs typeface="+mn-cs"/>
        </a:defRPr>
      </a:lvl4pPr>
      <a:lvl5pPr marL="1956652" algn="l" defTabSz="978327" rtl="0" eaLnBrk="1" latinLnBrk="0" hangingPunct="1">
        <a:defRPr sz="1926" kern="1200">
          <a:solidFill>
            <a:schemeClr val="tx1"/>
          </a:solidFill>
          <a:latin typeface="+mn-lt"/>
          <a:ea typeface="+mn-ea"/>
          <a:cs typeface="+mn-cs"/>
        </a:defRPr>
      </a:lvl5pPr>
      <a:lvl6pPr marL="2445816" algn="l" defTabSz="978327" rtl="0" eaLnBrk="1" latinLnBrk="0" hangingPunct="1">
        <a:defRPr sz="1926" kern="1200">
          <a:solidFill>
            <a:schemeClr val="tx1"/>
          </a:solidFill>
          <a:latin typeface="+mn-lt"/>
          <a:ea typeface="+mn-ea"/>
          <a:cs typeface="+mn-cs"/>
        </a:defRPr>
      </a:lvl6pPr>
      <a:lvl7pPr marL="2934978" algn="l" defTabSz="978327" rtl="0" eaLnBrk="1" latinLnBrk="0" hangingPunct="1">
        <a:defRPr sz="1926" kern="1200">
          <a:solidFill>
            <a:schemeClr val="tx1"/>
          </a:solidFill>
          <a:latin typeface="+mn-lt"/>
          <a:ea typeface="+mn-ea"/>
          <a:cs typeface="+mn-cs"/>
        </a:defRPr>
      </a:lvl7pPr>
      <a:lvl8pPr marL="3424144" algn="l" defTabSz="978327" rtl="0" eaLnBrk="1" latinLnBrk="0" hangingPunct="1">
        <a:defRPr sz="1926" kern="1200">
          <a:solidFill>
            <a:schemeClr val="tx1"/>
          </a:solidFill>
          <a:latin typeface="+mn-lt"/>
          <a:ea typeface="+mn-ea"/>
          <a:cs typeface="+mn-cs"/>
        </a:defRPr>
      </a:lvl8pPr>
      <a:lvl9pPr marL="3913305" algn="l" defTabSz="978327" rtl="0" eaLnBrk="1" latinLnBrk="0" hangingPunct="1">
        <a:defRPr sz="1926"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443" userDrawn="1">
          <p15:clr>
            <a:srgbClr val="F26B43"/>
          </p15:clr>
        </p15:guide>
        <p15:guide id="2" pos="113" userDrawn="1">
          <p15:clr>
            <a:srgbClr val="F26B43"/>
          </p15:clr>
        </p15:guide>
        <p15:guide id="3" pos="4649" userDrawn="1">
          <p15:clr>
            <a:srgbClr val="F26B43"/>
          </p15:clr>
        </p15:guide>
        <p15:guide id="4" orient="horz" pos="133" userDrawn="1">
          <p15:clr>
            <a:srgbClr val="F26B43"/>
          </p15:clr>
        </p15:guide>
        <p15:guide id="5" pos="238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7">
            <a:extLst>
              <a:ext uri="{FF2B5EF4-FFF2-40B4-BE49-F238E27FC236}">
                <a16:creationId xmlns:a16="http://schemas.microsoft.com/office/drawing/2014/main" id="{62C5CA61-3402-478D-A1AC-D6B07E24C4AE}"/>
              </a:ext>
            </a:extLst>
          </p:cNvPr>
          <p:cNvSpPr txBox="1"/>
          <p:nvPr/>
        </p:nvSpPr>
        <p:spPr>
          <a:xfrm>
            <a:off x="179388" y="1802704"/>
            <a:ext cx="7200900" cy="261221"/>
          </a:xfrm>
          <a:prstGeom prst="rect">
            <a:avLst/>
          </a:prstGeom>
          <a:solidFill>
            <a:srgbClr val="A5E3F2"/>
          </a:solidFill>
        </p:spPr>
        <p:txBody>
          <a:bodyPr vert="horz" wrap="square" lIns="180000" tIns="18000" rIns="0" bIns="18000" rtlCol="0">
            <a:spAutoFit/>
          </a:bodyPr>
          <a:lstStyle/>
          <a:p>
            <a:pPr marL="465455" indent="-285750">
              <a:lnSpc>
                <a:spcPts val="1885"/>
              </a:lnSpc>
              <a:spcBef>
                <a:spcPts val="100"/>
              </a:spcBef>
              <a:buFontTx/>
              <a:buBlip>
                <a:blip r:embed="rId2"/>
              </a:buBlip>
            </a:pPr>
            <a:r>
              <a:rPr lang="fr-FR" sz="1400" b="1" spc="-25" dirty="0">
                <a:solidFill>
                  <a:srgbClr val="164194"/>
                </a:solidFill>
                <a:latin typeface="Times New Roman" panose="02020603050405020304" pitchFamily="18" charset="0"/>
                <a:cs typeface="Times New Roman" panose="02020603050405020304" pitchFamily="18" charset="0"/>
              </a:rPr>
              <a:t>Définitions et Objectifs </a:t>
            </a:r>
            <a:endParaRPr lang="fr-FR" sz="1400" dirty="0">
              <a:latin typeface="Times New Roman" panose="02020603050405020304" pitchFamily="18" charset="0"/>
              <a:cs typeface="Times New Roman" panose="02020603050405020304" pitchFamily="18" charset="0"/>
            </a:endParaRPr>
          </a:p>
        </p:txBody>
      </p:sp>
      <p:sp>
        <p:nvSpPr>
          <p:cNvPr id="5" name="object 7">
            <a:extLst>
              <a:ext uri="{FF2B5EF4-FFF2-40B4-BE49-F238E27FC236}">
                <a16:creationId xmlns:a16="http://schemas.microsoft.com/office/drawing/2014/main" id="{88B9479B-BA38-4813-90CE-33D9828DC398}"/>
              </a:ext>
            </a:extLst>
          </p:cNvPr>
          <p:cNvSpPr txBox="1"/>
          <p:nvPr/>
        </p:nvSpPr>
        <p:spPr>
          <a:xfrm>
            <a:off x="179388" y="4663085"/>
            <a:ext cx="7200900" cy="261221"/>
          </a:xfrm>
          <a:prstGeom prst="rect">
            <a:avLst/>
          </a:prstGeom>
          <a:solidFill>
            <a:srgbClr val="D2F1F9"/>
          </a:solidFill>
        </p:spPr>
        <p:txBody>
          <a:bodyPr vert="horz" wrap="square" lIns="180000" tIns="18000" rIns="0" bIns="18000" rtlCol="0">
            <a:spAutoFit/>
          </a:bodyPr>
          <a:lstStyle/>
          <a:p>
            <a:pPr marL="465455" marR="0" lvl="0" indent="-285750" algn="l" defTabSz="1396959" rtl="0" eaLnBrk="1" fontAlgn="auto" latinLnBrk="0" hangingPunct="1">
              <a:lnSpc>
                <a:spcPts val="1885"/>
              </a:lnSpc>
              <a:spcBef>
                <a:spcPts val="100"/>
              </a:spcBef>
              <a:spcAft>
                <a:spcPts val="0"/>
              </a:spcAft>
              <a:buClrTx/>
              <a:buSzTx/>
              <a:buFontTx/>
              <a:buBlip>
                <a:blip r:embed="rId2"/>
              </a:buBlip>
              <a:tabLst/>
              <a:defRPr/>
            </a:pPr>
            <a:r>
              <a:rPr lang="fr-FR" sz="1400" b="1" spc="-15" dirty="0">
                <a:solidFill>
                  <a:srgbClr val="164194"/>
                </a:solidFill>
                <a:latin typeface="Times New Roman" panose="02020603050405020304" pitchFamily="18" charset="0"/>
                <a:cs typeface="Times New Roman" panose="02020603050405020304" pitchFamily="18" charset="0"/>
              </a:rPr>
              <a:t>Concepts clé et livrables</a:t>
            </a:r>
            <a:endParaRPr lang="fr-FR" sz="1400" dirty="0">
              <a:latin typeface="Times New Roman" panose="02020603050405020304" pitchFamily="18" charset="0"/>
              <a:cs typeface="Times New Roman" panose="02020603050405020304" pitchFamily="18" charset="0"/>
            </a:endParaRPr>
          </a:p>
        </p:txBody>
      </p:sp>
      <p:sp>
        <p:nvSpPr>
          <p:cNvPr id="7" name="object 30">
            <a:extLst>
              <a:ext uri="{FF2B5EF4-FFF2-40B4-BE49-F238E27FC236}">
                <a16:creationId xmlns:a16="http://schemas.microsoft.com/office/drawing/2014/main" id="{4E943C41-1230-454D-8BC8-9416B526F198}"/>
              </a:ext>
            </a:extLst>
          </p:cNvPr>
          <p:cNvSpPr txBox="1"/>
          <p:nvPr/>
        </p:nvSpPr>
        <p:spPr>
          <a:xfrm>
            <a:off x="505166" y="5094761"/>
            <a:ext cx="3073186" cy="4184094"/>
          </a:xfrm>
          <a:prstGeom prst="rect">
            <a:avLst/>
          </a:prstGeom>
        </p:spPr>
        <p:txBody>
          <a:bodyPr vert="horz" wrap="square" lIns="0" tIns="12700" rIns="0" bIns="0" rtlCol="0">
            <a:spAutoFit/>
          </a:bodyPr>
          <a:lstStyle/>
          <a:p>
            <a:pPr marL="192405" marR="5080" indent="-180340" algn="just">
              <a:lnSpc>
                <a:spcPct val="108300"/>
              </a:lnSpc>
              <a:spcBef>
                <a:spcPts val="100"/>
              </a:spcBef>
              <a:buClr>
                <a:srgbClr val="449DD7"/>
              </a:buClr>
              <a:buFont typeface="Montserrat"/>
              <a:buChar char="■"/>
              <a:tabLst>
                <a:tab pos="193040" algn="l"/>
              </a:tabLst>
            </a:pPr>
            <a:r>
              <a:rPr lang="fr-FR" sz="900" spc="-5" dirty="0">
                <a:latin typeface="Trebuchet MS" panose="020B0603020202020204" pitchFamily="34" charset="0"/>
                <a:cs typeface="Calibri" panose="020F0502020204030204" pitchFamily="34" charset="0"/>
              </a:rPr>
              <a:t>Les comptes annuels comprennent 3 éléments qui forment « un tout indissociable » (articles L123-12 et L123-13 du code de commerce) : </a:t>
            </a:r>
          </a:p>
          <a:p>
            <a:pPr marL="542925" marR="5080" lvl="1" indent="-180975" algn="just">
              <a:lnSpc>
                <a:spcPct val="108300"/>
              </a:lnSpc>
              <a:spcBef>
                <a:spcPts val="100"/>
              </a:spcBef>
              <a:buClr>
                <a:srgbClr val="449DD7"/>
              </a:buClr>
              <a:buFont typeface="+mj-lt"/>
              <a:buAutoNum type="arabicPeriod"/>
              <a:tabLst>
                <a:tab pos="193040" algn="l"/>
              </a:tabLst>
            </a:pPr>
            <a:r>
              <a:rPr lang="fr-FR" sz="900" spc="-5" dirty="0">
                <a:latin typeface="Trebuchet MS" panose="020B0603020202020204" pitchFamily="34" charset="0"/>
                <a:cs typeface="Calibri" panose="020F0502020204030204" pitchFamily="34" charset="0"/>
              </a:rPr>
              <a:t>le bilan qui décrit séparément les éléments actifs et passifs de l'entreprise, et fait apparaître, de façon distincte, les capitaux propres.</a:t>
            </a:r>
          </a:p>
          <a:p>
            <a:pPr marL="542925" marR="5080" lvl="1" indent="-180975" algn="just">
              <a:lnSpc>
                <a:spcPct val="108300"/>
              </a:lnSpc>
              <a:spcBef>
                <a:spcPts val="100"/>
              </a:spcBef>
              <a:buClr>
                <a:srgbClr val="449DD7"/>
              </a:buClr>
              <a:buFont typeface="+mj-lt"/>
              <a:buAutoNum type="arabicPeriod"/>
              <a:tabLst>
                <a:tab pos="193040" algn="l"/>
              </a:tabLst>
            </a:pPr>
            <a:r>
              <a:rPr lang="fr-FR" sz="900" spc="-5" dirty="0">
                <a:latin typeface="Trebuchet MS" panose="020B0603020202020204" pitchFamily="34" charset="0"/>
                <a:cs typeface="Calibri" panose="020F0502020204030204" pitchFamily="34" charset="0"/>
              </a:rPr>
              <a:t>le compte de résultat qui récapitule les produits et les charges de l'exercice, sans qu'il soit tenu compte de leur date d'encaissement ou de paiement. Il fait apparaître par différence, après déduction des amortissements, des dépréciations et des provisions, le bénéfice ou la perte de l'exercice. </a:t>
            </a:r>
          </a:p>
          <a:p>
            <a:pPr marL="542925" marR="5080" lvl="1" indent="-180975" algn="just">
              <a:lnSpc>
                <a:spcPct val="108300"/>
              </a:lnSpc>
              <a:spcBef>
                <a:spcPts val="100"/>
              </a:spcBef>
              <a:buClr>
                <a:srgbClr val="449DD7"/>
              </a:buClr>
              <a:buFont typeface="+mj-lt"/>
              <a:buAutoNum type="arabicPeriod"/>
              <a:tabLst>
                <a:tab pos="193040" algn="l"/>
              </a:tabLst>
            </a:pPr>
            <a:r>
              <a:rPr lang="fr-FR" sz="900" spc="-5" dirty="0">
                <a:latin typeface="Trebuchet MS" panose="020B0603020202020204" pitchFamily="34" charset="0"/>
                <a:cs typeface="Calibri" panose="020F0502020204030204" pitchFamily="34" charset="0"/>
              </a:rPr>
              <a:t>l’annexe qui a pour objectif de compléter et de commenter l’information donnée par le bilan et le compte de résultat.</a:t>
            </a:r>
          </a:p>
          <a:p>
            <a:pPr marL="710545" marR="5080" lvl="1" algn="just">
              <a:lnSpc>
                <a:spcPct val="108300"/>
              </a:lnSpc>
              <a:spcBef>
                <a:spcPts val="100"/>
              </a:spcBef>
              <a:buClr>
                <a:srgbClr val="449DD7"/>
              </a:buClr>
              <a:tabLst>
                <a:tab pos="193040" algn="l"/>
              </a:tabLst>
            </a:pPr>
            <a:endParaRPr lang="fr-FR" sz="900" spc="-5" dirty="0">
              <a:latin typeface="Trebuchet MS" panose="020B0603020202020204" pitchFamily="34" charset="0"/>
              <a:cs typeface="Calibri" panose="020F0502020204030204" pitchFamily="34" charset="0"/>
            </a:endParaRPr>
          </a:p>
          <a:p>
            <a:pPr marL="192405" marR="5080" indent="-180340" algn="just">
              <a:lnSpc>
                <a:spcPct val="108300"/>
              </a:lnSpc>
              <a:spcBef>
                <a:spcPts val="100"/>
              </a:spcBef>
              <a:buClr>
                <a:srgbClr val="449DD7"/>
              </a:buClr>
              <a:buFont typeface="Montserrat"/>
              <a:buChar char="■"/>
              <a:tabLst>
                <a:tab pos="193040" algn="l"/>
              </a:tabLst>
            </a:pPr>
            <a:r>
              <a:rPr lang="fr-FR" sz="900" spc="-5" dirty="0">
                <a:latin typeface="Trebuchet MS" panose="020B0603020202020204" pitchFamily="34" charset="0"/>
                <a:cs typeface="Calibri" panose="020F0502020204030204" pitchFamily="34" charset="0"/>
              </a:rPr>
              <a:t>« Les comptes annuels doivent être réguliers, sincères, et présenter une image fidèle du patrimoine, de la situation financière et du résultat de l’entreprise » (article L123-14 du code de commerce).</a:t>
            </a:r>
          </a:p>
          <a:p>
            <a:pPr marL="12065" marR="5080" algn="just">
              <a:lnSpc>
                <a:spcPct val="108300"/>
              </a:lnSpc>
              <a:spcBef>
                <a:spcPts val="100"/>
              </a:spcBef>
              <a:buClr>
                <a:srgbClr val="449DD7"/>
              </a:buClr>
              <a:tabLst>
                <a:tab pos="193040" algn="l"/>
              </a:tabLst>
            </a:pPr>
            <a:endParaRPr lang="fr-FR" sz="900" spc="-5" dirty="0">
              <a:latin typeface="Trebuchet MS" panose="020B0603020202020204" pitchFamily="34" charset="0"/>
              <a:cs typeface="Calibri" panose="020F0502020204030204" pitchFamily="34" charset="0"/>
            </a:endParaRPr>
          </a:p>
          <a:p>
            <a:pPr marL="192405" marR="5080" indent="-180340" algn="just">
              <a:lnSpc>
                <a:spcPct val="108300"/>
              </a:lnSpc>
              <a:spcBef>
                <a:spcPts val="100"/>
              </a:spcBef>
              <a:buClr>
                <a:srgbClr val="449DD7"/>
              </a:buClr>
              <a:buFont typeface="Montserrat"/>
              <a:buChar char="■"/>
              <a:tabLst>
                <a:tab pos="193040" algn="l"/>
              </a:tabLst>
            </a:pPr>
            <a:r>
              <a:rPr lang="fr-FR" sz="900" spc="-5" dirty="0">
                <a:latin typeface="Trebuchet MS" panose="020B0603020202020204" pitchFamily="34" charset="0"/>
                <a:cs typeface="Calibri" panose="020F0502020204030204" pitchFamily="34" charset="0"/>
              </a:rPr>
              <a:t>Les comptes annuels doivent respecter le principe de prudence (article L123-20 du code de commerce) </a:t>
            </a:r>
          </a:p>
          <a:p>
            <a:pPr marL="12065" marR="5080" algn="just">
              <a:lnSpc>
                <a:spcPct val="108300"/>
              </a:lnSpc>
              <a:spcBef>
                <a:spcPts val="100"/>
              </a:spcBef>
              <a:buClr>
                <a:srgbClr val="449DD7"/>
              </a:buClr>
              <a:tabLst>
                <a:tab pos="193040" algn="l"/>
              </a:tabLst>
            </a:pPr>
            <a:endParaRPr lang="fr-FR" sz="900" spc="-5" dirty="0">
              <a:latin typeface="Trebuchet MS" panose="020B0603020202020204" pitchFamily="34" charset="0"/>
              <a:cs typeface="Calibri" panose="020F0502020204030204" pitchFamily="34" charset="0"/>
            </a:endParaRPr>
          </a:p>
          <a:p>
            <a:pPr marL="192405" marR="5080" indent="-180340" algn="l">
              <a:lnSpc>
                <a:spcPct val="108300"/>
              </a:lnSpc>
              <a:spcBef>
                <a:spcPts val="100"/>
              </a:spcBef>
              <a:buClr>
                <a:srgbClr val="449DD7"/>
              </a:buClr>
              <a:buFont typeface="Montserrat"/>
              <a:buChar char="■"/>
              <a:tabLst>
                <a:tab pos="193040" algn="l"/>
              </a:tabLst>
            </a:pPr>
            <a:endParaRPr lang="fr-FR" sz="1050" spc="-5" dirty="0">
              <a:latin typeface="Calibri" panose="020F0502020204030204" pitchFamily="34" charset="0"/>
              <a:cs typeface="Calibri" panose="020F0502020204030204" pitchFamily="34" charset="0"/>
            </a:endParaRPr>
          </a:p>
        </p:txBody>
      </p:sp>
      <p:grpSp>
        <p:nvGrpSpPr>
          <p:cNvPr id="8" name="object 8">
            <a:extLst>
              <a:ext uri="{FF2B5EF4-FFF2-40B4-BE49-F238E27FC236}">
                <a16:creationId xmlns:a16="http://schemas.microsoft.com/office/drawing/2014/main" id="{E407F057-632F-4E07-A54B-A44415D2176C}"/>
              </a:ext>
            </a:extLst>
          </p:cNvPr>
          <p:cNvGrpSpPr/>
          <p:nvPr/>
        </p:nvGrpSpPr>
        <p:grpSpPr>
          <a:xfrm>
            <a:off x="5400001" y="612000"/>
            <a:ext cx="1980564" cy="684530"/>
            <a:chOff x="5400001" y="612000"/>
            <a:chExt cx="1980564" cy="684530"/>
          </a:xfrm>
        </p:grpSpPr>
        <p:sp>
          <p:nvSpPr>
            <p:cNvPr id="9" name="object 9">
              <a:extLst>
                <a:ext uri="{FF2B5EF4-FFF2-40B4-BE49-F238E27FC236}">
                  <a16:creationId xmlns:a16="http://schemas.microsoft.com/office/drawing/2014/main" id="{B6DB63DD-63B2-4927-B1B9-9DEE56480F23}"/>
                </a:ext>
              </a:extLst>
            </p:cNvPr>
            <p:cNvSpPr/>
            <p:nvPr/>
          </p:nvSpPr>
          <p:spPr>
            <a:xfrm>
              <a:off x="5400001" y="1097991"/>
              <a:ext cx="1980564" cy="198120"/>
            </a:xfrm>
            <a:custGeom>
              <a:avLst/>
              <a:gdLst/>
              <a:ahLst/>
              <a:cxnLst/>
              <a:rect l="l" t="t" r="r" b="b"/>
              <a:pathLst>
                <a:path w="1980565" h="198119">
                  <a:moveTo>
                    <a:pt x="1980006" y="0"/>
                  </a:moveTo>
                  <a:lnTo>
                    <a:pt x="0" y="0"/>
                  </a:lnTo>
                  <a:lnTo>
                    <a:pt x="0" y="198005"/>
                  </a:lnTo>
                  <a:lnTo>
                    <a:pt x="1980006" y="198005"/>
                  </a:lnTo>
                  <a:lnTo>
                    <a:pt x="1980006" y="0"/>
                  </a:lnTo>
                  <a:close/>
                </a:path>
              </a:pathLst>
            </a:custGeom>
            <a:solidFill>
              <a:srgbClr val="1DBADF"/>
            </a:solidFill>
          </p:spPr>
          <p:txBody>
            <a:bodyPr wrap="square" lIns="0" tIns="0" rIns="0" bIns="0" rtlCol="0"/>
            <a:lstStyle/>
            <a:p>
              <a:endParaRPr/>
            </a:p>
          </p:txBody>
        </p:sp>
        <p:sp>
          <p:nvSpPr>
            <p:cNvPr id="10" name="object 10">
              <a:extLst>
                <a:ext uri="{FF2B5EF4-FFF2-40B4-BE49-F238E27FC236}">
                  <a16:creationId xmlns:a16="http://schemas.microsoft.com/office/drawing/2014/main" id="{F9E53B94-E906-45F6-8074-1E9BF2B3DBF7}"/>
                </a:ext>
              </a:extLst>
            </p:cNvPr>
            <p:cNvSpPr/>
            <p:nvPr/>
          </p:nvSpPr>
          <p:spPr>
            <a:xfrm>
              <a:off x="5400001" y="612000"/>
              <a:ext cx="1980564" cy="396240"/>
            </a:xfrm>
            <a:custGeom>
              <a:avLst/>
              <a:gdLst/>
              <a:ahLst/>
              <a:cxnLst/>
              <a:rect l="l" t="t" r="r" b="b"/>
              <a:pathLst>
                <a:path w="1980565" h="396240">
                  <a:moveTo>
                    <a:pt x="1980006" y="0"/>
                  </a:moveTo>
                  <a:lnTo>
                    <a:pt x="0" y="0"/>
                  </a:lnTo>
                  <a:lnTo>
                    <a:pt x="0" y="395998"/>
                  </a:lnTo>
                  <a:lnTo>
                    <a:pt x="1980006" y="395998"/>
                  </a:lnTo>
                  <a:lnTo>
                    <a:pt x="1980006" y="0"/>
                  </a:lnTo>
                  <a:close/>
                </a:path>
              </a:pathLst>
            </a:custGeom>
            <a:solidFill>
              <a:srgbClr val="F9B000"/>
            </a:solidFill>
          </p:spPr>
          <p:txBody>
            <a:bodyPr wrap="square" lIns="0" tIns="0" rIns="0" bIns="0" rtlCol="0"/>
            <a:lstStyle/>
            <a:p>
              <a:endParaRPr/>
            </a:p>
          </p:txBody>
        </p:sp>
      </p:grpSp>
      <p:sp>
        <p:nvSpPr>
          <p:cNvPr id="11" name="object 17">
            <a:extLst>
              <a:ext uri="{FF2B5EF4-FFF2-40B4-BE49-F238E27FC236}">
                <a16:creationId xmlns:a16="http://schemas.microsoft.com/office/drawing/2014/main" id="{0667B170-7E25-4D8C-92A7-EBAA1440BE71}"/>
              </a:ext>
            </a:extLst>
          </p:cNvPr>
          <p:cNvSpPr/>
          <p:nvPr/>
        </p:nvSpPr>
        <p:spPr>
          <a:xfrm>
            <a:off x="4913697" y="487345"/>
            <a:ext cx="885190" cy="864235"/>
          </a:xfrm>
          <a:custGeom>
            <a:avLst/>
            <a:gdLst/>
            <a:ahLst/>
            <a:cxnLst/>
            <a:rect l="l" t="t" r="r" b="b"/>
            <a:pathLst>
              <a:path w="885189" h="864235">
                <a:moveTo>
                  <a:pt x="884783" y="0"/>
                </a:moveTo>
                <a:lnTo>
                  <a:pt x="384378" y="0"/>
                </a:lnTo>
                <a:lnTo>
                  <a:pt x="0" y="863993"/>
                </a:lnTo>
                <a:lnTo>
                  <a:pt x="500405" y="863993"/>
                </a:lnTo>
                <a:lnTo>
                  <a:pt x="884783" y="0"/>
                </a:lnTo>
                <a:close/>
              </a:path>
            </a:pathLst>
          </a:custGeom>
          <a:solidFill>
            <a:srgbClr val="164194"/>
          </a:solidFill>
        </p:spPr>
        <p:txBody>
          <a:bodyPr wrap="square" lIns="0" tIns="0" rIns="0" bIns="0" rtlCol="0"/>
          <a:lstStyle/>
          <a:p>
            <a:r>
              <a:rPr lang="fr-FR" dirty="0"/>
              <a:t> </a:t>
            </a:r>
            <a:endParaRPr dirty="0"/>
          </a:p>
        </p:txBody>
      </p:sp>
      <p:sp>
        <p:nvSpPr>
          <p:cNvPr id="14" name="object 7">
            <a:extLst>
              <a:ext uri="{FF2B5EF4-FFF2-40B4-BE49-F238E27FC236}">
                <a16:creationId xmlns:a16="http://schemas.microsoft.com/office/drawing/2014/main" id="{34A48691-9D92-489E-A233-0ECFAB0A13F6}"/>
              </a:ext>
            </a:extLst>
          </p:cNvPr>
          <p:cNvSpPr txBox="1"/>
          <p:nvPr/>
        </p:nvSpPr>
        <p:spPr>
          <a:xfrm>
            <a:off x="1799908" y="210796"/>
            <a:ext cx="5580380" cy="257122"/>
          </a:xfrm>
          <a:prstGeom prst="rect">
            <a:avLst/>
          </a:prstGeom>
          <a:solidFill>
            <a:srgbClr val="D0D9EA"/>
          </a:solidFill>
        </p:spPr>
        <p:txBody>
          <a:bodyPr vert="horz" wrap="square" lIns="0" tIns="12700" rIns="0" bIns="0" rtlCol="0">
            <a:spAutoFit/>
          </a:bodyPr>
          <a:lstStyle/>
          <a:p>
            <a:pPr marL="179705">
              <a:lnSpc>
                <a:spcPts val="1885"/>
              </a:lnSpc>
              <a:spcBef>
                <a:spcPts val="100"/>
              </a:spcBef>
            </a:pPr>
            <a:r>
              <a:rPr sz="1600" b="1" cap="all" spc="-25" dirty="0">
                <a:solidFill>
                  <a:srgbClr val="164194"/>
                </a:solidFill>
                <a:latin typeface="Times New Roman" panose="02020603050405020304" pitchFamily="18" charset="0"/>
                <a:ea typeface="BioRhyme" panose="00000500000000000000" pitchFamily="2" charset="0"/>
                <a:cs typeface="Times New Roman" panose="02020603050405020304" pitchFamily="18" charset="0"/>
              </a:rPr>
              <a:t>Fiche</a:t>
            </a:r>
            <a:r>
              <a:rPr sz="1600" b="1" cap="all" spc="-45" dirty="0">
                <a:solidFill>
                  <a:srgbClr val="164194"/>
                </a:solidFill>
                <a:latin typeface="Times New Roman" panose="02020603050405020304" pitchFamily="18" charset="0"/>
                <a:ea typeface="BioRhyme" panose="00000500000000000000" pitchFamily="2" charset="0"/>
                <a:cs typeface="Times New Roman" panose="02020603050405020304" pitchFamily="18" charset="0"/>
              </a:rPr>
              <a:t> </a:t>
            </a:r>
            <a:r>
              <a:rPr sz="1600" b="1" cap="all" dirty="0">
                <a:solidFill>
                  <a:srgbClr val="164194"/>
                </a:solidFill>
                <a:latin typeface="Times New Roman" panose="02020603050405020304" pitchFamily="18" charset="0"/>
                <a:ea typeface="BioRhyme" panose="00000500000000000000" pitchFamily="2" charset="0"/>
                <a:cs typeface="Times New Roman" panose="02020603050405020304" pitchFamily="18" charset="0"/>
              </a:rPr>
              <a:t>A</a:t>
            </a:r>
            <a:r>
              <a:rPr lang="fr-FR" sz="1600" b="1" cap="all" dirty="0">
                <a:solidFill>
                  <a:srgbClr val="164194"/>
                </a:solidFill>
                <a:latin typeface="Times New Roman" panose="02020603050405020304" pitchFamily="18" charset="0"/>
                <a:ea typeface="BioRhyme" panose="00000500000000000000" pitchFamily="2" charset="0"/>
                <a:cs typeface="Times New Roman" panose="02020603050405020304" pitchFamily="18" charset="0"/>
              </a:rPr>
              <a:t>3</a:t>
            </a:r>
            <a:endParaRPr sz="1600" cap="all" dirty="0">
              <a:latin typeface="Times New Roman" panose="02020603050405020304" pitchFamily="18" charset="0"/>
              <a:ea typeface="BioRhyme" panose="00000500000000000000" pitchFamily="2" charset="0"/>
              <a:cs typeface="Times New Roman" panose="02020603050405020304" pitchFamily="18" charset="0"/>
            </a:endParaRPr>
          </a:p>
        </p:txBody>
      </p:sp>
      <p:sp>
        <p:nvSpPr>
          <p:cNvPr id="15" name="Espace réservé du titre 1">
            <a:extLst>
              <a:ext uri="{FF2B5EF4-FFF2-40B4-BE49-F238E27FC236}">
                <a16:creationId xmlns:a16="http://schemas.microsoft.com/office/drawing/2014/main" id="{89B34E1B-1A5F-4A63-AA14-34A45D5FC9F5}"/>
              </a:ext>
            </a:extLst>
          </p:cNvPr>
          <p:cNvSpPr txBox="1">
            <a:spLocks/>
          </p:cNvSpPr>
          <p:nvPr/>
        </p:nvSpPr>
        <p:spPr>
          <a:xfrm>
            <a:off x="1799908" y="647888"/>
            <a:ext cx="3512675" cy="615553"/>
          </a:xfrm>
          <a:prstGeom prst="rect">
            <a:avLst/>
          </a:prstGeom>
        </p:spPr>
        <p:txBody>
          <a:bodyPr vert="horz" wrap="square" lIns="0" tIns="0" rIns="0" bIns="0" rtlCol="0" anchor="t" anchorCtr="0">
            <a:spAutoFit/>
          </a:bodyPr>
          <a:lstStyle>
            <a:lvl1pPr algn="l" defTabSz="978327" rtl="0" eaLnBrk="1" latinLnBrk="0" hangingPunct="1">
              <a:lnSpc>
                <a:spcPct val="100000"/>
              </a:lnSpc>
              <a:spcBef>
                <a:spcPct val="0"/>
              </a:spcBef>
              <a:buNone/>
              <a:defRPr sz="1791" kern="1200" cap="all" baseline="0">
                <a:solidFill>
                  <a:schemeClr val="bg1"/>
                </a:solidFill>
                <a:latin typeface="Montserrat Medium" panose="00000600000000000000" pitchFamily="2" charset="0"/>
                <a:ea typeface="+mj-ea"/>
                <a:cs typeface="+mj-cs"/>
              </a:defRPr>
            </a:lvl1pPr>
          </a:lstStyle>
          <a:p>
            <a:pPr marL="12700" marR="5080">
              <a:spcBef>
                <a:spcPts val="100"/>
              </a:spcBef>
            </a:pPr>
            <a:r>
              <a:rPr lang="fr-FR" sz="2000" spc="10" dirty="0">
                <a:solidFill>
                  <a:srgbClr val="FFFFFF"/>
                </a:solidFill>
                <a:latin typeface="Calibri" panose="020F0502020204030204" pitchFamily="34" charset="0"/>
                <a:cs typeface="Calibri" panose="020F0502020204030204" pitchFamily="34" charset="0"/>
              </a:rPr>
              <a:t>Comptes annuels de la Société de Gestion</a:t>
            </a:r>
            <a:endParaRPr lang="fr-FR" sz="2000" dirty="0">
              <a:latin typeface="Calibri" panose="020F0502020204030204" pitchFamily="34" charset="0"/>
              <a:cs typeface="Calibri" panose="020F0502020204030204" pitchFamily="34" charset="0"/>
            </a:endParaRPr>
          </a:p>
        </p:txBody>
      </p:sp>
      <p:sp>
        <p:nvSpPr>
          <p:cNvPr id="16" name="ZoneTexte 15">
            <a:extLst>
              <a:ext uri="{FF2B5EF4-FFF2-40B4-BE49-F238E27FC236}">
                <a16:creationId xmlns:a16="http://schemas.microsoft.com/office/drawing/2014/main" id="{F4861579-905A-4EF8-A13C-49C4300A6738}"/>
              </a:ext>
            </a:extLst>
          </p:cNvPr>
          <p:cNvSpPr txBox="1"/>
          <p:nvPr/>
        </p:nvSpPr>
        <p:spPr>
          <a:xfrm>
            <a:off x="5759767" y="624032"/>
            <a:ext cx="1620521" cy="374906"/>
          </a:xfrm>
          <a:prstGeom prst="rect">
            <a:avLst/>
          </a:prstGeom>
          <a:noFill/>
        </p:spPr>
        <p:txBody>
          <a:bodyPr wrap="square" lIns="0" tIns="18000" rIns="180000" bIns="18000" rtlCol="0">
            <a:spAutoFit/>
          </a:bodyPr>
          <a:lstStyle/>
          <a:p>
            <a:pPr algn="r">
              <a:spcBef>
                <a:spcPts val="1200"/>
              </a:spcBef>
            </a:pPr>
            <a:r>
              <a:rPr lang="fr-FR" sz="1100" dirty="0">
                <a:solidFill>
                  <a:schemeClr val="bg1"/>
                </a:solidFill>
                <a:latin typeface="Calibri" panose="020F0502020204030204" pitchFamily="34" charset="0"/>
                <a:cs typeface="Calibri" panose="020F0502020204030204" pitchFamily="34" charset="0"/>
              </a:rPr>
              <a:t>Règlementaire  au niveau de la SGP</a:t>
            </a:r>
          </a:p>
        </p:txBody>
      </p:sp>
      <p:sp>
        <p:nvSpPr>
          <p:cNvPr id="17" name="ZoneTexte 16">
            <a:extLst>
              <a:ext uri="{FF2B5EF4-FFF2-40B4-BE49-F238E27FC236}">
                <a16:creationId xmlns:a16="http://schemas.microsoft.com/office/drawing/2014/main" id="{04A43261-DCA1-4270-AD69-9DDBE8F0172C}"/>
              </a:ext>
            </a:extLst>
          </p:cNvPr>
          <p:cNvSpPr txBox="1"/>
          <p:nvPr/>
        </p:nvSpPr>
        <p:spPr>
          <a:xfrm>
            <a:off x="5759766" y="1090463"/>
            <a:ext cx="1620521" cy="205629"/>
          </a:xfrm>
          <a:prstGeom prst="rect">
            <a:avLst/>
          </a:prstGeom>
          <a:noFill/>
        </p:spPr>
        <p:txBody>
          <a:bodyPr wrap="square" lIns="0" tIns="18000" rIns="180000" bIns="18000" rtlCol="0">
            <a:spAutoFit/>
          </a:bodyPr>
          <a:lstStyle/>
          <a:p>
            <a:pPr algn="r">
              <a:spcBef>
                <a:spcPts val="1200"/>
              </a:spcBef>
            </a:pPr>
            <a:r>
              <a:rPr lang="fr-FR" sz="1100" dirty="0">
                <a:solidFill>
                  <a:schemeClr val="bg1"/>
                </a:solidFill>
                <a:latin typeface="Calibri" panose="020F0502020204030204" pitchFamily="34" charset="0"/>
                <a:cs typeface="Calibri" panose="020F0502020204030204" pitchFamily="34" charset="0"/>
              </a:rPr>
              <a:t>AMF</a:t>
            </a:r>
          </a:p>
        </p:txBody>
      </p:sp>
      <p:sp>
        <p:nvSpPr>
          <p:cNvPr id="20" name="Espace réservé du pied de page 4">
            <a:extLst>
              <a:ext uri="{FF2B5EF4-FFF2-40B4-BE49-F238E27FC236}">
                <a16:creationId xmlns:a16="http://schemas.microsoft.com/office/drawing/2014/main" id="{A6633E2A-D8D1-495D-80A0-C4B1A401ADFA}"/>
              </a:ext>
            </a:extLst>
          </p:cNvPr>
          <p:cNvSpPr txBox="1">
            <a:spLocks/>
          </p:cNvSpPr>
          <p:nvPr/>
        </p:nvSpPr>
        <p:spPr>
          <a:xfrm>
            <a:off x="180000" y="10054353"/>
            <a:ext cx="6005515" cy="205184"/>
          </a:xfrm>
          <a:prstGeom prst="rect">
            <a:avLst/>
          </a:prstGeom>
        </p:spPr>
        <p:txBody>
          <a:bodyPr vert="horz" wrap="square" lIns="0" tIns="0" rIns="0" bIns="0" rtlCol="0" anchor="ctr">
            <a:spAutoFit/>
          </a:bodyPr>
          <a:lstStyle>
            <a:defPPr>
              <a:defRPr lang="fr-FR"/>
            </a:defPPr>
            <a:lvl1pPr marL="0" algn="r" defTabSz="1396959" rtl="0" eaLnBrk="1" latinLnBrk="0" hangingPunct="1">
              <a:defRPr sz="850" b="1" kern="1200">
                <a:solidFill>
                  <a:srgbClr val="2C4390"/>
                </a:solidFill>
                <a:latin typeface="+mj-lt"/>
                <a:ea typeface="+mn-ea"/>
                <a:cs typeface="+mn-cs"/>
              </a:defRPr>
            </a:lvl1pPr>
            <a:lvl2pPr marL="698480" algn="l" defTabSz="1396959" rtl="0" eaLnBrk="1" latinLnBrk="0" hangingPunct="1">
              <a:defRPr sz="2749" kern="1200">
                <a:solidFill>
                  <a:schemeClr val="tx1"/>
                </a:solidFill>
                <a:latin typeface="+mn-lt"/>
                <a:ea typeface="+mn-ea"/>
                <a:cs typeface="+mn-cs"/>
              </a:defRPr>
            </a:lvl2pPr>
            <a:lvl3pPr marL="1396959" algn="l" defTabSz="1396959" rtl="0" eaLnBrk="1" latinLnBrk="0" hangingPunct="1">
              <a:defRPr sz="2749" kern="1200">
                <a:solidFill>
                  <a:schemeClr val="tx1"/>
                </a:solidFill>
                <a:latin typeface="+mn-lt"/>
                <a:ea typeface="+mn-ea"/>
                <a:cs typeface="+mn-cs"/>
              </a:defRPr>
            </a:lvl3pPr>
            <a:lvl4pPr marL="2095439" algn="l" defTabSz="1396959" rtl="0" eaLnBrk="1" latinLnBrk="0" hangingPunct="1">
              <a:defRPr sz="2749" kern="1200">
                <a:solidFill>
                  <a:schemeClr val="tx1"/>
                </a:solidFill>
                <a:latin typeface="+mn-lt"/>
                <a:ea typeface="+mn-ea"/>
                <a:cs typeface="+mn-cs"/>
              </a:defRPr>
            </a:lvl4pPr>
            <a:lvl5pPr marL="2793917" algn="l" defTabSz="1396959" rtl="0" eaLnBrk="1" latinLnBrk="0" hangingPunct="1">
              <a:defRPr sz="2749" kern="1200">
                <a:solidFill>
                  <a:schemeClr val="tx1"/>
                </a:solidFill>
                <a:latin typeface="+mn-lt"/>
                <a:ea typeface="+mn-ea"/>
                <a:cs typeface="+mn-cs"/>
              </a:defRPr>
            </a:lvl5pPr>
            <a:lvl6pPr marL="3492397" algn="l" defTabSz="1396959" rtl="0" eaLnBrk="1" latinLnBrk="0" hangingPunct="1">
              <a:defRPr sz="2749" kern="1200">
                <a:solidFill>
                  <a:schemeClr val="tx1"/>
                </a:solidFill>
                <a:latin typeface="+mn-lt"/>
                <a:ea typeface="+mn-ea"/>
                <a:cs typeface="+mn-cs"/>
              </a:defRPr>
            </a:lvl6pPr>
            <a:lvl7pPr marL="4190877" algn="l" defTabSz="1396959" rtl="0" eaLnBrk="1" latinLnBrk="0" hangingPunct="1">
              <a:defRPr sz="2749" kern="1200">
                <a:solidFill>
                  <a:schemeClr val="tx1"/>
                </a:solidFill>
                <a:latin typeface="+mn-lt"/>
                <a:ea typeface="+mn-ea"/>
                <a:cs typeface="+mn-cs"/>
              </a:defRPr>
            </a:lvl7pPr>
            <a:lvl8pPr marL="4889356" algn="l" defTabSz="1396959" rtl="0" eaLnBrk="1" latinLnBrk="0" hangingPunct="1">
              <a:defRPr sz="2749" kern="1200">
                <a:solidFill>
                  <a:schemeClr val="tx1"/>
                </a:solidFill>
                <a:latin typeface="+mn-lt"/>
                <a:ea typeface="+mn-ea"/>
                <a:cs typeface="+mn-cs"/>
              </a:defRPr>
            </a:lvl8pPr>
            <a:lvl9pPr marL="5587836" algn="l" defTabSz="1396959" rtl="0" eaLnBrk="1" latinLnBrk="0" hangingPunct="1">
              <a:defRPr sz="2749" kern="1200">
                <a:solidFill>
                  <a:schemeClr val="tx1"/>
                </a:solidFill>
                <a:latin typeface="+mn-lt"/>
                <a:ea typeface="+mn-ea"/>
                <a:cs typeface="+mn-cs"/>
              </a:defRPr>
            </a:lvl9pPr>
          </a:lstStyle>
          <a:p>
            <a:pPr algn="l"/>
            <a:r>
              <a:rPr lang="fr-FR" sz="1000" b="0" baseline="30000" dirty="0">
                <a:latin typeface="Calibri" panose="020F0502020204030204" pitchFamily="34" charset="0"/>
                <a:cs typeface="Calibri" panose="020F0502020204030204" pitchFamily="34" charset="0"/>
              </a:rPr>
              <a:t>AVERTISSEMENT : Cette fiche n’est éditée qu’à titre informatif et il vous appartient de vérifier vos propres obligations déclaratives. </a:t>
            </a:r>
          </a:p>
          <a:p>
            <a:pPr algn="l"/>
            <a:r>
              <a:rPr lang="fr-FR" sz="1000" b="0" baseline="30000" dirty="0">
                <a:latin typeface="Calibri" panose="020F0502020204030204" pitchFamily="34" charset="0"/>
                <a:cs typeface="Calibri" panose="020F0502020204030204" pitchFamily="34" charset="0"/>
              </a:rPr>
              <a:t>L’AFG ne serait être tenue pour responsable d’un manquement à l’une quelconque de vos obligations de </a:t>
            </a:r>
            <a:r>
              <a:rPr lang="fr-FR" sz="1000" b="0" baseline="30000" dirty="0" err="1">
                <a:latin typeface="Calibri" panose="020F0502020204030204" pitchFamily="34" charset="0"/>
                <a:cs typeface="Calibri" panose="020F0502020204030204" pitchFamily="34" charset="0"/>
              </a:rPr>
              <a:t>reporting</a:t>
            </a:r>
            <a:r>
              <a:rPr lang="fr-FR" sz="1000" b="0" baseline="30000" dirty="0">
                <a:latin typeface="Calibri" panose="020F0502020204030204" pitchFamily="34" charset="0"/>
                <a:cs typeface="Calibri" panose="020F0502020204030204" pitchFamily="34" charset="0"/>
              </a:rPr>
              <a:t>.</a:t>
            </a:r>
          </a:p>
        </p:txBody>
      </p:sp>
      <p:sp>
        <p:nvSpPr>
          <p:cNvPr id="21" name="Espace réservé du numéro de diapositive 5">
            <a:extLst>
              <a:ext uri="{FF2B5EF4-FFF2-40B4-BE49-F238E27FC236}">
                <a16:creationId xmlns:a16="http://schemas.microsoft.com/office/drawing/2014/main" id="{94F1A3B2-57C4-4CD0-B009-0A40825255ED}"/>
              </a:ext>
            </a:extLst>
          </p:cNvPr>
          <p:cNvSpPr txBox="1">
            <a:spLocks/>
          </p:cNvSpPr>
          <p:nvPr/>
        </p:nvSpPr>
        <p:spPr>
          <a:xfrm>
            <a:off x="6998017" y="10051047"/>
            <a:ext cx="197169" cy="130805"/>
          </a:xfrm>
          <a:prstGeom prst="rect">
            <a:avLst/>
          </a:prstGeom>
        </p:spPr>
        <p:txBody>
          <a:bodyPr vert="horz" wrap="none" lIns="0" tIns="0" rIns="0" bIns="0" rtlCol="0" anchor="ctr">
            <a:spAutoFit/>
          </a:bodyPr>
          <a:lstStyle>
            <a:defPPr>
              <a:defRPr lang="fr-FR"/>
            </a:defPPr>
            <a:lvl1pPr marL="0" algn="r" defTabSz="1396959" rtl="0" eaLnBrk="1" latinLnBrk="0" hangingPunct="1">
              <a:defRPr sz="850" kern="1200">
                <a:solidFill>
                  <a:srgbClr val="2C4390"/>
                </a:solidFill>
                <a:latin typeface="+mn-lt"/>
                <a:ea typeface="+mn-ea"/>
                <a:cs typeface="+mn-cs"/>
              </a:defRPr>
            </a:lvl1pPr>
            <a:lvl2pPr marL="698480" algn="l" defTabSz="1396959" rtl="0" eaLnBrk="1" latinLnBrk="0" hangingPunct="1">
              <a:defRPr sz="2749" kern="1200">
                <a:solidFill>
                  <a:schemeClr val="tx1"/>
                </a:solidFill>
                <a:latin typeface="+mn-lt"/>
                <a:ea typeface="+mn-ea"/>
                <a:cs typeface="+mn-cs"/>
              </a:defRPr>
            </a:lvl2pPr>
            <a:lvl3pPr marL="1396959" algn="l" defTabSz="1396959" rtl="0" eaLnBrk="1" latinLnBrk="0" hangingPunct="1">
              <a:defRPr sz="2749" kern="1200">
                <a:solidFill>
                  <a:schemeClr val="tx1"/>
                </a:solidFill>
                <a:latin typeface="+mn-lt"/>
                <a:ea typeface="+mn-ea"/>
                <a:cs typeface="+mn-cs"/>
              </a:defRPr>
            </a:lvl3pPr>
            <a:lvl4pPr marL="2095439" algn="l" defTabSz="1396959" rtl="0" eaLnBrk="1" latinLnBrk="0" hangingPunct="1">
              <a:defRPr sz="2749" kern="1200">
                <a:solidFill>
                  <a:schemeClr val="tx1"/>
                </a:solidFill>
                <a:latin typeface="+mn-lt"/>
                <a:ea typeface="+mn-ea"/>
                <a:cs typeface="+mn-cs"/>
              </a:defRPr>
            </a:lvl4pPr>
            <a:lvl5pPr marL="2793917" algn="l" defTabSz="1396959" rtl="0" eaLnBrk="1" latinLnBrk="0" hangingPunct="1">
              <a:defRPr sz="2749" kern="1200">
                <a:solidFill>
                  <a:schemeClr val="tx1"/>
                </a:solidFill>
                <a:latin typeface="+mn-lt"/>
                <a:ea typeface="+mn-ea"/>
                <a:cs typeface="+mn-cs"/>
              </a:defRPr>
            </a:lvl5pPr>
            <a:lvl6pPr marL="3492397" algn="l" defTabSz="1396959" rtl="0" eaLnBrk="1" latinLnBrk="0" hangingPunct="1">
              <a:defRPr sz="2749" kern="1200">
                <a:solidFill>
                  <a:schemeClr val="tx1"/>
                </a:solidFill>
                <a:latin typeface="+mn-lt"/>
                <a:ea typeface="+mn-ea"/>
                <a:cs typeface="+mn-cs"/>
              </a:defRPr>
            </a:lvl6pPr>
            <a:lvl7pPr marL="4190877" algn="l" defTabSz="1396959" rtl="0" eaLnBrk="1" latinLnBrk="0" hangingPunct="1">
              <a:defRPr sz="2749" kern="1200">
                <a:solidFill>
                  <a:schemeClr val="tx1"/>
                </a:solidFill>
                <a:latin typeface="+mn-lt"/>
                <a:ea typeface="+mn-ea"/>
                <a:cs typeface="+mn-cs"/>
              </a:defRPr>
            </a:lvl7pPr>
            <a:lvl8pPr marL="4889356" algn="l" defTabSz="1396959" rtl="0" eaLnBrk="1" latinLnBrk="0" hangingPunct="1">
              <a:defRPr sz="2749" kern="1200">
                <a:solidFill>
                  <a:schemeClr val="tx1"/>
                </a:solidFill>
                <a:latin typeface="+mn-lt"/>
                <a:ea typeface="+mn-ea"/>
                <a:cs typeface="+mn-cs"/>
              </a:defRPr>
            </a:lvl8pPr>
            <a:lvl9pPr marL="5587836" algn="l" defTabSz="1396959" rtl="0" eaLnBrk="1" latinLnBrk="0" hangingPunct="1">
              <a:defRPr sz="2749" kern="1200">
                <a:solidFill>
                  <a:schemeClr val="tx1"/>
                </a:solidFill>
                <a:latin typeface="+mn-lt"/>
                <a:ea typeface="+mn-ea"/>
                <a:cs typeface="+mn-cs"/>
              </a:defRPr>
            </a:lvl9pPr>
          </a:lstStyle>
          <a:p>
            <a:fld id="{D6CAF8E8-172B-4E70-9325-BA460E9DD579}" type="slidenum">
              <a:rPr lang="fr-FR" smtClean="0"/>
              <a:pPr/>
              <a:t>1</a:t>
            </a:fld>
            <a:endParaRPr lang="fr-FR" dirty="0"/>
          </a:p>
        </p:txBody>
      </p:sp>
      <p:sp>
        <p:nvSpPr>
          <p:cNvPr id="13" name="object 30">
            <a:extLst>
              <a:ext uri="{FF2B5EF4-FFF2-40B4-BE49-F238E27FC236}">
                <a16:creationId xmlns:a16="http://schemas.microsoft.com/office/drawing/2014/main" id="{1FAB1D18-55F7-CEC0-B6AA-C98D21495EB2}"/>
              </a:ext>
            </a:extLst>
          </p:cNvPr>
          <p:cNvSpPr txBox="1"/>
          <p:nvPr/>
        </p:nvSpPr>
        <p:spPr>
          <a:xfrm>
            <a:off x="3979886" y="5094761"/>
            <a:ext cx="3073186" cy="4795287"/>
          </a:xfrm>
          <a:prstGeom prst="rect">
            <a:avLst/>
          </a:prstGeom>
        </p:spPr>
        <p:txBody>
          <a:bodyPr vert="horz" wrap="square" lIns="0" tIns="12700" rIns="0" bIns="0" rtlCol="0">
            <a:spAutoFit/>
          </a:bodyPr>
          <a:lstStyle/>
          <a:p>
            <a:pPr marL="192405" marR="5080" indent="-180340" algn="just">
              <a:lnSpc>
                <a:spcPct val="108300"/>
              </a:lnSpc>
              <a:spcBef>
                <a:spcPts val="100"/>
              </a:spcBef>
              <a:buClr>
                <a:srgbClr val="449DD7"/>
              </a:buClr>
              <a:buFont typeface="Montserrat"/>
              <a:buChar char="■"/>
              <a:tabLst>
                <a:tab pos="193040" algn="l"/>
              </a:tabLst>
            </a:pPr>
            <a:r>
              <a:rPr lang="fr-FR" sz="900" spc="-5" dirty="0">
                <a:latin typeface="Trebuchet MS" panose="020B0603020202020204" pitchFamily="34" charset="0"/>
                <a:cs typeface="Calibri" panose="020F0502020204030204" pitchFamily="34" charset="0"/>
              </a:rPr>
              <a:t>Les documents comptables sont établis en euros et en langue française (article L123-122 du code de commerce)</a:t>
            </a:r>
          </a:p>
          <a:p>
            <a:pPr marL="12065" marR="5080" algn="just">
              <a:lnSpc>
                <a:spcPct val="108300"/>
              </a:lnSpc>
              <a:spcBef>
                <a:spcPts val="100"/>
              </a:spcBef>
              <a:buClr>
                <a:srgbClr val="449DD7"/>
              </a:buClr>
              <a:tabLst>
                <a:tab pos="193040" algn="l"/>
              </a:tabLst>
            </a:pPr>
            <a:endParaRPr lang="fr-FR" sz="900" spc="-5" dirty="0">
              <a:latin typeface="Trebuchet MS" panose="020B0603020202020204" pitchFamily="34" charset="0"/>
              <a:cs typeface="Calibri" panose="020F0502020204030204" pitchFamily="34" charset="0"/>
            </a:endParaRPr>
          </a:p>
          <a:p>
            <a:pPr marL="192405" marR="5080" indent="-180340" algn="just">
              <a:lnSpc>
                <a:spcPct val="108300"/>
              </a:lnSpc>
              <a:spcBef>
                <a:spcPts val="100"/>
              </a:spcBef>
              <a:buClr>
                <a:srgbClr val="449DD7"/>
              </a:buClr>
              <a:buFont typeface="Montserrat"/>
              <a:buChar char="■"/>
              <a:tabLst>
                <a:tab pos="193040" algn="l"/>
              </a:tabLst>
            </a:pPr>
            <a:r>
              <a:rPr lang="fr-FR" sz="900" spc="-5" dirty="0">
                <a:latin typeface="Trebuchet MS" panose="020B0603020202020204" pitchFamily="34" charset="0"/>
                <a:cs typeface="Calibri" panose="020F0502020204030204" pitchFamily="34" charset="0"/>
              </a:rPr>
              <a:t>Les documents comptables et les pièces justificatives sont conservés pendant dix ans (article L123-122 du code de commerce).</a:t>
            </a:r>
          </a:p>
          <a:p>
            <a:pPr marL="12065" marR="5080" algn="just">
              <a:lnSpc>
                <a:spcPct val="108300"/>
              </a:lnSpc>
              <a:spcBef>
                <a:spcPts val="100"/>
              </a:spcBef>
              <a:buClr>
                <a:srgbClr val="449DD7"/>
              </a:buClr>
              <a:tabLst>
                <a:tab pos="193040" algn="l"/>
              </a:tabLst>
            </a:pPr>
            <a:endParaRPr lang="fr-FR" sz="900" spc="-5" dirty="0">
              <a:latin typeface="Trebuchet MS" panose="020B0603020202020204" pitchFamily="34" charset="0"/>
              <a:cs typeface="Calibri" panose="020F0502020204030204" pitchFamily="34" charset="0"/>
            </a:endParaRPr>
          </a:p>
          <a:p>
            <a:pPr marL="192405" marR="5080" indent="-180340" algn="just">
              <a:lnSpc>
                <a:spcPct val="108300"/>
              </a:lnSpc>
              <a:spcBef>
                <a:spcPts val="100"/>
              </a:spcBef>
              <a:buClr>
                <a:srgbClr val="449DD7"/>
              </a:buClr>
              <a:buFont typeface="Montserrat"/>
              <a:buChar char="■"/>
              <a:tabLst>
                <a:tab pos="193040" algn="l"/>
              </a:tabLst>
            </a:pPr>
            <a:r>
              <a:rPr lang="fr-FR" sz="900" spc="-5" dirty="0">
                <a:latin typeface="Trebuchet MS" panose="020B0603020202020204" pitchFamily="34" charset="0"/>
                <a:cs typeface="Calibri" panose="020F0502020204030204" pitchFamily="34" charset="0"/>
              </a:rPr>
              <a:t>Les obligations comptables générales sont précisées par le code de commerce (articles R123-172 à R123-208 et D123-208-01) : livres, documents et pièces comptables obligatoires, </a:t>
            </a:r>
            <a:r>
              <a:rPr lang="fr-FR" sz="900" spc="-5" dirty="0" err="1">
                <a:latin typeface="Trebuchet MS" panose="020B0603020202020204" pitchFamily="34" charset="0"/>
                <a:cs typeface="Calibri" panose="020F0502020204030204" pitchFamily="34" charset="0"/>
              </a:rPr>
              <a:t>etc</a:t>
            </a:r>
            <a:r>
              <a:rPr lang="fr-FR" sz="900" spc="-5" dirty="0">
                <a:latin typeface="Trebuchet MS" panose="020B0603020202020204" pitchFamily="34" charset="0"/>
                <a:cs typeface="Calibri" panose="020F0502020204030204" pitchFamily="34" charset="0"/>
              </a:rPr>
              <a:t> et par le plan comptable général (règlement ANC 2014-03 modifié). </a:t>
            </a:r>
          </a:p>
          <a:p>
            <a:pPr marL="12065" marR="5080" algn="just">
              <a:lnSpc>
                <a:spcPct val="108300"/>
              </a:lnSpc>
              <a:spcBef>
                <a:spcPts val="100"/>
              </a:spcBef>
              <a:buClr>
                <a:srgbClr val="449DD7"/>
              </a:buClr>
              <a:tabLst>
                <a:tab pos="193040" algn="l"/>
              </a:tabLst>
            </a:pPr>
            <a:endParaRPr lang="fr-FR" sz="900" spc="-5" dirty="0">
              <a:latin typeface="Trebuchet MS" panose="020B0603020202020204" pitchFamily="34" charset="0"/>
              <a:cs typeface="Calibri" panose="020F0502020204030204" pitchFamily="34" charset="0"/>
            </a:endParaRPr>
          </a:p>
          <a:p>
            <a:pPr marL="192405" marR="5080" indent="-180340" algn="just">
              <a:lnSpc>
                <a:spcPct val="108300"/>
              </a:lnSpc>
              <a:spcBef>
                <a:spcPts val="100"/>
              </a:spcBef>
              <a:buClr>
                <a:srgbClr val="449DD7"/>
              </a:buClr>
              <a:buFont typeface="Montserrat"/>
              <a:buChar char="■"/>
              <a:tabLst>
                <a:tab pos="193040" algn="l"/>
              </a:tabLst>
            </a:pPr>
            <a:r>
              <a:rPr lang="fr-FR" sz="900" b="1" spc="-10" dirty="0">
                <a:latin typeface="Trebuchet MS" panose="020B0603020202020204" pitchFamily="34" charset="0"/>
                <a:cs typeface="Arial"/>
              </a:rPr>
              <a:t>Dispositions spécifiques de l’AMF </a:t>
            </a:r>
            <a:r>
              <a:rPr lang="fr-FR" sz="900" spc="-10" dirty="0">
                <a:latin typeface="Trebuchet MS" panose="020B0603020202020204" pitchFamily="34" charset="0"/>
                <a:cs typeface="Arial"/>
              </a:rPr>
              <a:t>relatives aux sociétés de gestion </a:t>
            </a:r>
            <a:r>
              <a:rPr lang="fr-FR" sz="900" spc="-5" dirty="0">
                <a:latin typeface="Trebuchet MS" panose="020B0603020202020204" pitchFamily="34" charset="0"/>
                <a:cs typeface="Arial"/>
              </a:rPr>
              <a:t>(AIFM : art. 318-2 RG AMF / OPCVM : art. 321-28 RG AMF) </a:t>
            </a:r>
            <a:r>
              <a:rPr lang="fr-FR" sz="900" spc="-10" dirty="0">
                <a:latin typeface="Trebuchet MS" panose="020B0603020202020204" pitchFamily="34" charset="0"/>
                <a:cs typeface="Arial"/>
              </a:rPr>
              <a:t>: </a:t>
            </a:r>
          </a:p>
          <a:p>
            <a:pPr marL="542925" marR="5080" lvl="1" indent="-180975" algn="just">
              <a:lnSpc>
                <a:spcPct val="108300"/>
              </a:lnSpc>
              <a:spcBef>
                <a:spcPts val="100"/>
              </a:spcBef>
              <a:buClr>
                <a:srgbClr val="449DD7"/>
              </a:buClr>
              <a:buFont typeface="Montserrat"/>
              <a:buChar char="■"/>
              <a:tabLst>
                <a:tab pos="193040" algn="l"/>
              </a:tabLst>
            </a:pPr>
            <a:r>
              <a:rPr lang="fr-FR" sz="900" spc="-5" dirty="0">
                <a:latin typeface="Trebuchet MS" panose="020B0603020202020204" pitchFamily="34" charset="0"/>
                <a:cs typeface="Calibri" panose="020F0502020204030204" pitchFamily="34" charset="0"/>
              </a:rPr>
              <a:t>Les comptes annuels de la société de gestion de portefeuille sont certifiés par un commissaire aux comptes.</a:t>
            </a:r>
          </a:p>
          <a:p>
            <a:pPr marL="542925" marR="5080" lvl="1" indent="-180975" algn="just">
              <a:lnSpc>
                <a:spcPct val="108300"/>
              </a:lnSpc>
              <a:spcBef>
                <a:spcPts val="100"/>
              </a:spcBef>
              <a:buClr>
                <a:srgbClr val="449DD7"/>
              </a:buClr>
              <a:buFont typeface="Montserrat"/>
              <a:buChar char="■"/>
              <a:tabLst>
                <a:tab pos="193040" algn="l"/>
              </a:tabLst>
            </a:pPr>
            <a:r>
              <a:rPr lang="fr-FR" sz="900" spc="-5" dirty="0">
                <a:latin typeface="Trebuchet MS" panose="020B0603020202020204" pitchFamily="34" charset="0"/>
                <a:cs typeface="Calibri" panose="020F0502020204030204" pitchFamily="34" charset="0"/>
              </a:rPr>
              <a:t>Dans les 6 mois suivant la clôture de l’exercice, la société de gestion de portefeuille adresse à l’AMF (via ROSA) une copie du bilan, du compte de résultat et de ses annexes, du rapport annuel de gestion et du rapport général, et le rapport spécial du commissaire aux comptes.</a:t>
            </a:r>
          </a:p>
          <a:p>
            <a:pPr marL="542925" marR="5080" lvl="1" indent="-180975" algn="just">
              <a:lnSpc>
                <a:spcPct val="108300"/>
              </a:lnSpc>
              <a:spcBef>
                <a:spcPts val="100"/>
              </a:spcBef>
              <a:buClr>
                <a:srgbClr val="449DD7"/>
              </a:buClr>
              <a:buFont typeface="Montserrat"/>
              <a:buChar char="■"/>
              <a:tabLst>
                <a:tab pos="193040" algn="l"/>
              </a:tabLst>
            </a:pPr>
            <a:r>
              <a:rPr lang="fr-FR" sz="900" spc="-5" dirty="0">
                <a:latin typeface="Trebuchet MS" panose="020B0603020202020204" pitchFamily="34" charset="0"/>
                <a:cs typeface="Calibri" panose="020F0502020204030204" pitchFamily="34" charset="0"/>
              </a:rPr>
              <a:t>Le cas échéant (filiale), la société produit des comptes consolidés. En présence de filiales, la société produit le cas échéant des comptes consolidés</a:t>
            </a:r>
          </a:p>
          <a:p>
            <a:pPr marL="192405" marR="5080" indent="-180340" algn="l">
              <a:lnSpc>
                <a:spcPct val="108300"/>
              </a:lnSpc>
              <a:spcBef>
                <a:spcPts val="100"/>
              </a:spcBef>
              <a:buClr>
                <a:srgbClr val="449DD7"/>
              </a:buClr>
              <a:buFont typeface="Montserrat"/>
              <a:buChar char="■"/>
              <a:tabLst>
                <a:tab pos="193040" algn="l"/>
              </a:tabLst>
            </a:pPr>
            <a:endParaRPr lang="fr-FR" sz="1050" spc="-5" dirty="0">
              <a:latin typeface="Calibri" panose="020F0502020204030204" pitchFamily="34" charset="0"/>
              <a:cs typeface="Calibri" panose="020F0502020204030204" pitchFamily="34" charset="0"/>
            </a:endParaRPr>
          </a:p>
        </p:txBody>
      </p:sp>
      <p:sp>
        <p:nvSpPr>
          <p:cNvPr id="19" name="ZoneTexte 18">
            <a:extLst>
              <a:ext uri="{FF2B5EF4-FFF2-40B4-BE49-F238E27FC236}">
                <a16:creationId xmlns:a16="http://schemas.microsoft.com/office/drawing/2014/main" id="{F815FE4A-DF1B-12BF-EF95-BDD3876BBC51}"/>
              </a:ext>
            </a:extLst>
          </p:cNvPr>
          <p:cNvSpPr txBox="1"/>
          <p:nvPr/>
        </p:nvSpPr>
        <p:spPr>
          <a:xfrm>
            <a:off x="479487" y="2114306"/>
            <a:ext cx="6518530" cy="2810000"/>
          </a:xfrm>
          <a:prstGeom prst="rect">
            <a:avLst/>
          </a:prstGeom>
          <a:noFill/>
        </p:spPr>
        <p:txBody>
          <a:bodyPr wrap="square" lIns="0" tIns="0" rIns="0" bIns="0" rtlCol="0">
            <a:spAutoFit/>
          </a:bodyPr>
          <a:lstStyle/>
          <a:p>
            <a:pPr marL="192405" marR="5080" indent="-180340" algn="just">
              <a:lnSpc>
                <a:spcPct val="108300"/>
              </a:lnSpc>
              <a:spcBef>
                <a:spcPts val="100"/>
              </a:spcBef>
              <a:buClr>
                <a:srgbClr val="449DD7"/>
              </a:buClr>
              <a:buFont typeface="Montserrat"/>
              <a:buChar char="■"/>
              <a:tabLst>
                <a:tab pos="193040" algn="l"/>
              </a:tabLst>
            </a:pPr>
            <a:r>
              <a:rPr lang="fr-FR" sz="900" spc="-5" dirty="0">
                <a:latin typeface="Trebuchet MS" panose="020B0603020202020204" pitchFamily="34" charset="0"/>
                <a:cs typeface="Calibri" panose="020F0502020204030204" pitchFamily="34" charset="0"/>
              </a:rPr>
              <a:t>Documents qui sont établis par les dirigeants de l’entreprise selon les prescriptions du Code de commerce (article L 123-13).</a:t>
            </a:r>
          </a:p>
          <a:p>
            <a:pPr marL="12065" marR="5080" algn="just">
              <a:lnSpc>
                <a:spcPct val="108300"/>
              </a:lnSpc>
              <a:spcBef>
                <a:spcPts val="100"/>
              </a:spcBef>
              <a:buClr>
                <a:srgbClr val="449DD7"/>
              </a:buClr>
              <a:tabLst>
                <a:tab pos="193040" algn="l"/>
              </a:tabLst>
            </a:pPr>
            <a:endParaRPr lang="fr-FR" sz="900" spc="-5" dirty="0">
              <a:latin typeface="Trebuchet MS" panose="020B0603020202020204" pitchFamily="34" charset="0"/>
              <a:cs typeface="Calibri" panose="020F0502020204030204" pitchFamily="34" charset="0"/>
            </a:endParaRPr>
          </a:p>
          <a:p>
            <a:pPr marL="192405" marR="5080" indent="-180340" algn="just">
              <a:lnSpc>
                <a:spcPct val="108300"/>
              </a:lnSpc>
              <a:spcBef>
                <a:spcPts val="100"/>
              </a:spcBef>
              <a:buClr>
                <a:srgbClr val="449DD7"/>
              </a:buClr>
              <a:buFont typeface="Montserrat"/>
              <a:buChar char="■"/>
              <a:tabLst>
                <a:tab pos="193040" algn="l"/>
              </a:tabLst>
            </a:pPr>
            <a:r>
              <a:rPr lang="fr-FR" sz="900" dirty="0">
                <a:latin typeface="Trebuchet MS" panose="020B0603020202020204" pitchFamily="34" charset="0"/>
                <a:cs typeface="Calibri" panose="020F0502020204030204" pitchFamily="34" charset="0"/>
              </a:rPr>
              <a:t>Sont tenus d’établir les comptes annuels toute personne physique ou  morale ayant la qualité de commerçant selon le code de Commerce (article L 123-12). Il s’agit principalement des commerçants personnes physiques, des sociétés commerciales (SA,  SCA, SAS, SARL, SNC, SCS).</a:t>
            </a:r>
          </a:p>
          <a:p>
            <a:pPr marL="192405" marR="5080" indent="-180340" algn="just">
              <a:lnSpc>
                <a:spcPct val="108300"/>
              </a:lnSpc>
              <a:spcBef>
                <a:spcPts val="100"/>
              </a:spcBef>
              <a:buClr>
                <a:srgbClr val="449DD7"/>
              </a:buClr>
              <a:buFont typeface="Montserrat"/>
              <a:buChar char="■"/>
              <a:tabLst>
                <a:tab pos="193040" algn="l"/>
              </a:tabLst>
            </a:pPr>
            <a:endParaRPr lang="fr-FR" sz="900" dirty="0">
              <a:latin typeface="Trebuchet MS" panose="020B0603020202020204" pitchFamily="34" charset="0"/>
              <a:cs typeface="Calibri" panose="020F0502020204030204" pitchFamily="34" charset="0"/>
            </a:endParaRPr>
          </a:p>
          <a:p>
            <a:pPr marL="192405" marR="5080" indent="-180340" algn="just">
              <a:lnSpc>
                <a:spcPct val="108300"/>
              </a:lnSpc>
              <a:spcBef>
                <a:spcPts val="100"/>
              </a:spcBef>
              <a:buClr>
                <a:srgbClr val="449DD7"/>
              </a:buClr>
              <a:buFont typeface="Montserrat"/>
              <a:buChar char="■"/>
              <a:tabLst>
                <a:tab pos="193040" algn="l"/>
              </a:tabLst>
            </a:pPr>
            <a:r>
              <a:rPr lang="fr-FR" sz="900" dirty="0">
                <a:latin typeface="Trebuchet MS" panose="020B0603020202020204" pitchFamily="34" charset="0"/>
                <a:cs typeface="Calibri" panose="020F0502020204030204" pitchFamily="34" charset="0"/>
              </a:rPr>
              <a:t>Les SGP sont tenues de désigner un Commissaire aux comptes (L 532-9 IX du code monétaire et financier)</a:t>
            </a:r>
          </a:p>
          <a:p>
            <a:pPr marL="192405" marR="5080" indent="-180340" algn="just">
              <a:lnSpc>
                <a:spcPct val="108300"/>
              </a:lnSpc>
              <a:spcBef>
                <a:spcPts val="100"/>
              </a:spcBef>
              <a:buClr>
                <a:srgbClr val="449DD7"/>
              </a:buClr>
              <a:buFont typeface="Montserrat"/>
              <a:buChar char="■"/>
              <a:tabLst>
                <a:tab pos="193040" algn="l"/>
              </a:tabLst>
            </a:pPr>
            <a:endParaRPr lang="fr-FR" sz="900" dirty="0">
              <a:latin typeface="Trebuchet MS" panose="020B0603020202020204" pitchFamily="34" charset="0"/>
              <a:cs typeface="Calibri" panose="020F0502020204030204" pitchFamily="34" charset="0"/>
            </a:endParaRPr>
          </a:p>
          <a:p>
            <a:pPr marL="192405" marR="5080" indent="-180340" algn="just">
              <a:lnSpc>
                <a:spcPct val="108300"/>
              </a:lnSpc>
              <a:spcBef>
                <a:spcPts val="100"/>
              </a:spcBef>
              <a:buClr>
                <a:srgbClr val="449DD7"/>
              </a:buClr>
              <a:buFont typeface="Montserrat"/>
              <a:buChar char="■"/>
              <a:tabLst>
                <a:tab pos="193040" algn="l"/>
              </a:tabLst>
            </a:pPr>
            <a:r>
              <a:rPr lang="fr-FR" sz="900" dirty="0">
                <a:latin typeface="Trebuchet MS" panose="020B0603020202020204" pitchFamily="34" charset="0"/>
                <a:cs typeface="Calibri" panose="020F0502020204030204" pitchFamily="34" charset="0"/>
              </a:rPr>
              <a:t>Responsabilité des comptes annuels (article  L232-1 du Code de  commerce) : « A la clôture de chaque exercice le conseil d'administration, le directoire ou les gérants dressent l'inventaire, les comptes annuels conformément aux dispositions de la section 2 du chapitre III du titre II du livre Ier » (comptabilité des commerçants)</a:t>
            </a:r>
          </a:p>
          <a:p>
            <a:pPr marL="192405" marR="5080" indent="-180340" algn="just">
              <a:lnSpc>
                <a:spcPct val="108300"/>
              </a:lnSpc>
              <a:spcBef>
                <a:spcPts val="100"/>
              </a:spcBef>
              <a:buClr>
                <a:srgbClr val="449DD7"/>
              </a:buClr>
              <a:buFont typeface="Montserrat"/>
              <a:buChar char="■"/>
              <a:tabLst>
                <a:tab pos="193040" algn="l"/>
              </a:tabLst>
            </a:pPr>
            <a:endParaRPr lang="fr-FR" sz="900" dirty="0">
              <a:latin typeface="Trebuchet MS" panose="020B0603020202020204" pitchFamily="34" charset="0"/>
              <a:cs typeface="Calibri" panose="020F0502020204030204" pitchFamily="34" charset="0"/>
            </a:endParaRPr>
          </a:p>
          <a:p>
            <a:pPr marL="192405" marR="5080" indent="-180340" algn="just">
              <a:lnSpc>
                <a:spcPct val="108300"/>
              </a:lnSpc>
              <a:spcBef>
                <a:spcPts val="100"/>
              </a:spcBef>
              <a:buClr>
                <a:srgbClr val="449DD7"/>
              </a:buClr>
              <a:buFont typeface="Montserrat"/>
              <a:buChar char="■"/>
              <a:tabLst>
                <a:tab pos="193040" algn="l"/>
              </a:tabLst>
            </a:pPr>
            <a:r>
              <a:rPr lang="fr-FR" sz="900" dirty="0">
                <a:latin typeface="Trebuchet MS" panose="020B0603020202020204" pitchFamily="34" charset="0"/>
                <a:cs typeface="Calibri" panose="020F0502020204030204" pitchFamily="34" charset="0"/>
              </a:rPr>
              <a:t>Après avoir été contrôlés par le commissaire aux comptes, les comptes annuels sont soumis à l’approbation de l’assemblée des actionnaires ou des associés dans un délai de 6 mois à compter de la clôture de l’exercice (article L225-100 du Code de commerce).</a:t>
            </a:r>
          </a:p>
          <a:p>
            <a:pPr marL="192405" marR="5080" indent="-180340" algn="l">
              <a:lnSpc>
                <a:spcPct val="108300"/>
              </a:lnSpc>
              <a:spcBef>
                <a:spcPts val="100"/>
              </a:spcBef>
              <a:buClr>
                <a:srgbClr val="449DD7"/>
              </a:buClr>
              <a:buFont typeface="Montserrat"/>
              <a:buChar char="■"/>
              <a:tabLst>
                <a:tab pos="193040" algn="l"/>
              </a:tabLst>
            </a:pPr>
            <a:endParaRPr lang="fr-FR" sz="900" spc="-5" dirty="0">
              <a:solidFill>
                <a:schemeClr val="bg1"/>
              </a:solidFill>
              <a:latin typeface="Trebuchet MS" panose="020B0603020202020204" pitchFamily="34" charset="0"/>
              <a:cs typeface="Calibri" panose="020F0502020204030204" pitchFamily="34" charset="0"/>
            </a:endParaRPr>
          </a:p>
          <a:p>
            <a:pPr marL="192405" marR="5080" indent="-180340" algn="l">
              <a:lnSpc>
                <a:spcPct val="108300"/>
              </a:lnSpc>
              <a:spcBef>
                <a:spcPts val="100"/>
              </a:spcBef>
              <a:buClr>
                <a:srgbClr val="449DD7"/>
              </a:buClr>
              <a:buFont typeface="Montserrat"/>
              <a:buChar char="■"/>
              <a:tabLst>
                <a:tab pos="193040" algn="l"/>
              </a:tabLst>
            </a:pPr>
            <a:endParaRPr lang="fr-FR" sz="900" spc="-5" dirty="0">
              <a:latin typeface="Trebuchet MS" panose="020B0603020202020204" pitchFamily="34" charset="0"/>
              <a:cs typeface="Calibri" panose="020F0502020204030204" pitchFamily="34" charset="0"/>
            </a:endParaRPr>
          </a:p>
        </p:txBody>
      </p:sp>
    </p:spTree>
    <p:extLst>
      <p:ext uri="{BB962C8B-B14F-4D97-AF65-F5344CB8AC3E}">
        <p14:creationId xmlns:p14="http://schemas.microsoft.com/office/powerpoint/2010/main" val="275453527"/>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a:extLst>
              <a:ext uri="{FF2B5EF4-FFF2-40B4-BE49-F238E27FC236}">
                <a16:creationId xmlns:a16="http://schemas.microsoft.com/office/drawing/2014/main" id="{AE906BF9-2997-4417-9664-573A278CD863}"/>
              </a:ext>
            </a:extLst>
          </p:cNvPr>
          <p:cNvSpPr txBox="1"/>
          <p:nvPr/>
        </p:nvSpPr>
        <p:spPr>
          <a:xfrm>
            <a:off x="179388" y="4359073"/>
            <a:ext cx="7200900" cy="261221"/>
          </a:xfrm>
          <a:prstGeom prst="rect">
            <a:avLst/>
          </a:prstGeom>
          <a:solidFill>
            <a:srgbClr val="D2F1F9"/>
          </a:solidFill>
        </p:spPr>
        <p:txBody>
          <a:bodyPr vert="horz" wrap="square" lIns="180000" tIns="18000" rIns="0" bIns="18000" rtlCol="0">
            <a:spAutoFit/>
          </a:bodyPr>
          <a:lstStyle/>
          <a:p>
            <a:pPr marL="465455" marR="0" lvl="0" indent="-285750" algn="l" defTabSz="1396959" rtl="0" eaLnBrk="1" fontAlgn="auto" latinLnBrk="0" hangingPunct="1">
              <a:lnSpc>
                <a:spcPts val="1885"/>
              </a:lnSpc>
              <a:spcBef>
                <a:spcPts val="100"/>
              </a:spcBef>
              <a:spcAft>
                <a:spcPts val="0"/>
              </a:spcAft>
              <a:buClrTx/>
              <a:buSzTx/>
              <a:buFontTx/>
              <a:buBlip>
                <a:blip r:embed="rId2"/>
              </a:buBlip>
              <a:tabLst/>
              <a:defRPr/>
            </a:pPr>
            <a:r>
              <a:rPr lang="fr-FR" sz="1400" b="1" spc="-15" dirty="0">
                <a:solidFill>
                  <a:srgbClr val="164194"/>
                </a:solidFill>
                <a:latin typeface="Times New Roman" panose="02020603050405020304" pitchFamily="18" charset="0"/>
                <a:cs typeface="Times New Roman" panose="02020603050405020304" pitchFamily="18" charset="0"/>
              </a:rPr>
              <a:t>Points</a:t>
            </a:r>
            <a:r>
              <a:rPr lang="fr-FR" sz="1400" b="1" spc="-45" dirty="0">
                <a:solidFill>
                  <a:srgbClr val="164194"/>
                </a:solidFill>
                <a:latin typeface="Times New Roman" panose="02020603050405020304" pitchFamily="18" charset="0"/>
                <a:cs typeface="Times New Roman" panose="02020603050405020304" pitchFamily="18" charset="0"/>
              </a:rPr>
              <a:t> </a:t>
            </a:r>
            <a:r>
              <a:rPr lang="fr-FR" sz="1400" b="1" spc="-20" dirty="0">
                <a:solidFill>
                  <a:srgbClr val="164194"/>
                </a:solidFill>
                <a:latin typeface="Times New Roman" panose="02020603050405020304" pitchFamily="18" charset="0"/>
                <a:cs typeface="Times New Roman" panose="02020603050405020304" pitchFamily="18" charset="0"/>
              </a:rPr>
              <a:t>d’attention</a:t>
            </a:r>
            <a:endParaRPr lang="fr-FR" sz="1400" dirty="0">
              <a:latin typeface="Times New Roman" panose="02020603050405020304" pitchFamily="18" charset="0"/>
              <a:cs typeface="Times New Roman" panose="02020603050405020304" pitchFamily="18" charset="0"/>
            </a:endParaRPr>
          </a:p>
        </p:txBody>
      </p:sp>
      <p:sp>
        <p:nvSpPr>
          <p:cNvPr id="9" name="object 7">
            <a:extLst>
              <a:ext uri="{FF2B5EF4-FFF2-40B4-BE49-F238E27FC236}">
                <a16:creationId xmlns:a16="http://schemas.microsoft.com/office/drawing/2014/main" id="{C6CBAA7A-7CC6-42A5-BB67-C891E4866F95}"/>
              </a:ext>
            </a:extLst>
          </p:cNvPr>
          <p:cNvSpPr txBox="1"/>
          <p:nvPr/>
        </p:nvSpPr>
        <p:spPr>
          <a:xfrm>
            <a:off x="179388" y="1755079"/>
            <a:ext cx="7200900" cy="261221"/>
          </a:xfrm>
          <a:prstGeom prst="rect">
            <a:avLst/>
          </a:prstGeom>
          <a:solidFill>
            <a:srgbClr val="A5E3F2"/>
          </a:solidFill>
        </p:spPr>
        <p:txBody>
          <a:bodyPr vert="horz" wrap="square" lIns="180000" tIns="18000" rIns="0" bIns="18000" rtlCol="0">
            <a:spAutoFit/>
          </a:bodyPr>
          <a:lstStyle/>
          <a:p>
            <a:pPr marL="465455" indent="-285750">
              <a:lnSpc>
                <a:spcPts val="1885"/>
              </a:lnSpc>
              <a:spcBef>
                <a:spcPts val="100"/>
              </a:spcBef>
              <a:buFontTx/>
              <a:buBlip>
                <a:blip r:embed="rId2"/>
              </a:buBlip>
            </a:pPr>
            <a:r>
              <a:rPr lang="fr-FR" sz="1400" b="1" spc="-25" dirty="0">
                <a:solidFill>
                  <a:srgbClr val="164194"/>
                </a:solidFill>
                <a:latin typeface="Times New Roman" panose="02020603050405020304" pitchFamily="18" charset="0"/>
                <a:cs typeface="Times New Roman" panose="02020603050405020304" pitchFamily="18" charset="0"/>
              </a:rPr>
              <a:t>Organisation et procédure</a:t>
            </a:r>
            <a:endParaRPr lang="fr-FR" sz="1400" dirty="0">
              <a:latin typeface="Times New Roman" panose="02020603050405020304" pitchFamily="18" charset="0"/>
              <a:cs typeface="Times New Roman" panose="02020603050405020304" pitchFamily="18" charset="0"/>
            </a:endParaRPr>
          </a:p>
        </p:txBody>
      </p:sp>
      <p:grpSp>
        <p:nvGrpSpPr>
          <p:cNvPr id="11" name="object 8">
            <a:extLst>
              <a:ext uri="{FF2B5EF4-FFF2-40B4-BE49-F238E27FC236}">
                <a16:creationId xmlns:a16="http://schemas.microsoft.com/office/drawing/2014/main" id="{F38EA82A-8DE5-46E9-86F8-34539377FA38}"/>
              </a:ext>
            </a:extLst>
          </p:cNvPr>
          <p:cNvGrpSpPr/>
          <p:nvPr/>
        </p:nvGrpSpPr>
        <p:grpSpPr>
          <a:xfrm>
            <a:off x="5400001" y="612000"/>
            <a:ext cx="1980564" cy="684530"/>
            <a:chOff x="5400001" y="612000"/>
            <a:chExt cx="1980564" cy="684530"/>
          </a:xfrm>
        </p:grpSpPr>
        <p:sp>
          <p:nvSpPr>
            <p:cNvPr id="12" name="object 9">
              <a:extLst>
                <a:ext uri="{FF2B5EF4-FFF2-40B4-BE49-F238E27FC236}">
                  <a16:creationId xmlns:a16="http://schemas.microsoft.com/office/drawing/2014/main" id="{83524B36-73A3-4BA2-B628-F931730AF874}"/>
                </a:ext>
              </a:extLst>
            </p:cNvPr>
            <p:cNvSpPr/>
            <p:nvPr/>
          </p:nvSpPr>
          <p:spPr>
            <a:xfrm>
              <a:off x="5400001" y="1097991"/>
              <a:ext cx="1980564" cy="198120"/>
            </a:xfrm>
            <a:custGeom>
              <a:avLst/>
              <a:gdLst/>
              <a:ahLst/>
              <a:cxnLst/>
              <a:rect l="l" t="t" r="r" b="b"/>
              <a:pathLst>
                <a:path w="1980565" h="198119">
                  <a:moveTo>
                    <a:pt x="1980006" y="0"/>
                  </a:moveTo>
                  <a:lnTo>
                    <a:pt x="0" y="0"/>
                  </a:lnTo>
                  <a:lnTo>
                    <a:pt x="0" y="198005"/>
                  </a:lnTo>
                  <a:lnTo>
                    <a:pt x="1980006" y="198005"/>
                  </a:lnTo>
                  <a:lnTo>
                    <a:pt x="1980006" y="0"/>
                  </a:lnTo>
                  <a:close/>
                </a:path>
              </a:pathLst>
            </a:custGeom>
            <a:solidFill>
              <a:srgbClr val="1DBADF"/>
            </a:solidFill>
          </p:spPr>
          <p:txBody>
            <a:bodyPr wrap="square" lIns="0" tIns="0" rIns="0" bIns="0" rtlCol="0"/>
            <a:lstStyle/>
            <a:p>
              <a:endParaRPr/>
            </a:p>
          </p:txBody>
        </p:sp>
        <p:sp>
          <p:nvSpPr>
            <p:cNvPr id="13" name="object 10">
              <a:extLst>
                <a:ext uri="{FF2B5EF4-FFF2-40B4-BE49-F238E27FC236}">
                  <a16:creationId xmlns:a16="http://schemas.microsoft.com/office/drawing/2014/main" id="{FCFEFC42-71D6-4861-A5FA-3D3D46043DF2}"/>
                </a:ext>
              </a:extLst>
            </p:cNvPr>
            <p:cNvSpPr/>
            <p:nvPr/>
          </p:nvSpPr>
          <p:spPr>
            <a:xfrm>
              <a:off x="5400001" y="612000"/>
              <a:ext cx="1980564" cy="396240"/>
            </a:xfrm>
            <a:custGeom>
              <a:avLst/>
              <a:gdLst/>
              <a:ahLst/>
              <a:cxnLst/>
              <a:rect l="l" t="t" r="r" b="b"/>
              <a:pathLst>
                <a:path w="1980565" h="396240">
                  <a:moveTo>
                    <a:pt x="1980006" y="0"/>
                  </a:moveTo>
                  <a:lnTo>
                    <a:pt x="0" y="0"/>
                  </a:lnTo>
                  <a:lnTo>
                    <a:pt x="0" y="395998"/>
                  </a:lnTo>
                  <a:lnTo>
                    <a:pt x="1980006" y="395998"/>
                  </a:lnTo>
                  <a:lnTo>
                    <a:pt x="1980006" y="0"/>
                  </a:lnTo>
                  <a:close/>
                </a:path>
              </a:pathLst>
            </a:custGeom>
            <a:solidFill>
              <a:srgbClr val="F9B000"/>
            </a:solidFill>
          </p:spPr>
          <p:txBody>
            <a:bodyPr wrap="square" lIns="0" tIns="0" rIns="0" bIns="0" rtlCol="0"/>
            <a:lstStyle/>
            <a:p>
              <a:endParaRPr/>
            </a:p>
          </p:txBody>
        </p:sp>
      </p:grpSp>
      <p:sp>
        <p:nvSpPr>
          <p:cNvPr id="14" name="object 17">
            <a:extLst>
              <a:ext uri="{FF2B5EF4-FFF2-40B4-BE49-F238E27FC236}">
                <a16:creationId xmlns:a16="http://schemas.microsoft.com/office/drawing/2014/main" id="{37BA8E19-BED7-4548-AD21-02190FA0FED8}"/>
              </a:ext>
            </a:extLst>
          </p:cNvPr>
          <p:cNvSpPr/>
          <p:nvPr/>
        </p:nvSpPr>
        <p:spPr>
          <a:xfrm>
            <a:off x="4913697" y="487345"/>
            <a:ext cx="885190" cy="864235"/>
          </a:xfrm>
          <a:custGeom>
            <a:avLst/>
            <a:gdLst/>
            <a:ahLst/>
            <a:cxnLst/>
            <a:rect l="l" t="t" r="r" b="b"/>
            <a:pathLst>
              <a:path w="885189" h="864235">
                <a:moveTo>
                  <a:pt x="884783" y="0"/>
                </a:moveTo>
                <a:lnTo>
                  <a:pt x="384378" y="0"/>
                </a:lnTo>
                <a:lnTo>
                  <a:pt x="0" y="863993"/>
                </a:lnTo>
                <a:lnTo>
                  <a:pt x="500405" y="863993"/>
                </a:lnTo>
                <a:lnTo>
                  <a:pt x="884783" y="0"/>
                </a:lnTo>
                <a:close/>
              </a:path>
            </a:pathLst>
          </a:custGeom>
          <a:solidFill>
            <a:srgbClr val="164194"/>
          </a:solidFill>
        </p:spPr>
        <p:txBody>
          <a:bodyPr wrap="square" lIns="0" tIns="0" rIns="0" bIns="0" rtlCol="0"/>
          <a:lstStyle/>
          <a:p>
            <a:r>
              <a:rPr lang="fr-FR" dirty="0"/>
              <a:t> </a:t>
            </a:r>
            <a:endParaRPr dirty="0"/>
          </a:p>
        </p:txBody>
      </p:sp>
      <p:sp>
        <p:nvSpPr>
          <p:cNvPr id="17" name="object 7">
            <a:extLst>
              <a:ext uri="{FF2B5EF4-FFF2-40B4-BE49-F238E27FC236}">
                <a16:creationId xmlns:a16="http://schemas.microsoft.com/office/drawing/2014/main" id="{C831411C-FDA1-4851-8B31-E2FC51EEDB18}"/>
              </a:ext>
            </a:extLst>
          </p:cNvPr>
          <p:cNvSpPr txBox="1"/>
          <p:nvPr/>
        </p:nvSpPr>
        <p:spPr>
          <a:xfrm>
            <a:off x="1799908" y="210796"/>
            <a:ext cx="5580380" cy="256480"/>
          </a:xfrm>
          <a:prstGeom prst="rect">
            <a:avLst/>
          </a:prstGeom>
          <a:solidFill>
            <a:srgbClr val="D0D9EA"/>
          </a:solidFill>
        </p:spPr>
        <p:txBody>
          <a:bodyPr vert="horz" wrap="square" lIns="0" tIns="12700" rIns="0" bIns="0" rtlCol="0">
            <a:spAutoFit/>
          </a:bodyPr>
          <a:lstStyle/>
          <a:p>
            <a:pPr marL="179705">
              <a:lnSpc>
                <a:spcPts val="1885"/>
              </a:lnSpc>
              <a:spcBef>
                <a:spcPts val="100"/>
              </a:spcBef>
            </a:pPr>
            <a:r>
              <a:rPr sz="1600" b="1" spc="-25" dirty="0">
                <a:solidFill>
                  <a:srgbClr val="164194"/>
                </a:solidFill>
                <a:latin typeface="Times New Roman" panose="02020603050405020304" pitchFamily="18" charset="0"/>
                <a:cs typeface="Times New Roman" panose="02020603050405020304" pitchFamily="18" charset="0"/>
              </a:rPr>
              <a:t>Fiche</a:t>
            </a:r>
            <a:r>
              <a:rPr sz="1600" b="1" spc="-45" dirty="0">
                <a:solidFill>
                  <a:srgbClr val="164194"/>
                </a:solidFill>
                <a:latin typeface="Times New Roman" panose="02020603050405020304" pitchFamily="18" charset="0"/>
                <a:cs typeface="Times New Roman" panose="02020603050405020304" pitchFamily="18" charset="0"/>
              </a:rPr>
              <a:t> </a:t>
            </a:r>
            <a:r>
              <a:rPr sz="1600" b="1" dirty="0">
                <a:solidFill>
                  <a:srgbClr val="164194"/>
                </a:solidFill>
                <a:latin typeface="Times New Roman" panose="02020603050405020304" pitchFamily="18" charset="0"/>
                <a:cs typeface="Times New Roman" panose="02020603050405020304" pitchFamily="18" charset="0"/>
              </a:rPr>
              <a:t>A</a:t>
            </a:r>
            <a:r>
              <a:rPr lang="fr-FR" sz="1600" b="1" dirty="0">
                <a:solidFill>
                  <a:srgbClr val="164194"/>
                </a:solidFill>
                <a:latin typeface="Times New Roman" panose="02020603050405020304" pitchFamily="18" charset="0"/>
                <a:cs typeface="Times New Roman" panose="02020603050405020304" pitchFamily="18" charset="0"/>
              </a:rPr>
              <a:t>3</a:t>
            </a:r>
            <a:endParaRPr sz="1600" dirty="0">
              <a:latin typeface="Times New Roman" panose="02020603050405020304" pitchFamily="18" charset="0"/>
              <a:cs typeface="Times New Roman" panose="02020603050405020304" pitchFamily="18" charset="0"/>
            </a:endParaRPr>
          </a:p>
        </p:txBody>
      </p:sp>
      <p:sp>
        <p:nvSpPr>
          <p:cNvPr id="18" name="Espace réservé du titre 1">
            <a:extLst>
              <a:ext uri="{FF2B5EF4-FFF2-40B4-BE49-F238E27FC236}">
                <a16:creationId xmlns:a16="http://schemas.microsoft.com/office/drawing/2014/main" id="{C492A34D-E70A-41D0-A69D-5BD9D1DACD82}"/>
              </a:ext>
            </a:extLst>
          </p:cNvPr>
          <p:cNvSpPr txBox="1">
            <a:spLocks/>
          </p:cNvSpPr>
          <p:nvPr/>
        </p:nvSpPr>
        <p:spPr>
          <a:xfrm>
            <a:off x="1799908" y="647888"/>
            <a:ext cx="3512675" cy="615553"/>
          </a:xfrm>
          <a:prstGeom prst="rect">
            <a:avLst/>
          </a:prstGeom>
        </p:spPr>
        <p:txBody>
          <a:bodyPr vert="horz" wrap="square" lIns="0" tIns="0" rIns="0" bIns="0" rtlCol="0" anchor="t" anchorCtr="0">
            <a:spAutoFit/>
          </a:bodyPr>
          <a:lstStyle>
            <a:lvl1pPr algn="l" defTabSz="978327" rtl="0" eaLnBrk="1" latinLnBrk="0" hangingPunct="1">
              <a:lnSpc>
                <a:spcPct val="100000"/>
              </a:lnSpc>
              <a:spcBef>
                <a:spcPct val="0"/>
              </a:spcBef>
              <a:buNone/>
              <a:defRPr sz="1791" kern="1200" cap="all" baseline="0">
                <a:solidFill>
                  <a:schemeClr val="bg1"/>
                </a:solidFill>
                <a:latin typeface="Montserrat Medium" panose="00000600000000000000" pitchFamily="2" charset="0"/>
                <a:ea typeface="+mj-ea"/>
                <a:cs typeface="+mj-cs"/>
              </a:defRPr>
            </a:lvl1pPr>
          </a:lstStyle>
          <a:p>
            <a:pPr marL="12700" marR="5080">
              <a:spcBef>
                <a:spcPts val="100"/>
              </a:spcBef>
            </a:pPr>
            <a:r>
              <a:rPr lang="fr-FR" sz="2000" dirty="0">
                <a:solidFill>
                  <a:srgbClr val="FFFFFF"/>
                </a:solidFill>
                <a:latin typeface="Calibri" panose="020F0502020204030204" pitchFamily="34" charset="0"/>
                <a:cs typeface="Calibri" panose="020F0502020204030204" pitchFamily="34" charset="0"/>
              </a:rPr>
              <a:t>Comptes annuels de la Société de Gestion</a:t>
            </a:r>
            <a:endParaRPr lang="fr-FR" sz="2000" dirty="0">
              <a:latin typeface="Calibri" panose="020F0502020204030204" pitchFamily="34" charset="0"/>
              <a:cs typeface="Calibri" panose="020F0502020204030204" pitchFamily="34" charset="0"/>
            </a:endParaRPr>
          </a:p>
        </p:txBody>
      </p:sp>
      <p:sp>
        <p:nvSpPr>
          <p:cNvPr id="22" name="ZoneTexte 21">
            <a:extLst>
              <a:ext uri="{FF2B5EF4-FFF2-40B4-BE49-F238E27FC236}">
                <a16:creationId xmlns:a16="http://schemas.microsoft.com/office/drawing/2014/main" id="{47FFD452-3070-4902-948C-52129F406357}"/>
              </a:ext>
            </a:extLst>
          </p:cNvPr>
          <p:cNvSpPr txBox="1"/>
          <p:nvPr/>
        </p:nvSpPr>
        <p:spPr>
          <a:xfrm>
            <a:off x="5759767" y="624032"/>
            <a:ext cx="1620521" cy="405683"/>
          </a:xfrm>
          <a:prstGeom prst="rect">
            <a:avLst/>
          </a:prstGeom>
          <a:noFill/>
        </p:spPr>
        <p:txBody>
          <a:bodyPr wrap="square" lIns="0" tIns="18000" rIns="180000" bIns="18000" rtlCol="0">
            <a:spAutoFit/>
          </a:bodyPr>
          <a:lstStyle/>
          <a:p>
            <a:pPr algn="r">
              <a:spcBef>
                <a:spcPts val="1200"/>
              </a:spcBef>
            </a:pPr>
            <a:r>
              <a:rPr lang="fr-FR" sz="1200" dirty="0">
                <a:solidFill>
                  <a:schemeClr val="bg1"/>
                </a:solidFill>
                <a:latin typeface="Calibri" panose="020F0502020204030204" pitchFamily="34" charset="0"/>
                <a:cs typeface="Calibri" panose="020F0502020204030204" pitchFamily="34" charset="0"/>
              </a:rPr>
              <a:t>Règlementaire  au niveau de la SGP</a:t>
            </a:r>
          </a:p>
        </p:txBody>
      </p:sp>
      <p:sp>
        <p:nvSpPr>
          <p:cNvPr id="23" name="ZoneTexte 22">
            <a:extLst>
              <a:ext uri="{FF2B5EF4-FFF2-40B4-BE49-F238E27FC236}">
                <a16:creationId xmlns:a16="http://schemas.microsoft.com/office/drawing/2014/main" id="{7C7BD1D2-A478-47BA-A148-8BBF555F7059}"/>
              </a:ext>
            </a:extLst>
          </p:cNvPr>
          <p:cNvSpPr txBox="1"/>
          <p:nvPr/>
        </p:nvSpPr>
        <p:spPr>
          <a:xfrm>
            <a:off x="5759766" y="1090463"/>
            <a:ext cx="1620521" cy="221018"/>
          </a:xfrm>
          <a:prstGeom prst="rect">
            <a:avLst/>
          </a:prstGeom>
          <a:noFill/>
        </p:spPr>
        <p:txBody>
          <a:bodyPr wrap="square" lIns="0" tIns="18000" rIns="180000" bIns="18000" rtlCol="0">
            <a:spAutoFit/>
          </a:bodyPr>
          <a:lstStyle/>
          <a:p>
            <a:pPr algn="r">
              <a:spcBef>
                <a:spcPts val="1200"/>
              </a:spcBef>
            </a:pPr>
            <a:r>
              <a:rPr lang="fr-FR" sz="1200" dirty="0">
                <a:solidFill>
                  <a:schemeClr val="bg1"/>
                </a:solidFill>
                <a:latin typeface="Calibri" panose="020F0502020204030204" pitchFamily="34" charset="0"/>
                <a:cs typeface="Calibri" panose="020F0502020204030204" pitchFamily="34" charset="0"/>
              </a:rPr>
              <a:t>AMF</a:t>
            </a:r>
          </a:p>
        </p:txBody>
      </p:sp>
      <p:sp>
        <p:nvSpPr>
          <p:cNvPr id="24" name="Espace réservé du pied de page 4">
            <a:extLst>
              <a:ext uri="{FF2B5EF4-FFF2-40B4-BE49-F238E27FC236}">
                <a16:creationId xmlns:a16="http://schemas.microsoft.com/office/drawing/2014/main" id="{6B763BBC-5E47-42B9-B9E9-32072CE26BEA}"/>
              </a:ext>
            </a:extLst>
          </p:cNvPr>
          <p:cNvSpPr txBox="1">
            <a:spLocks/>
          </p:cNvSpPr>
          <p:nvPr/>
        </p:nvSpPr>
        <p:spPr>
          <a:xfrm>
            <a:off x="180000" y="10054353"/>
            <a:ext cx="6005515" cy="205184"/>
          </a:xfrm>
          <a:prstGeom prst="rect">
            <a:avLst/>
          </a:prstGeom>
        </p:spPr>
        <p:txBody>
          <a:bodyPr vert="horz" wrap="square" lIns="0" tIns="0" rIns="0" bIns="0" rtlCol="0" anchor="ctr">
            <a:spAutoFit/>
          </a:bodyPr>
          <a:lstStyle>
            <a:defPPr>
              <a:defRPr lang="fr-FR"/>
            </a:defPPr>
            <a:lvl1pPr marL="0" algn="r" defTabSz="1396959" rtl="0" eaLnBrk="1" latinLnBrk="0" hangingPunct="1">
              <a:defRPr sz="850" b="1" kern="1200">
                <a:solidFill>
                  <a:srgbClr val="2C4390"/>
                </a:solidFill>
                <a:latin typeface="+mj-lt"/>
                <a:ea typeface="+mn-ea"/>
                <a:cs typeface="+mn-cs"/>
              </a:defRPr>
            </a:lvl1pPr>
            <a:lvl2pPr marL="698480" algn="l" defTabSz="1396959" rtl="0" eaLnBrk="1" latinLnBrk="0" hangingPunct="1">
              <a:defRPr sz="2749" kern="1200">
                <a:solidFill>
                  <a:schemeClr val="tx1"/>
                </a:solidFill>
                <a:latin typeface="+mn-lt"/>
                <a:ea typeface="+mn-ea"/>
                <a:cs typeface="+mn-cs"/>
              </a:defRPr>
            </a:lvl2pPr>
            <a:lvl3pPr marL="1396959" algn="l" defTabSz="1396959" rtl="0" eaLnBrk="1" latinLnBrk="0" hangingPunct="1">
              <a:defRPr sz="2749" kern="1200">
                <a:solidFill>
                  <a:schemeClr val="tx1"/>
                </a:solidFill>
                <a:latin typeface="+mn-lt"/>
                <a:ea typeface="+mn-ea"/>
                <a:cs typeface="+mn-cs"/>
              </a:defRPr>
            </a:lvl3pPr>
            <a:lvl4pPr marL="2095439" algn="l" defTabSz="1396959" rtl="0" eaLnBrk="1" latinLnBrk="0" hangingPunct="1">
              <a:defRPr sz="2749" kern="1200">
                <a:solidFill>
                  <a:schemeClr val="tx1"/>
                </a:solidFill>
                <a:latin typeface="+mn-lt"/>
                <a:ea typeface="+mn-ea"/>
                <a:cs typeface="+mn-cs"/>
              </a:defRPr>
            </a:lvl4pPr>
            <a:lvl5pPr marL="2793917" algn="l" defTabSz="1396959" rtl="0" eaLnBrk="1" latinLnBrk="0" hangingPunct="1">
              <a:defRPr sz="2749" kern="1200">
                <a:solidFill>
                  <a:schemeClr val="tx1"/>
                </a:solidFill>
                <a:latin typeface="+mn-lt"/>
                <a:ea typeface="+mn-ea"/>
                <a:cs typeface="+mn-cs"/>
              </a:defRPr>
            </a:lvl5pPr>
            <a:lvl6pPr marL="3492397" algn="l" defTabSz="1396959" rtl="0" eaLnBrk="1" latinLnBrk="0" hangingPunct="1">
              <a:defRPr sz="2749" kern="1200">
                <a:solidFill>
                  <a:schemeClr val="tx1"/>
                </a:solidFill>
                <a:latin typeface="+mn-lt"/>
                <a:ea typeface="+mn-ea"/>
                <a:cs typeface="+mn-cs"/>
              </a:defRPr>
            </a:lvl6pPr>
            <a:lvl7pPr marL="4190877" algn="l" defTabSz="1396959" rtl="0" eaLnBrk="1" latinLnBrk="0" hangingPunct="1">
              <a:defRPr sz="2749" kern="1200">
                <a:solidFill>
                  <a:schemeClr val="tx1"/>
                </a:solidFill>
                <a:latin typeface="+mn-lt"/>
                <a:ea typeface="+mn-ea"/>
                <a:cs typeface="+mn-cs"/>
              </a:defRPr>
            </a:lvl7pPr>
            <a:lvl8pPr marL="4889356" algn="l" defTabSz="1396959" rtl="0" eaLnBrk="1" latinLnBrk="0" hangingPunct="1">
              <a:defRPr sz="2749" kern="1200">
                <a:solidFill>
                  <a:schemeClr val="tx1"/>
                </a:solidFill>
                <a:latin typeface="+mn-lt"/>
                <a:ea typeface="+mn-ea"/>
                <a:cs typeface="+mn-cs"/>
              </a:defRPr>
            </a:lvl8pPr>
            <a:lvl9pPr marL="5587836" algn="l" defTabSz="1396959" rtl="0" eaLnBrk="1" latinLnBrk="0" hangingPunct="1">
              <a:defRPr sz="2749" kern="1200">
                <a:solidFill>
                  <a:schemeClr val="tx1"/>
                </a:solidFill>
                <a:latin typeface="+mn-lt"/>
                <a:ea typeface="+mn-ea"/>
                <a:cs typeface="+mn-cs"/>
              </a:defRPr>
            </a:lvl9pPr>
          </a:lstStyle>
          <a:p>
            <a:pPr algn="l"/>
            <a:r>
              <a:rPr lang="fr-FR" sz="1000" b="0" baseline="30000" dirty="0">
                <a:latin typeface="Calibri" panose="020F0502020204030204" pitchFamily="34" charset="0"/>
                <a:cs typeface="Calibri" panose="020F0502020204030204" pitchFamily="34" charset="0"/>
              </a:rPr>
              <a:t>AVERTISSEMENT : Cette fiche n’est éditée qu’à titre informatif et il vous appartient de vérifier vos propres obligations déclaratives. </a:t>
            </a:r>
          </a:p>
          <a:p>
            <a:pPr algn="l"/>
            <a:r>
              <a:rPr lang="fr-FR" sz="1000" b="0" baseline="30000" dirty="0">
                <a:latin typeface="Calibri" panose="020F0502020204030204" pitchFamily="34" charset="0"/>
                <a:cs typeface="Calibri" panose="020F0502020204030204" pitchFamily="34" charset="0"/>
              </a:rPr>
              <a:t>L’AFG ne serait être tenue pour responsable d’un manquement à l’une quelconque de vos obligations de </a:t>
            </a:r>
            <a:r>
              <a:rPr lang="fr-FR" sz="1000" b="0" baseline="30000" dirty="0" err="1">
                <a:latin typeface="Calibri" panose="020F0502020204030204" pitchFamily="34" charset="0"/>
                <a:cs typeface="Calibri" panose="020F0502020204030204" pitchFamily="34" charset="0"/>
              </a:rPr>
              <a:t>reporting</a:t>
            </a:r>
            <a:r>
              <a:rPr lang="fr-FR" sz="1000" b="0" baseline="30000" dirty="0">
                <a:latin typeface="Calibri" panose="020F0502020204030204" pitchFamily="34" charset="0"/>
                <a:cs typeface="Calibri" panose="020F0502020204030204" pitchFamily="34" charset="0"/>
              </a:rPr>
              <a:t>.</a:t>
            </a:r>
          </a:p>
        </p:txBody>
      </p:sp>
      <p:sp>
        <p:nvSpPr>
          <p:cNvPr id="25" name="Espace réservé du numéro de diapositive 5">
            <a:extLst>
              <a:ext uri="{FF2B5EF4-FFF2-40B4-BE49-F238E27FC236}">
                <a16:creationId xmlns:a16="http://schemas.microsoft.com/office/drawing/2014/main" id="{1A2A726D-68FE-460A-AC52-BF9B1693A2D0}"/>
              </a:ext>
            </a:extLst>
          </p:cNvPr>
          <p:cNvSpPr txBox="1">
            <a:spLocks/>
          </p:cNvSpPr>
          <p:nvPr/>
        </p:nvSpPr>
        <p:spPr>
          <a:xfrm>
            <a:off x="7129462" y="10039506"/>
            <a:ext cx="65724" cy="153888"/>
          </a:xfrm>
          <a:prstGeom prst="rect">
            <a:avLst/>
          </a:prstGeom>
        </p:spPr>
        <p:txBody>
          <a:bodyPr vert="horz" wrap="none" lIns="0" tIns="0" rIns="0" bIns="0" rtlCol="0" anchor="ctr">
            <a:spAutoFit/>
          </a:bodyPr>
          <a:lstStyle>
            <a:defPPr>
              <a:defRPr lang="fr-FR"/>
            </a:defPPr>
            <a:lvl1pPr marL="0" algn="r" defTabSz="1396959" rtl="0" eaLnBrk="1" latinLnBrk="0" hangingPunct="1">
              <a:defRPr sz="850" kern="1200">
                <a:solidFill>
                  <a:srgbClr val="2C4390"/>
                </a:solidFill>
                <a:latin typeface="+mn-lt"/>
                <a:ea typeface="+mn-ea"/>
                <a:cs typeface="+mn-cs"/>
              </a:defRPr>
            </a:lvl1pPr>
            <a:lvl2pPr marL="698480" algn="l" defTabSz="1396959" rtl="0" eaLnBrk="1" latinLnBrk="0" hangingPunct="1">
              <a:defRPr sz="2749" kern="1200">
                <a:solidFill>
                  <a:schemeClr val="tx1"/>
                </a:solidFill>
                <a:latin typeface="+mn-lt"/>
                <a:ea typeface="+mn-ea"/>
                <a:cs typeface="+mn-cs"/>
              </a:defRPr>
            </a:lvl2pPr>
            <a:lvl3pPr marL="1396959" algn="l" defTabSz="1396959" rtl="0" eaLnBrk="1" latinLnBrk="0" hangingPunct="1">
              <a:defRPr sz="2749" kern="1200">
                <a:solidFill>
                  <a:schemeClr val="tx1"/>
                </a:solidFill>
                <a:latin typeface="+mn-lt"/>
                <a:ea typeface="+mn-ea"/>
                <a:cs typeface="+mn-cs"/>
              </a:defRPr>
            </a:lvl3pPr>
            <a:lvl4pPr marL="2095439" algn="l" defTabSz="1396959" rtl="0" eaLnBrk="1" latinLnBrk="0" hangingPunct="1">
              <a:defRPr sz="2749" kern="1200">
                <a:solidFill>
                  <a:schemeClr val="tx1"/>
                </a:solidFill>
                <a:latin typeface="+mn-lt"/>
                <a:ea typeface="+mn-ea"/>
                <a:cs typeface="+mn-cs"/>
              </a:defRPr>
            </a:lvl4pPr>
            <a:lvl5pPr marL="2793917" algn="l" defTabSz="1396959" rtl="0" eaLnBrk="1" latinLnBrk="0" hangingPunct="1">
              <a:defRPr sz="2749" kern="1200">
                <a:solidFill>
                  <a:schemeClr val="tx1"/>
                </a:solidFill>
                <a:latin typeface="+mn-lt"/>
                <a:ea typeface="+mn-ea"/>
                <a:cs typeface="+mn-cs"/>
              </a:defRPr>
            </a:lvl5pPr>
            <a:lvl6pPr marL="3492397" algn="l" defTabSz="1396959" rtl="0" eaLnBrk="1" latinLnBrk="0" hangingPunct="1">
              <a:defRPr sz="2749" kern="1200">
                <a:solidFill>
                  <a:schemeClr val="tx1"/>
                </a:solidFill>
                <a:latin typeface="+mn-lt"/>
                <a:ea typeface="+mn-ea"/>
                <a:cs typeface="+mn-cs"/>
              </a:defRPr>
            </a:lvl6pPr>
            <a:lvl7pPr marL="4190877" algn="l" defTabSz="1396959" rtl="0" eaLnBrk="1" latinLnBrk="0" hangingPunct="1">
              <a:defRPr sz="2749" kern="1200">
                <a:solidFill>
                  <a:schemeClr val="tx1"/>
                </a:solidFill>
                <a:latin typeface="+mn-lt"/>
                <a:ea typeface="+mn-ea"/>
                <a:cs typeface="+mn-cs"/>
              </a:defRPr>
            </a:lvl7pPr>
            <a:lvl8pPr marL="4889356" algn="l" defTabSz="1396959" rtl="0" eaLnBrk="1" latinLnBrk="0" hangingPunct="1">
              <a:defRPr sz="2749" kern="1200">
                <a:solidFill>
                  <a:schemeClr val="tx1"/>
                </a:solidFill>
                <a:latin typeface="+mn-lt"/>
                <a:ea typeface="+mn-ea"/>
                <a:cs typeface="+mn-cs"/>
              </a:defRPr>
            </a:lvl8pPr>
            <a:lvl9pPr marL="5587836" algn="l" defTabSz="1396959" rtl="0" eaLnBrk="1" latinLnBrk="0" hangingPunct="1">
              <a:defRPr sz="2749" kern="1200">
                <a:solidFill>
                  <a:schemeClr val="tx1"/>
                </a:solidFill>
                <a:latin typeface="+mn-lt"/>
                <a:ea typeface="+mn-ea"/>
                <a:cs typeface="+mn-cs"/>
              </a:defRPr>
            </a:lvl9pPr>
          </a:lstStyle>
          <a:p>
            <a:fld id="{D6CAF8E8-172B-4E70-9325-BA460E9DD579}" type="slidenum">
              <a:rPr lang="fr-FR" sz="1000" smtClean="0">
                <a:latin typeface="Calibri" panose="020F0502020204030204" pitchFamily="34" charset="0"/>
                <a:cs typeface="Calibri" panose="020F0502020204030204" pitchFamily="34" charset="0"/>
              </a:rPr>
              <a:pPr/>
              <a:t>2</a:t>
            </a:fld>
            <a:endParaRPr lang="fr-FR" sz="1000" dirty="0">
              <a:latin typeface="Calibri" panose="020F0502020204030204" pitchFamily="34" charset="0"/>
              <a:cs typeface="Calibri" panose="020F0502020204030204" pitchFamily="34" charset="0"/>
            </a:endParaRPr>
          </a:p>
        </p:txBody>
      </p:sp>
      <p:sp>
        <p:nvSpPr>
          <p:cNvPr id="2" name="object 30">
            <a:extLst>
              <a:ext uri="{FF2B5EF4-FFF2-40B4-BE49-F238E27FC236}">
                <a16:creationId xmlns:a16="http://schemas.microsoft.com/office/drawing/2014/main" id="{BF7CA976-97B9-0942-CEFA-3C9A3A120B48}"/>
              </a:ext>
            </a:extLst>
          </p:cNvPr>
          <p:cNvSpPr txBox="1"/>
          <p:nvPr/>
        </p:nvSpPr>
        <p:spPr>
          <a:xfrm>
            <a:off x="505166" y="2072288"/>
            <a:ext cx="3073186" cy="2487284"/>
          </a:xfrm>
          <a:prstGeom prst="rect">
            <a:avLst/>
          </a:prstGeom>
        </p:spPr>
        <p:txBody>
          <a:bodyPr vert="horz" wrap="square" lIns="0" tIns="12700" rIns="0" bIns="0" rtlCol="0">
            <a:spAutoFit/>
          </a:bodyPr>
          <a:lstStyle/>
          <a:p>
            <a:pPr marL="192405" marR="5080" indent="-180340" algn="just">
              <a:lnSpc>
                <a:spcPct val="108300"/>
              </a:lnSpc>
              <a:spcBef>
                <a:spcPts val="100"/>
              </a:spcBef>
              <a:buClr>
                <a:srgbClr val="449DD7"/>
              </a:buClr>
              <a:buFont typeface="Montserrat"/>
              <a:buChar char="■"/>
              <a:tabLst>
                <a:tab pos="193040" algn="l"/>
              </a:tabLst>
            </a:pPr>
            <a:r>
              <a:rPr lang="fr-FR" sz="900" b="1" spc="-5" dirty="0">
                <a:latin typeface="Trebuchet MS" panose="020B0603020202020204" pitchFamily="34" charset="0"/>
                <a:cs typeface="Calibri" panose="020F0502020204030204" pitchFamily="34" charset="0"/>
              </a:rPr>
              <a:t>Règles d’organisation </a:t>
            </a:r>
            <a:r>
              <a:rPr lang="fr-FR" sz="900" spc="-5" dirty="0">
                <a:latin typeface="Trebuchet MS" panose="020B0603020202020204" pitchFamily="34" charset="0"/>
                <a:cs typeface="Calibri" panose="020F0502020204030204" pitchFamily="34" charset="0"/>
              </a:rPr>
              <a:t>(AIFM : art. 318-1 RG AMF / OPCVM : art. 321-23, 321-26 RG AMF) :</a:t>
            </a:r>
            <a:endParaRPr lang="fr-FR" sz="900" spc="-5" dirty="0">
              <a:solidFill>
                <a:srgbClr val="FF0000"/>
              </a:solidFill>
              <a:latin typeface="Trebuchet MS" panose="020B0603020202020204" pitchFamily="34" charset="0"/>
              <a:cs typeface="Calibri" panose="020F0502020204030204" pitchFamily="34" charset="0"/>
            </a:endParaRPr>
          </a:p>
          <a:p>
            <a:pPr marL="192405" marR="5080" indent="-180340" algn="just">
              <a:lnSpc>
                <a:spcPct val="108300"/>
              </a:lnSpc>
              <a:spcBef>
                <a:spcPts val="100"/>
              </a:spcBef>
              <a:buClr>
                <a:srgbClr val="449DD7"/>
              </a:buClr>
              <a:buFont typeface="Montserrat"/>
              <a:buChar char="■"/>
              <a:tabLst>
                <a:tab pos="193040" algn="l"/>
              </a:tabLst>
            </a:pPr>
            <a:endParaRPr lang="fr-FR" sz="900" spc="-5" dirty="0">
              <a:latin typeface="Trebuchet MS" panose="020B0603020202020204" pitchFamily="34" charset="0"/>
              <a:cs typeface="Calibri" panose="020F0502020204030204" pitchFamily="34" charset="0"/>
            </a:endParaRPr>
          </a:p>
          <a:p>
            <a:pPr marL="447675" marR="5080" lvl="1" indent="-180975" algn="just">
              <a:lnSpc>
                <a:spcPct val="108300"/>
              </a:lnSpc>
              <a:spcBef>
                <a:spcPts val="100"/>
              </a:spcBef>
              <a:buClr>
                <a:srgbClr val="449DD7"/>
              </a:buClr>
              <a:buFont typeface="Montserrat"/>
              <a:buChar char="■"/>
              <a:tabLst>
                <a:tab pos="193040" algn="l"/>
              </a:tabLst>
            </a:pPr>
            <a:r>
              <a:rPr lang="fr-FR" sz="900" spc="-5" dirty="0">
                <a:latin typeface="Trebuchet MS" panose="020B0603020202020204" pitchFamily="34" charset="0"/>
                <a:cs typeface="Calibri" panose="020F0502020204030204" pitchFamily="34" charset="0"/>
              </a:rPr>
              <a:t>La société de gestion de portefeuille utilise en permanence des moyens, notamment matériels, financiers et humains, adaptés et suffisants.</a:t>
            </a:r>
          </a:p>
          <a:p>
            <a:pPr marL="447675" marR="5080" lvl="1" indent="-180975" algn="just">
              <a:lnSpc>
                <a:spcPct val="108300"/>
              </a:lnSpc>
              <a:buClr>
                <a:srgbClr val="449DD7"/>
              </a:buClr>
              <a:buFont typeface="Montserrat"/>
              <a:buChar char="■"/>
              <a:tabLst>
                <a:tab pos="193040" algn="l"/>
              </a:tabLst>
            </a:pPr>
            <a:endParaRPr lang="fr-FR" sz="900" spc="-5" dirty="0">
              <a:latin typeface="Trebuchet MS" panose="020B0603020202020204" pitchFamily="34" charset="0"/>
              <a:cs typeface="Calibri" panose="020F0502020204030204" pitchFamily="34" charset="0"/>
            </a:endParaRPr>
          </a:p>
          <a:p>
            <a:pPr marL="447675" marR="5080" lvl="1" indent="-180975" algn="just">
              <a:lnSpc>
                <a:spcPct val="108300"/>
              </a:lnSpc>
              <a:spcBef>
                <a:spcPts val="100"/>
              </a:spcBef>
              <a:buClr>
                <a:srgbClr val="449DD7"/>
              </a:buClr>
              <a:buFont typeface="Montserrat"/>
              <a:buChar char="■"/>
              <a:tabLst>
                <a:tab pos="193040" algn="l"/>
              </a:tabLst>
            </a:pPr>
            <a:r>
              <a:rPr lang="fr-FR" sz="900" spc="-5" dirty="0">
                <a:latin typeface="Trebuchet MS" panose="020B0603020202020204" pitchFamily="34" charset="0"/>
                <a:cs typeface="Calibri" panose="020F0502020204030204" pitchFamily="34" charset="0"/>
              </a:rPr>
              <a:t>La société de gestion de portefeuille établit et maintient opérationnelles des politiques et procédures comptables qui lui permettent de fournir en temps utile, à la requête de l'AMF, des informations financières qui offrent une image fidèle et sincère de sa situation financière et qui sont conformes à toutes les normes et règles comptables en vigueur.</a:t>
            </a:r>
          </a:p>
          <a:p>
            <a:pPr marL="12065" marR="5080" algn="l">
              <a:lnSpc>
                <a:spcPct val="108300"/>
              </a:lnSpc>
              <a:spcBef>
                <a:spcPts val="100"/>
              </a:spcBef>
              <a:buClr>
                <a:srgbClr val="449DD7"/>
              </a:buClr>
              <a:tabLst>
                <a:tab pos="193040" algn="l"/>
              </a:tabLst>
            </a:pPr>
            <a:endParaRPr lang="fr-FR" sz="1050" spc="-5" dirty="0">
              <a:latin typeface="Calibri" panose="020F0502020204030204" pitchFamily="34" charset="0"/>
              <a:cs typeface="Calibri" panose="020F0502020204030204" pitchFamily="34" charset="0"/>
            </a:endParaRPr>
          </a:p>
        </p:txBody>
      </p:sp>
      <p:sp>
        <p:nvSpPr>
          <p:cNvPr id="3" name="object 30">
            <a:extLst>
              <a:ext uri="{FF2B5EF4-FFF2-40B4-BE49-F238E27FC236}">
                <a16:creationId xmlns:a16="http://schemas.microsoft.com/office/drawing/2014/main" id="{2B6B4A88-6D94-327A-884E-E9817A2AC730}"/>
              </a:ext>
            </a:extLst>
          </p:cNvPr>
          <p:cNvSpPr txBox="1"/>
          <p:nvPr/>
        </p:nvSpPr>
        <p:spPr>
          <a:xfrm>
            <a:off x="3994672" y="2062763"/>
            <a:ext cx="3073186" cy="1115305"/>
          </a:xfrm>
          <a:prstGeom prst="rect">
            <a:avLst/>
          </a:prstGeom>
        </p:spPr>
        <p:txBody>
          <a:bodyPr vert="horz" wrap="square" lIns="0" tIns="12700" rIns="0" bIns="0" rtlCol="0">
            <a:spAutoFit/>
          </a:bodyPr>
          <a:lstStyle/>
          <a:p>
            <a:pPr marL="192405" marR="5080" indent="-180340" algn="just">
              <a:lnSpc>
                <a:spcPct val="108300"/>
              </a:lnSpc>
              <a:spcBef>
                <a:spcPts val="100"/>
              </a:spcBef>
              <a:buClr>
                <a:srgbClr val="449DD7"/>
              </a:buClr>
              <a:buFont typeface="Montserrat"/>
              <a:buChar char="■"/>
              <a:tabLst>
                <a:tab pos="193040" algn="l"/>
              </a:tabLst>
            </a:pPr>
            <a:endParaRPr lang="fr-FR" sz="900" b="1" spc="-5" dirty="0">
              <a:latin typeface="Trebuchet MS" panose="020B0603020202020204" pitchFamily="34" charset="0"/>
              <a:cs typeface="Calibri" panose="020F0502020204030204" pitchFamily="34" charset="0"/>
            </a:endParaRPr>
          </a:p>
          <a:p>
            <a:pPr marL="192405" marR="5080" indent="-180340" algn="just">
              <a:lnSpc>
                <a:spcPct val="108300"/>
              </a:lnSpc>
              <a:spcBef>
                <a:spcPts val="100"/>
              </a:spcBef>
              <a:buClr>
                <a:srgbClr val="449DD7"/>
              </a:buClr>
              <a:buFont typeface="Montserrat"/>
              <a:buChar char="■"/>
              <a:tabLst>
                <a:tab pos="193040" algn="l"/>
              </a:tabLst>
            </a:pPr>
            <a:r>
              <a:rPr lang="fr-FR" sz="900" b="1" spc="-5" dirty="0">
                <a:latin typeface="Trebuchet MS" panose="020B0603020202020204" pitchFamily="34" charset="0"/>
                <a:cs typeface="Calibri" panose="020F0502020204030204" pitchFamily="34" charset="0"/>
              </a:rPr>
              <a:t>Responsabilités des dirigeants </a:t>
            </a:r>
            <a:r>
              <a:rPr lang="fr-FR" sz="900" spc="-5" dirty="0">
                <a:latin typeface="Trebuchet MS" panose="020B0603020202020204" pitchFamily="34" charset="0"/>
                <a:cs typeface="Calibri" panose="020F0502020204030204" pitchFamily="34" charset="0"/>
              </a:rPr>
              <a:t>et des instances de surveillance (AIFM : art. 318-6 RG AMF / OPCVM : art. 321-34 et 321-35 RG AMF) qui doivent s’assurer que la SGP se conforme à ses obligations professionnelles.</a:t>
            </a:r>
          </a:p>
          <a:p>
            <a:pPr marL="192405" marR="5080" indent="-180340" algn="just">
              <a:lnSpc>
                <a:spcPct val="108300"/>
              </a:lnSpc>
              <a:spcBef>
                <a:spcPts val="100"/>
              </a:spcBef>
              <a:buClr>
                <a:srgbClr val="449DD7"/>
              </a:buClr>
              <a:buFont typeface="Montserrat"/>
              <a:buChar char="■"/>
              <a:tabLst>
                <a:tab pos="193040" algn="l"/>
              </a:tabLst>
            </a:pPr>
            <a:endParaRPr lang="fr-FR" sz="900" spc="-5" dirty="0">
              <a:latin typeface="Trebuchet MS" panose="020B0603020202020204" pitchFamily="34" charset="0"/>
              <a:cs typeface="Calibri" panose="020F0502020204030204" pitchFamily="34" charset="0"/>
            </a:endParaRPr>
          </a:p>
          <a:p>
            <a:pPr marL="12065" marR="5080" algn="l">
              <a:lnSpc>
                <a:spcPct val="108300"/>
              </a:lnSpc>
              <a:spcBef>
                <a:spcPts val="100"/>
              </a:spcBef>
              <a:buClr>
                <a:srgbClr val="449DD7"/>
              </a:buClr>
              <a:tabLst>
                <a:tab pos="193040" algn="l"/>
              </a:tabLst>
            </a:pPr>
            <a:endParaRPr lang="fr-FR" sz="1050" spc="-5" dirty="0">
              <a:latin typeface="Calibri" panose="020F0502020204030204" pitchFamily="34" charset="0"/>
              <a:cs typeface="Calibri" panose="020F0502020204030204" pitchFamily="34" charset="0"/>
            </a:endParaRPr>
          </a:p>
        </p:txBody>
      </p:sp>
      <p:sp>
        <p:nvSpPr>
          <p:cNvPr id="4" name="object 30">
            <a:extLst>
              <a:ext uri="{FF2B5EF4-FFF2-40B4-BE49-F238E27FC236}">
                <a16:creationId xmlns:a16="http://schemas.microsoft.com/office/drawing/2014/main" id="{B421499B-7EAC-89A9-2A96-743C9BA77398}"/>
              </a:ext>
            </a:extLst>
          </p:cNvPr>
          <p:cNvSpPr txBox="1"/>
          <p:nvPr/>
        </p:nvSpPr>
        <p:spPr>
          <a:xfrm>
            <a:off x="505166" y="4665239"/>
            <a:ext cx="3073186" cy="5727017"/>
          </a:xfrm>
          <a:prstGeom prst="rect">
            <a:avLst/>
          </a:prstGeom>
        </p:spPr>
        <p:txBody>
          <a:bodyPr vert="horz" wrap="square" lIns="0" tIns="12700" rIns="0" bIns="0" rtlCol="0">
            <a:spAutoFit/>
          </a:bodyPr>
          <a:lstStyle/>
          <a:p>
            <a:pPr marL="12065" marR="5080" algn="just">
              <a:lnSpc>
                <a:spcPct val="108300"/>
              </a:lnSpc>
              <a:buClr>
                <a:srgbClr val="449DD7"/>
              </a:buClr>
              <a:tabLst>
                <a:tab pos="193040" algn="l"/>
              </a:tabLst>
            </a:pPr>
            <a:r>
              <a:rPr lang="fr-FR" sz="900" b="1" spc="-5" dirty="0">
                <a:latin typeface="Trebuchet MS" panose="020B0603020202020204" pitchFamily="34" charset="0"/>
                <a:cs typeface="Calibri" panose="020F0502020204030204" pitchFamily="34" charset="0"/>
              </a:rPr>
              <a:t>Points d’attention concernant l’Annexe :</a:t>
            </a:r>
          </a:p>
          <a:p>
            <a:pPr marL="192405" marR="5080" indent="-180340" algn="just">
              <a:lnSpc>
                <a:spcPct val="108300"/>
              </a:lnSpc>
              <a:buClr>
                <a:srgbClr val="449DD7"/>
              </a:buClr>
              <a:buFont typeface="Montserrat"/>
              <a:buChar char="■"/>
              <a:tabLst>
                <a:tab pos="193040" algn="l"/>
              </a:tabLst>
            </a:pPr>
            <a:endParaRPr lang="fr-FR" sz="900" spc="-5" dirty="0">
              <a:latin typeface="Trebuchet MS" panose="020B0603020202020204" pitchFamily="34" charset="0"/>
              <a:cs typeface="Calibri" panose="020F0502020204030204" pitchFamily="34" charset="0"/>
            </a:endParaRPr>
          </a:p>
          <a:p>
            <a:pPr marL="192405" marR="5080" indent="-180340" algn="just">
              <a:lnSpc>
                <a:spcPct val="108300"/>
              </a:lnSpc>
              <a:buClr>
                <a:srgbClr val="449DD7"/>
              </a:buClr>
              <a:buFont typeface="Montserrat"/>
              <a:buChar char="■"/>
              <a:tabLst>
                <a:tab pos="193040" algn="l"/>
              </a:tabLst>
            </a:pPr>
            <a:r>
              <a:rPr lang="fr-FR" sz="900" spc="-5" dirty="0">
                <a:latin typeface="Trebuchet MS" panose="020B0603020202020204" pitchFamily="34" charset="0"/>
                <a:cs typeface="Calibri" panose="020F0502020204030204" pitchFamily="34" charset="0"/>
              </a:rPr>
              <a:t>L’Annexe des comptes doit être établie en donnant l’information la plus pertinente et vient commenter le bilan et compte de résultat. Elle peut ne pas faire apparaitre toute information qui reviendrait à donner une information individuelle et à caractère confidentiel. (exemple : rémunération des membres des organes de direction, s’il est seul).</a:t>
            </a:r>
          </a:p>
          <a:p>
            <a:pPr marL="192405" marR="5080" indent="-180340" algn="just">
              <a:lnSpc>
                <a:spcPct val="108300"/>
              </a:lnSpc>
              <a:buClr>
                <a:srgbClr val="449DD7"/>
              </a:buClr>
              <a:buFont typeface="Montserrat"/>
              <a:buChar char="■"/>
              <a:tabLst>
                <a:tab pos="193040" algn="l"/>
              </a:tabLst>
            </a:pPr>
            <a:endParaRPr lang="fr-FR" sz="900" spc="-5" dirty="0">
              <a:latin typeface="Trebuchet MS" panose="020B0603020202020204" pitchFamily="34" charset="0"/>
              <a:cs typeface="Calibri" panose="020F0502020204030204" pitchFamily="34" charset="0"/>
            </a:endParaRPr>
          </a:p>
          <a:p>
            <a:pPr marL="192405" marR="5080" indent="-180340" algn="just">
              <a:lnSpc>
                <a:spcPct val="108300"/>
              </a:lnSpc>
              <a:buClr>
                <a:srgbClr val="449DD7"/>
              </a:buClr>
              <a:buFont typeface="Montserrat"/>
              <a:buChar char="■"/>
              <a:tabLst>
                <a:tab pos="193040" algn="l"/>
              </a:tabLst>
            </a:pPr>
            <a:r>
              <a:rPr lang="fr-FR" sz="900" spc="-5" dirty="0">
                <a:latin typeface="Trebuchet MS" panose="020B0603020202020204" pitchFamily="34" charset="0"/>
                <a:cs typeface="Calibri" panose="020F0502020204030204" pitchFamily="34" charset="0"/>
              </a:rPr>
              <a:t>Une inscription dans l’Annexe ne peut se substituer à une inscription dans le bilan ou dans le compte de résultat (article 112-4 du plan comptable général ).</a:t>
            </a:r>
          </a:p>
          <a:p>
            <a:pPr marL="192405" marR="5080" indent="-180340" algn="just">
              <a:lnSpc>
                <a:spcPct val="108300"/>
              </a:lnSpc>
              <a:buClr>
                <a:srgbClr val="449DD7"/>
              </a:buClr>
              <a:buFont typeface="Montserrat"/>
              <a:buChar char="■"/>
              <a:tabLst>
                <a:tab pos="193040" algn="l"/>
              </a:tabLst>
            </a:pPr>
            <a:endParaRPr lang="fr-FR" sz="900" spc="-5" dirty="0">
              <a:latin typeface="Trebuchet MS" panose="020B0603020202020204" pitchFamily="34" charset="0"/>
              <a:cs typeface="Calibri" panose="020F0502020204030204" pitchFamily="34" charset="0"/>
            </a:endParaRPr>
          </a:p>
          <a:p>
            <a:pPr marL="192405" marR="5080" indent="-180340" algn="just">
              <a:lnSpc>
                <a:spcPct val="108300"/>
              </a:lnSpc>
              <a:buClr>
                <a:srgbClr val="449DD7"/>
              </a:buClr>
              <a:buFont typeface="Montserrat"/>
              <a:buChar char="■"/>
              <a:tabLst>
                <a:tab pos="193040" algn="l"/>
              </a:tabLst>
            </a:pPr>
            <a:r>
              <a:rPr lang="fr-FR" sz="900" spc="-5" dirty="0">
                <a:latin typeface="Trebuchet MS" panose="020B0603020202020204" pitchFamily="34" charset="0"/>
                <a:cs typeface="Calibri" panose="020F0502020204030204" pitchFamily="34" charset="0"/>
              </a:rPr>
              <a:t>Les éléments d’information chiffrés de l’Annexe sont établis selon les mêmes principes et dans les  mêmes conditions que ceux du bilan et du compte de résultat.</a:t>
            </a:r>
          </a:p>
          <a:p>
            <a:pPr marL="192405" marR="5080" indent="-180340" algn="just">
              <a:lnSpc>
                <a:spcPct val="108300"/>
              </a:lnSpc>
              <a:buClr>
                <a:srgbClr val="449DD7"/>
              </a:buClr>
              <a:buFont typeface="Montserrat"/>
              <a:buChar char="■"/>
              <a:tabLst>
                <a:tab pos="193040" algn="l"/>
              </a:tabLst>
            </a:pPr>
            <a:endParaRPr lang="fr-FR" sz="900" spc="-5" dirty="0">
              <a:latin typeface="Trebuchet MS" panose="020B0603020202020204" pitchFamily="34" charset="0"/>
              <a:cs typeface="Calibri" panose="020F0502020204030204" pitchFamily="34" charset="0"/>
            </a:endParaRPr>
          </a:p>
          <a:p>
            <a:pPr marL="12065" marR="5080" algn="just">
              <a:lnSpc>
                <a:spcPct val="108300"/>
              </a:lnSpc>
              <a:buClr>
                <a:srgbClr val="449DD7"/>
              </a:buClr>
              <a:tabLst>
                <a:tab pos="193040" algn="l"/>
              </a:tabLst>
            </a:pPr>
            <a:r>
              <a:rPr lang="fr-FR" sz="900" b="1" spc="-5" dirty="0">
                <a:latin typeface="Trebuchet MS" panose="020B0603020202020204" pitchFamily="34" charset="0"/>
                <a:cs typeface="Calibri" panose="020F0502020204030204" pitchFamily="34" charset="0"/>
              </a:rPr>
              <a:t>Autre point d’attention :</a:t>
            </a:r>
          </a:p>
          <a:p>
            <a:pPr marL="12065" marR="5080" algn="just">
              <a:lnSpc>
                <a:spcPct val="108300"/>
              </a:lnSpc>
              <a:buClr>
                <a:srgbClr val="449DD7"/>
              </a:buClr>
              <a:tabLst>
                <a:tab pos="193040" algn="l"/>
              </a:tabLst>
            </a:pPr>
            <a:endParaRPr lang="fr-FR" sz="900" b="1" spc="-5" dirty="0">
              <a:latin typeface="Trebuchet MS" panose="020B0603020202020204" pitchFamily="34" charset="0"/>
              <a:cs typeface="Calibri" panose="020F0502020204030204" pitchFamily="34" charset="0"/>
            </a:endParaRPr>
          </a:p>
          <a:p>
            <a:pPr marL="192405" marR="5080" indent="-180340" algn="just">
              <a:lnSpc>
                <a:spcPct val="108300"/>
              </a:lnSpc>
              <a:buClr>
                <a:srgbClr val="449DD7"/>
              </a:buClr>
              <a:buFont typeface="Montserrat"/>
              <a:buChar char="■"/>
              <a:tabLst>
                <a:tab pos="193040" algn="l"/>
              </a:tabLst>
            </a:pPr>
            <a:r>
              <a:rPr lang="fr-FR" sz="900" spc="-5" dirty="0">
                <a:latin typeface="Trebuchet MS" panose="020B0603020202020204" pitchFamily="34" charset="0"/>
                <a:cs typeface="Calibri" panose="020F0502020204030204" pitchFamily="34" charset="0"/>
              </a:rPr>
              <a:t>Le règlement ANC 2022-06, modifiant le plan comptable général (règlement ANC 2014-03), introduit des changements significatifs dans la structure des comptes annuels. Il est applicable à compter des exercices ouverts au 1ier  janvier 2025. </a:t>
            </a:r>
            <a:endParaRPr lang="fr-FR" sz="900" b="1" spc="-5" dirty="0">
              <a:latin typeface="Trebuchet MS" panose="020B0603020202020204" pitchFamily="34" charset="0"/>
              <a:cs typeface="Calibri" panose="020F0502020204030204" pitchFamily="34" charset="0"/>
            </a:endParaRPr>
          </a:p>
          <a:p>
            <a:pPr marL="12065" marR="5080" algn="just">
              <a:lnSpc>
                <a:spcPct val="108300"/>
              </a:lnSpc>
              <a:buClr>
                <a:srgbClr val="449DD7"/>
              </a:buClr>
              <a:tabLst>
                <a:tab pos="193040" algn="l"/>
              </a:tabLst>
            </a:pPr>
            <a:endParaRPr lang="fr-FR" sz="900" spc="-5" dirty="0">
              <a:latin typeface="Trebuchet MS" panose="020B0603020202020204" pitchFamily="34" charset="0"/>
              <a:cs typeface="Calibri" panose="020F0502020204030204" pitchFamily="34" charset="0"/>
            </a:endParaRPr>
          </a:p>
          <a:p>
            <a:pPr marL="12065" marR="5080" algn="just">
              <a:lnSpc>
                <a:spcPct val="108300"/>
              </a:lnSpc>
              <a:buClr>
                <a:srgbClr val="449DD7"/>
              </a:buClr>
              <a:tabLst>
                <a:tab pos="193040" algn="l"/>
              </a:tabLst>
            </a:pPr>
            <a:r>
              <a:rPr lang="fr-FR" sz="900" b="1" spc="-5" dirty="0">
                <a:latin typeface="Trebuchet MS" panose="020B0603020202020204" pitchFamily="34" charset="0"/>
                <a:cs typeface="Calibri" panose="020F0502020204030204" pitchFamily="34" charset="0"/>
              </a:rPr>
              <a:t>Quelques contrôles généraux : </a:t>
            </a:r>
          </a:p>
          <a:p>
            <a:pPr marL="192405" marR="5080" indent="-180340" algn="just">
              <a:lnSpc>
                <a:spcPct val="108300"/>
              </a:lnSpc>
              <a:buClr>
                <a:srgbClr val="449DD7"/>
              </a:buClr>
              <a:buFont typeface="Montserrat"/>
              <a:buChar char="■"/>
              <a:tabLst>
                <a:tab pos="193040" algn="l"/>
              </a:tabLst>
            </a:pPr>
            <a:endParaRPr lang="fr-FR" sz="900" spc="-5" dirty="0">
              <a:latin typeface="Trebuchet MS" panose="020B0603020202020204" pitchFamily="34" charset="0"/>
              <a:cs typeface="Calibri" panose="020F0502020204030204" pitchFamily="34" charset="0"/>
            </a:endParaRPr>
          </a:p>
          <a:p>
            <a:pPr marL="192405" marR="5080" indent="-180340" algn="just">
              <a:lnSpc>
                <a:spcPct val="108300"/>
              </a:lnSpc>
              <a:buClr>
                <a:srgbClr val="449DD7"/>
              </a:buClr>
              <a:buFont typeface="Montserrat"/>
              <a:buChar char="■"/>
              <a:tabLst>
                <a:tab pos="193040" algn="l"/>
              </a:tabLst>
            </a:pPr>
            <a:r>
              <a:rPr lang="fr-FR" sz="900" spc="-5" dirty="0">
                <a:latin typeface="Trebuchet MS" panose="020B0603020202020204" pitchFamily="34" charset="0"/>
                <a:cs typeface="Calibri" panose="020F0502020204030204" pitchFamily="34" charset="0"/>
              </a:rPr>
              <a:t>S’assurer de la cohérence des documents comptables entre eux.</a:t>
            </a:r>
          </a:p>
          <a:p>
            <a:pPr marL="192405" marR="5080" indent="-180340" algn="just">
              <a:lnSpc>
                <a:spcPct val="108300"/>
              </a:lnSpc>
              <a:spcBef>
                <a:spcPts val="100"/>
              </a:spcBef>
              <a:buClr>
                <a:srgbClr val="449DD7"/>
              </a:buClr>
              <a:buFont typeface="Montserrat"/>
              <a:buChar char="■"/>
              <a:tabLst>
                <a:tab pos="193040" algn="l"/>
              </a:tabLst>
            </a:pPr>
            <a:r>
              <a:rPr lang="fr-FR" sz="900" spc="-5" dirty="0">
                <a:latin typeface="Trebuchet MS" panose="020B0603020202020204" pitchFamily="34" charset="0"/>
                <a:cs typeface="Calibri" panose="020F0502020204030204" pitchFamily="34" charset="0"/>
              </a:rPr>
              <a:t>S'assurer que l'activité de la Société de gestion est en accord avec son objet social, la réglementation et son programme d’activité AMF (ventilation du chiffre d’affaires).</a:t>
            </a:r>
            <a:endParaRPr lang="fr-FR" sz="900" spc="-5" dirty="0">
              <a:highlight>
                <a:srgbClr val="FFFF00"/>
              </a:highlight>
              <a:latin typeface="Trebuchet MS" panose="020B0603020202020204" pitchFamily="34" charset="0"/>
              <a:cs typeface="Calibri" panose="020F0502020204030204" pitchFamily="34" charset="0"/>
            </a:endParaRPr>
          </a:p>
          <a:p>
            <a:pPr marL="192405" marR="5080" indent="-180340" algn="just">
              <a:lnSpc>
                <a:spcPct val="108300"/>
              </a:lnSpc>
              <a:spcBef>
                <a:spcPts val="100"/>
              </a:spcBef>
              <a:buClr>
                <a:srgbClr val="449DD7"/>
              </a:buClr>
              <a:buFont typeface="Montserrat"/>
              <a:buChar char="■"/>
              <a:tabLst>
                <a:tab pos="193040" algn="l"/>
              </a:tabLst>
            </a:pPr>
            <a:r>
              <a:rPr lang="fr-FR" sz="900" spc="-5" dirty="0">
                <a:latin typeface="Trebuchet MS" panose="020B0603020202020204" pitchFamily="34" charset="0"/>
                <a:cs typeface="Calibri" panose="020F0502020204030204" pitchFamily="34" charset="0"/>
              </a:rPr>
              <a:t>Revue des impacts relatifs à des évènements particuliers, exceptionnels, postérieurs à la clôture.</a:t>
            </a:r>
          </a:p>
          <a:p>
            <a:pPr marL="12065" marR="5080" algn="l">
              <a:lnSpc>
                <a:spcPct val="108300"/>
              </a:lnSpc>
              <a:spcBef>
                <a:spcPts val="100"/>
              </a:spcBef>
              <a:buClr>
                <a:srgbClr val="449DD7"/>
              </a:buClr>
              <a:tabLst>
                <a:tab pos="193040" algn="l"/>
              </a:tabLst>
            </a:pPr>
            <a:endParaRPr lang="fr-FR" sz="1050" spc="-5" dirty="0">
              <a:latin typeface="Calibri" panose="020F0502020204030204" pitchFamily="34" charset="0"/>
              <a:cs typeface="Calibri" panose="020F0502020204030204" pitchFamily="34" charset="0"/>
            </a:endParaRPr>
          </a:p>
        </p:txBody>
      </p:sp>
      <p:sp>
        <p:nvSpPr>
          <p:cNvPr id="5" name="object 30">
            <a:extLst>
              <a:ext uri="{FF2B5EF4-FFF2-40B4-BE49-F238E27FC236}">
                <a16:creationId xmlns:a16="http://schemas.microsoft.com/office/drawing/2014/main" id="{4BB07929-7662-E3CD-0E06-41148E23997F}"/>
              </a:ext>
            </a:extLst>
          </p:cNvPr>
          <p:cNvSpPr txBox="1"/>
          <p:nvPr/>
        </p:nvSpPr>
        <p:spPr>
          <a:xfrm>
            <a:off x="3796687" y="5903986"/>
            <a:ext cx="3510000" cy="4450001"/>
          </a:xfrm>
          <a:prstGeom prst="rect">
            <a:avLst/>
          </a:prstGeom>
        </p:spPr>
        <p:txBody>
          <a:bodyPr vert="horz" wrap="square" lIns="0" tIns="12700" rIns="0" bIns="0" rtlCol="0">
            <a:spAutoFit/>
          </a:bodyPr>
          <a:lstStyle/>
          <a:p>
            <a:pPr marL="12065" marR="5080" algn="just">
              <a:lnSpc>
                <a:spcPct val="108300"/>
              </a:lnSpc>
              <a:spcBef>
                <a:spcPts val="100"/>
              </a:spcBef>
              <a:buClr>
                <a:srgbClr val="449DD7"/>
              </a:buClr>
              <a:tabLst>
                <a:tab pos="193040" algn="l"/>
              </a:tabLst>
            </a:pPr>
            <a:r>
              <a:rPr lang="fr-FR" sz="900" b="1" spc="-5" dirty="0">
                <a:latin typeface="Trebuchet MS" panose="020B0603020202020204" pitchFamily="34" charset="0"/>
                <a:cs typeface="Calibri" panose="020F0502020204030204" pitchFamily="34" charset="0"/>
              </a:rPr>
              <a:t>Extraits de la Jurisprudence de l’AMF </a:t>
            </a:r>
            <a:r>
              <a:rPr lang="fr-FR" sz="900" spc="-5" dirty="0">
                <a:latin typeface="Trebuchet MS" panose="020B0603020202020204" pitchFamily="34" charset="0"/>
                <a:cs typeface="Calibri" panose="020F0502020204030204" pitchFamily="34" charset="0"/>
              </a:rPr>
              <a:t>(Principes directeurs issus de la jurisprudence 2003‐2018) :</a:t>
            </a:r>
          </a:p>
          <a:p>
            <a:pPr marL="192405" marR="5080" indent="-180340" algn="just">
              <a:lnSpc>
                <a:spcPct val="108300"/>
              </a:lnSpc>
              <a:spcBef>
                <a:spcPts val="100"/>
              </a:spcBef>
              <a:buClr>
                <a:srgbClr val="449DD7"/>
              </a:buClr>
              <a:buFont typeface="Montserrat"/>
              <a:buChar char="■"/>
              <a:tabLst>
                <a:tab pos="193040" algn="l"/>
              </a:tabLst>
            </a:pPr>
            <a:endParaRPr lang="fr-FR" sz="900" spc="-5" dirty="0">
              <a:latin typeface="Trebuchet MS" panose="020B0603020202020204" pitchFamily="34" charset="0"/>
              <a:cs typeface="Calibri" panose="020F0502020204030204" pitchFamily="34" charset="0"/>
            </a:endParaRPr>
          </a:p>
          <a:p>
            <a:pPr marL="192405" marR="5080" indent="-180340" algn="just">
              <a:lnSpc>
                <a:spcPct val="108300"/>
              </a:lnSpc>
              <a:spcBef>
                <a:spcPts val="100"/>
              </a:spcBef>
              <a:buClr>
                <a:srgbClr val="449DD7"/>
              </a:buClr>
              <a:buFont typeface="Montserrat"/>
              <a:buChar char="■"/>
              <a:tabLst>
                <a:tab pos="193040" algn="l"/>
              </a:tabLst>
            </a:pPr>
            <a:r>
              <a:rPr lang="fr-FR" sz="900" spc="-5" dirty="0">
                <a:latin typeface="Trebuchet MS" panose="020B0603020202020204" pitchFamily="34" charset="0"/>
                <a:cs typeface="Calibri" panose="020F0502020204030204" pitchFamily="34" charset="0"/>
              </a:rPr>
              <a:t>« </a:t>
            </a:r>
            <a:r>
              <a:rPr lang="fr-FR" sz="900" b="1" i="1" spc="-5" dirty="0">
                <a:latin typeface="Trebuchet MS" panose="020B0603020202020204" pitchFamily="34" charset="0"/>
                <a:cs typeface="Calibri" panose="020F0502020204030204" pitchFamily="34" charset="0"/>
              </a:rPr>
              <a:t>L’externalisation des fonctions comptables – non exonératoire </a:t>
            </a:r>
            <a:r>
              <a:rPr lang="fr-FR" sz="900" spc="-5" dirty="0">
                <a:latin typeface="Trebuchet MS" panose="020B0603020202020204" pitchFamily="34" charset="0"/>
                <a:cs typeface="Calibri" panose="020F0502020204030204" pitchFamily="34" charset="0"/>
              </a:rPr>
              <a:t>»</a:t>
            </a:r>
          </a:p>
          <a:p>
            <a:pPr marL="192405" marR="5080" indent="-180340" algn="just">
              <a:lnSpc>
                <a:spcPct val="108300"/>
              </a:lnSpc>
              <a:spcBef>
                <a:spcPts val="100"/>
              </a:spcBef>
              <a:buClr>
                <a:srgbClr val="449DD7"/>
              </a:buClr>
              <a:buFont typeface="Montserrat"/>
              <a:buChar char="■"/>
              <a:tabLst>
                <a:tab pos="193040" algn="l"/>
              </a:tabLst>
            </a:pPr>
            <a:endParaRPr lang="fr-FR" sz="100" spc="-5" dirty="0">
              <a:latin typeface="Trebuchet MS" panose="020B0603020202020204" pitchFamily="34" charset="0"/>
              <a:cs typeface="Calibri" panose="020F0502020204030204" pitchFamily="34" charset="0"/>
            </a:endParaRPr>
          </a:p>
          <a:p>
            <a:pPr marL="12065" marR="5080" algn="just">
              <a:lnSpc>
                <a:spcPct val="108300"/>
              </a:lnSpc>
              <a:spcBef>
                <a:spcPts val="100"/>
              </a:spcBef>
              <a:buClr>
                <a:srgbClr val="449DD7"/>
              </a:buClr>
              <a:tabLst>
                <a:tab pos="193040" algn="l"/>
              </a:tabLst>
            </a:pPr>
            <a:r>
              <a:rPr lang="fr-FR" sz="900" spc="-5" dirty="0">
                <a:latin typeface="Trebuchet MS" panose="020B0603020202020204" pitchFamily="34" charset="0"/>
                <a:cs typeface="Calibri" panose="020F0502020204030204" pitchFamily="34" charset="0"/>
              </a:rPr>
              <a:t>« </a:t>
            </a:r>
            <a:r>
              <a:rPr lang="fr-FR" sz="900" i="1" spc="-5" dirty="0">
                <a:latin typeface="Trebuchet MS" panose="020B0603020202020204" pitchFamily="34" charset="0"/>
                <a:cs typeface="Calibri" panose="020F0502020204030204" pitchFamily="34" charset="0"/>
              </a:rPr>
              <a:t>L’obligation faite aux sociétés de gestion de portefeuille de contrôler leur dispositif comptable afin de détecter les risques de non‐conformité ne peut être écartée par l’externalisation de la comptabilité vers un expert‐comptable, qui laisse subsister une pleine responsabilité des sociétés de gestion de portefeuille quant au respect de leurs obligations professionnelles en application des dispositions précitées de l’article 313‐75 du règlement général de l’AMF.  AMF CDS, 18 juillet 2016, SAN‐2016‐12 »</a:t>
            </a:r>
          </a:p>
          <a:p>
            <a:pPr marL="192405" marR="5080" indent="-180340" algn="just">
              <a:lnSpc>
                <a:spcPct val="108300"/>
              </a:lnSpc>
              <a:spcBef>
                <a:spcPts val="100"/>
              </a:spcBef>
              <a:buClr>
                <a:srgbClr val="449DD7"/>
              </a:buClr>
              <a:buFont typeface="Montserrat"/>
              <a:buChar char="■"/>
              <a:tabLst>
                <a:tab pos="193040" algn="l"/>
              </a:tabLst>
            </a:pPr>
            <a:endParaRPr lang="fr-FR" sz="900" spc="-5" dirty="0">
              <a:latin typeface="Trebuchet MS" panose="020B0603020202020204" pitchFamily="34" charset="0"/>
              <a:cs typeface="Calibri" panose="020F0502020204030204" pitchFamily="34" charset="0"/>
            </a:endParaRPr>
          </a:p>
          <a:p>
            <a:pPr marL="192405" marR="5080" indent="-180340" algn="just">
              <a:lnSpc>
                <a:spcPct val="108300"/>
              </a:lnSpc>
              <a:spcBef>
                <a:spcPts val="100"/>
              </a:spcBef>
              <a:buClr>
                <a:srgbClr val="449DD7"/>
              </a:buClr>
              <a:buFont typeface="Montserrat"/>
              <a:buChar char="■"/>
              <a:tabLst>
                <a:tab pos="193040" algn="l"/>
              </a:tabLst>
            </a:pPr>
            <a:r>
              <a:rPr lang="fr-FR" sz="900" b="1" i="1" spc="-5" dirty="0">
                <a:latin typeface="Trebuchet MS" panose="020B0603020202020204" pitchFamily="34" charset="0"/>
                <a:cs typeface="Calibri" panose="020F0502020204030204" pitchFamily="34" charset="0"/>
              </a:rPr>
              <a:t>« L’absence de contrôle du dispositif comptable » </a:t>
            </a:r>
          </a:p>
          <a:p>
            <a:pPr marL="192405" marR="5080" indent="-180340" algn="just">
              <a:lnSpc>
                <a:spcPct val="108300"/>
              </a:lnSpc>
              <a:spcBef>
                <a:spcPts val="100"/>
              </a:spcBef>
              <a:buClr>
                <a:srgbClr val="449DD7"/>
              </a:buClr>
              <a:buFont typeface="Montserrat"/>
              <a:buChar char="■"/>
              <a:tabLst>
                <a:tab pos="193040" algn="l"/>
              </a:tabLst>
            </a:pPr>
            <a:endParaRPr lang="fr-FR" sz="200" spc="-5" dirty="0">
              <a:latin typeface="Trebuchet MS" panose="020B0603020202020204" pitchFamily="34" charset="0"/>
              <a:cs typeface="Calibri" panose="020F0502020204030204" pitchFamily="34" charset="0"/>
            </a:endParaRPr>
          </a:p>
          <a:p>
            <a:pPr marL="12065" marR="5080" algn="just">
              <a:lnSpc>
                <a:spcPct val="108300"/>
              </a:lnSpc>
              <a:spcBef>
                <a:spcPts val="100"/>
              </a:spcBef>
              <a:buClr>
                <a:srgbClr val="449DD7"/>
              </a:buClr>
              <a:tabLst>
                <a:tab pos="193040" algn="l"/>
              </a:tabLst>
            </a:pPr>
            <a:r>
              <a:rPr lang="fr-FR" sz="900" spc="-5" dirty="0">
                <a:latin typeface="Trebuchet MS" panose="020B0603020202020204" pitchFamily="34" charset="0"/>
                <a:cs typeface="Calibri" panose="020F0502020204030204" pitchFamily="34" charset="0"/>
              </a:rPr>
              <a:t>« </a:t>
            </a:r>
            <a:r>
              <a:rPr lang="fr-FR" sz="900" i="1" spc="-5" dirty="0">
                <a:latin typeface="Trebuchet MS" panose="020B0603020202020204" pitchFamily="34" charset="0"/>
                <a:cs typeface="Calibri" panose="020F0502020204030204" pitchFamily="34" charset="0"/>
              </a:rPr>
              <a:t>L’absence de contrôle du dispositif comptable d’une société de gestion de portefeuille par le responsable de la conformité et du contrôle interne (RCCI), le conseil d’administration et le président du conseil d’administration par ailleurs dirigeant effectif au sens des articles L. 532‐9 II du code monétaire et financier et 312‐6 du règlement général de l’AMF, caractérise un manquement aux obligations édictées par les articles 313‐1 et 313‐6 du règlement général de l’AMF.  AMF CDS, 18 juillet 2016, SAN‐2016‐12 »</a:t>
            </a:r>
          </a:p>
          <a:p>
            <a:pPr marL="12065" marR="5080" algn="l">
              <a:lnSpc>
                <a:spcPct val="108300"/>
              </a:lnSpc>
              <a:spcBef>
                <a:spcPts val="100"/>
              </a:spcBef>
              <a:buClr>
                <a:srgbClr val="449DD7"/>
              </a:buClr>
              <a:tabLst>
                <a:tab pos="193040" algn="l"/>
              </a:tabLst>
            </a:pPr>
            <a:endParaRPr lang="fr-FR" sz="1050" spc="-5" dirty="0">
              <a:latin typeface="Calibri" panose="020F0502020204030204" pitchFamily="34" charset="0"/>
              <a:cs typeface="Calibri" panose="020F0502020204030204" pitchFamily="34" charset="0"/>
            </a:endParaRPr>
          </a:p>
        </p:txBody>
      </p:sp>
      <p:sp>
        <p:nvSpPr>
          <p:cNvPr id="8" name="ZoneTexte 7">
            <a:extLst>
              <a:ext uri="{FF2B5EF4-FFF2-40B4-BE49-F238E27FC236}">
                <a16:creationId xmlns:a16="http://schemas.microsoft.com/office/drawing/2014/main" id="{91FECAE9-77BE-D2CB-5947-4710552BF5A0}"/>
              </a:ext>
            </a:extLst>
          </p:cNvPr>
          <p:cNvSpPr txBox="1"/>
          <p:nvPr/>
        </p:nvSpPr>
        <p:spPr>
          <a:xfrm>
            <a:off x="3686975" y="4754114"/>
            <a:ext cx="3508211" cy="1128579"/>
          </a:xfrm>
          <a:prstGeom prst="rect">
            <a:avLst/>
          </a:prstGeom>
          <a:noFill/>
        </p:spPr>
        <p:txBody>
          <a:bodyPr wrap="square">
            <a:spAutoFit/>
          </a:bodyPr>
          <a:lstStyle/>
          <a:p>
            <a:pPr marL="192088" marR="5080" lvl="0" indent="-179388" algn="just" defTabSz="1396959" rtl="0" eaLnBrk="1" fontAlgn="auto" latinLnBrk="0" hangingPunct="1">
              <a:lnSpc>
                <a:spcPct val="108300"/>
              </a:lnSpc>
              <a:spcBef>
                <a:spcPts val="100"/>
              </a:spcBef>
              <a:spcAft>
                <a:spcPts val="0"/>
              </a:spcAft>
              <a:buClr>
                <a:srgbClr val="449DD7"/>
              </a:buClr>
              <a:buSzTx/>
              <a:buFont typeface="Montserrat"/>
              <a:buChar char="■"/>
              <a:tabLst>
                <a:tab pos="193040" algn="l"/>
              </a:tabLst>
              <a:defRPr/>
            </a:pPr>
            <a:r>
              <a:rPr kumimoji="0" lang="fr-FR" sz="900" b="0" i="0" u="none" strike="noStrike" kern="1200" cap="none" spc="-5" normalizeH="0" baseline="0" noProof="0" dirty="0">
                <a:ln>
                  <a:noFill/>
                </a:ln>
                <a:effectLst/>
                <a:uLnTx/>
                <a:uFillTx/>
                <a:latin typeface="Trebuchet MS" panose="020B0603020202020204" pitchFamily="34" charset="0"/>
                <a:ea typeface="+mn-ea"/>
                <a:cs typeface="Calibri" panose="020F0502020204030204" pitchFamily="34" charset="0"/>
              </a:rPr>
              <a:t>En application de l’article L 621-25 modifié du code monétaire et financier, le Commissaire aux comptes doit répondre chaque année depuis 2021 à un questionnaire de l’AMF sur ses éventuelles observations sur la situation de la SGP qu’il </a:t>
            </a:r>
            <a:r>
              <a:rPr kumimoji="0" lang="fr-FR" sz="900" b="0" i="0" u="none" strike="noStrike" kern="1200" cap="none" spc="-5" normalizeH="0" baseline="0" noProof="0">
                <a:ln>
                  <a:noFill/>
                </a:ln>
                <a:effectLst/>
                <a:uLnTx/>
                <a:uFillTx/>
                <a:latin typeface="Trebuchet MS" panose="020B0603020202020204" pitchFamily="34" charset="0"/>
                <a:ea typeface="+mn-ea"/>
                <a:cs typeface="Calibri" panose="020F0502020204030204" pitchFamily="34" charset="0"/>
              </a:rPr>
              <a:t>a auditée </a:t>
            </a:r>
            <a:r>
              <a:rPr kumimoji="0" lang="fr-FR" sz="900" b="0" i="0" u="none" strike="noStrike" kern="1200" cap="none" spc="-5" normalizeH="0" baseline="0" noProof="0" dirty="0">
                <a:ln>
                  <a:noFill/>
                </a:ln>
                <a:effectLst/>
                <a:uLnTx/>
                <a:uFillTx/>
                <a:latin typeface="Trebuchet MS" panose="020B0603020202020204" pitchFamily="34" charset="0"/>
                <a:ea typeface="+mn-ea"/>
                <a:cs typeface="Calibri" panose="020F0502020204030204" pitchFamily="34" charset="0"/>
              </a:rPr>
              <a:t>(comptes, anomalies relevées le cas échéant à l’occasion de sa mission s’agissant de l’application des obligations professionnelles de la SGP) </a:t>
            </a:r>
          </a:p>
        </p:txBody>
      </p:sp>
    </p:spTree>
    <p:extLst>
      <p:ext uri="{BB962C8B-B14F-4D97-AF65-F5344CB8AC3E}">
        <p14:creationId xmlns:p14="http://schemas.microsoft.com/office/powerpoint/2010/main" val="3606802161"/>
      </p:ext>
    </p:extLst>
  </p:cSld>
  <p:clrMapOvr>
    <a:masterClrMapping/>
  </p:clrMapOvr>
  <p:transition>
    <p:fade/>
  </p:transition>
</p:sld>
</file>

<file path=ppt/theme/theme1.xml><?xml version="1.0" encoding="utf-8"?>
<a:theme xmlns:a="http://schemas.openxmlformats.org/drawingml/2006/main" name="Thème AFG">
  <a:themeElements>
    <a:clrScheme name="AFG">
      <a:dk1>
        <a:sysClr val="windowText" lastClr="000000"/>
      </a:dk1>
      <a:lt1>
        <a:sysClr val="window" lastClr="FFFFFF"/>
      </a:lt1>
      <a:dk2>
        <a:srgbClr val="164194"/>
      </a:dk2>
      <a:lt2>
        <a:srgbClr val="1DBADF"/>
      </a:lt2>
      <a:accent1>
        <a:srgbClr val="449DD7"/>
      </a:accent1>
      <a:accent2>
        <a:srgbClr val="004A78"/>
      </a:accent2>
      <a:accent3>
        <a:srgbClr val="18BBB5"/>
      </a:accent3>
      <a:accent4>
        <a:srgbClr val="008269"/>
      </a:accent4>
      <a:accent5>
        <a:srgbClr val="522A6B"/>
      </a:accent5>
      <a:accent6>
        <a:srgbClr val="CC302B"/>
      </a:accent6>
      <a:hlink>
        <a:srgbClr val="0563C1"/>
      </a:hlink>
      <a:folHlink>
        <a:srgbClr val="954F72"/>
      </a:folHlink>
    </a:clrScheme>
    <a:fontScheme name="BioRhyme + Montserrat">
      <a:majorFont>
        <a:latin typeface="BioRhyme"/>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spcBef>
            <a:spcPts val="1200"/>
          </a:spcBef>
          <a:defRPr sz="3000" dirty="0" err="1" smtClean="0">
            <a:solidFill>
              <a:schemeClr val="bg1"/>
            </a:solidFill>
          </a:defRPr>
        </a:defPPr>
      </a:lstStyle>
    </a:txDef>
  </a:objectDefaults>
  <a:extraClrSchemeLst/>
  <a:extLst>
    <a:ext uri="{05A4C25C-085E-4340-85A3-A5531E510DB2}">
      <thm15:themeFamily xmlns:thm15="http://schemas.microsoft.com/office/thememl/2012/main" name="Template_PPT-Fiches_Reporting-2021_calibri" id="{B8DE9013-57B1-428A-B241-76934EF79277}" vid="{314EB098-7244-4EF5-BA02-EA3C94AD0FA5}"/>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4CD36E2C21764B9E5CB56581AC433A" ma:contentTypeVersion="18" ma:contentTypeDescription="Crée un document." ma:contentTypeScope="" ma:versionID="a2a95e943666f0a8a39ec5665caa2ce1">
  <xsd:schema xmlns:xsd="http://www.w3.org/2001/XMLSchema" xmlns:xs="http://www.w3.org/2001/XMLSchema" xmlns:p="http://schemas.microsoft.com/office/2006/metadata/properties" xmlns:ns2="4e8e99fc-4343-47b0-878a-86f046bf73aa" xmlns:ns3="4eea3952-24e7-466f-b281-4da272710935" targetNamespace="http://schemas.microsoft.com/office/2006/metadata/properties" ma:root="true" ma:fieldsID="c7cb497254fc361f70488de2f77b91b6" ns2:_="" ns3:_="">
    <xsd:import namespace="4e8e99fc-4343-47b0-878a-86f046bf73aa"/>
    <xsd:import namespace="4eea3952-24e7-466f-b281-4da27271093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8e99fc-4343-47b0-878a-86f046bf73a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alises d’images" ma:readOnly="false" ma:fieldId="{5cf76f15-5ced-4ddc-b409-7134ff3c332f}" ma:taxonomyMulti="true" ma:sspId="b8d9be44-5309-4a35-8572-1645ce94766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eea3952-24e7-466f-b281-4da272710935" elementFormDefault="qualified">
    <xsd:import namespace="http://schemas.microsoft.com/office/2006/documentManagement/types"/>
    <xsd:import namespace="http://schemas.microsoft.com/office/infopath/2007/PartnerControls"/>
    <xsd:element name="SharedWithUsers" ma:index="1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Partagé avec détails" ma:internalName="SharedWithDetails" ma:readOnly="true">
      <xsd:simpleType>
        <xsd:restriction base="dms:Note">
          <xsd:maxLength value="255"/>
        </xsd:restriction>
      </xsd:simpleType>
    </xsd:element>
    <xsd:element name="TaxCatchAll" ma:index="23" nillable="true" ma:displayName="Taxonomy Catch All Column" ma:hidden="true" ma:list="{bbe72c95-af84-4cf6-a680-2f9ca856421a}" ma:internalName="TaxCatchAll" ma:showField="CatchAllData" ma:web="4eea3952-24e7-466f-b281-4da27271093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C3AB73B-5CA5-46DE-8D05-69A5101C5B6F}">
  <ds:schemaRefs>
    <ds:schemaRef ds:uri="http://schemas.microsoft.com/sharepoint/v3/contenttype/forms"/>
  </ds:schemaRefs>
</ds:datastoreItem>
</file>

<file path=customXml/itemProps2.xml><?xml version="1.0" encoding="utf-8"?>
<ds:datastoreItem xmlns:ds="http://schemas.openxmlformats.org/officeDocument/2006/customXml" ds:itemID="{290DD588-1223-42EF-B8FB-3F1DADB549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e8e99fc-4343-47b0-878a-86f046bf73aa"/>
    <ds:schemaRef ds:uri="4eea3952-24e7-466f-b281-4da27271093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MODELE - Fiche_Reporting_2021</Template>
  <TotalTime>538</TotalTime>
  <Words>1334</Words>
  <Application>Microsoft Office PowerPoint</Application>
  <PresentationFormat>Personnalisé</PresentationFormat>
  <Paragraphs>81</Paragraphs>
  <Slides>2</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vt:i4>
      </vt:variant>
    </vt:vector>
  </HeadingPairs>
  <TitlesOfParts>
    <vt:vector size="11" baseType="lpstr">
      <vt:lpstr>Arial</vt:lpstr>
      <vt:lpstr>Calibri</vt:lpstr>
      <vt:lpstr>Lucida Grande</vt:lpstr>
      <vt:lpstr>Montserrat</vt:lpstr>
      <vt:lpstr>Montserrat Medium</vt:lpstr>
      <vt:lpstr>Police système</vt:lpstr>
      <vt:lpstr>Times New Roman</vt:lpstr>
      <vt:lpstr>Trebuchet MS</vt:lpstr>
      <vt:lpstr>Thème AFG</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LAURENTIE Christophe</dc:creator>
  <cp:lastModifiedBy>HELLUY-LAFONT Charlotte</cp:lastModifiedBy>
  <cp:revision>13</cp:revision>
  <cp:lastPrinted>2024-11-27T14:36:16Z</cp:lastPrinted>
  <dcterms:created xsi:type="dcterms:W3CDTF">2024-04-10T07:50:17Z</dcterms:created>
  <dcterms:modified xsi:type="dcterms:W3CDTF">2024-12-12T10:03:26Z</dcterms:modified>
</cp:coreProperties>
</file>