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8" r:id="rId5"/>
    <p:sldId id="257" r:id="rId6"/>
  </p:sldIdLst>
  <p:sldSz cx="7559675" cy="10439400"/>
  <p:notesSz cx="6858000" cy="9144000"/>
  <p:defaultTextStyle>
    <a:defPPr>
      <a:defRPr lang="fr-FR"/>
    </a:defPPr>
    <a:lvl1pPr marL="0" algn="l" defTabSz="1396959" rtl="0" eaLnBrk="1" latinLnBrk="0" hangingPunct="1">
      <a:defRPr sz="2749" kern="1200">
        <a:solidFill>
          <a:schemeClr val="tx1"/>
        </a:solidFill>
        <a:latin typeface="+mn-lt"/>
        <a:ea typeface="+mn-ea"/>
        <a:cs typeface="+mn-cs"/>
      </a:defRPr>
    </a:lvl1pPr>
    <a:lvl2pPr marL="698480" algn="l" defTabSz="1396959" rtl="0" eaLnBrk="1" latinLnBrk="0" hangingPunct="1">
      <a:defRPr sz="2749" kern="1200">
        <a:solidFill>
          <a:schemeClr val="tx1"/>
        </a:solidFill>
        <a:latin typeface="+mn-lt"/>
        <a:ea typeface="+mn-ea"/>
        <a:cs typeface="+mn-cs"/>
      </a:defRPr>
    </a:lvl2pPr>
    <a:lvl3pPr marL="1396959" algn="l" defTabSz="1396959" rtl="0" eaLnBrk="1" latinLnBrk="0" hangingPunct="1">
      <a:defRPr sz="2749" kern="1200">
        <a:solidFill>
          <a:schemeClr val="tx1"/>
        </a:solidFill>
        <a:latin typeface="+mn-lt"/>
        <a:ea typeface="+mn-ea"/>
        <a:cs typeface="+mn-cs"/>
      </a:defRPr>
    </a:lvl3pPr>
    <a:lvl4pPr marL="2095439" algn="l" defTabSz="1396959" rtl="0" eaLnBrk="1" latinLnBrk="0" hangingPunct="1">
      <a:defRPr sz="2749" kern="1200">
        <a:solidFill>
          <a:schemeClr val="tx1"/>
        </a:solidFill>
        <a:latin typeface="+mn-lt"/>
        <a:ea typeface="+mn-ea"/>
        <a:cs typeface="+mn-cs"/>
      </a:defRPr>
    </a:lvl4pPr>
    <a:lvl5pPr marL="2793917" algn="l" defTabSz="1396959" rtl="0" eaLnBrk="1" latinLnBrk="0" hangingPunct="1">
      <a:defRPr sz="2749" kern="1200">
        <a:solidFill>
          <a:schemeClr val="tx1"/>
        </a:solidFill>
        <a:latin typeface="+mn-lt"/>
        <a:ea typeface="+mn-ea"/>
        <a:cs typeface="+mn-cs"/>
      </a:defRPr>
    </a:lvl5pPr>
    <a:lvl6pPr marL="3492397" algn="l" defTabSz="1396959" rtl="0" eaLnBrk="1" latinLnBrk="0" hangingPunct="1">
      <a:defRPr sz="2749" kern="1200">
        <a:solidFill>
          <a:schemeClr val="tx1"/>
        </a:solidFill>
        <a:latin typeface="+mn-lt"/>
        <a:ea typeface="+mn-ea"/>
        <a:cs typeface="+mn-cs"/>
      </a:defRPr>
    </a:lvl6pPr>
    <a:lvl7pPr marL="4190877" algn="l" defTabSz="1396959" rtl="0" eaLnBrk="1" latinLnBrk="0" hangingPunct="1">
      <a:defRPr sz="2749" kern="1200">
        <a:solidFill>
          <a:schemeClr val="tx1"/>
        </a:solidFill>
        <a:latin typeface="+mn-lt"/>
        <a:ea typeface="+mn-ea"/>
        <a:cs typeface="+mn-cs"/>
      </a:defRPr>
    </a:lvl7pPr>
    <a:lvl8pPr marL="4889356" algn="l" defTabSz="1396959" rtl="0" eaLnBrk="1" latinLnBrk="0" hangingPunct="1">
      <a:defRPr sz="2749" kern="1200">
        <a:solidFill>
          <a:schemeClr val="tx1"/>
        </a:solidFill>
        <a:latin typeface="+mn-lt"/>
        <a:ea typeface="+mn-ea"/>
        <a:cs typeface="+mn-cs"/>
      </a:defRPr>
    </a:lvl8pPr>
    <a:lvl9pPr marL="5587836" algn="l" defTabSz="1396959" rtl="0" eaLnBrk="1" latinLnBrk="0" hangingPunct="1">
      <a:defRPr sz="2749"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8327C37-109C-D8A0-F71D-2F32EE6B0AE1}" name="PIRES Ana" initials="AP" userId="S::a.pires@afg.asso.fr::84825899-85b2-4dbf-ba05-c5c93569aaa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F1F9"/>
    <a:srgbClr val="A5E3F2"/>
    <a:srgbClr val="164194"/>
    <a:srgbClr val="2C4390"/>
    <a:srgbClr val="77D6EC"/>
    <a:srgbClr val="8AA0CA"/>
    <a:srgbClr val="F18700"/>
    <a:srgbClr val="D04119"/>
    <a:srgbClr val="1DBA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80" d="100"/>
          <a:sy n="80" d="100"/>
        </p:scale>
        <p:origin x="1276"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ED4542-17E1-494C-BFC9-BA9ED832C194}" type="datetimeFigureOut">
              <a:rPr lang="fr-FR" smtClean="0"/>
              <a:t>10/01/2025</a:t>
            </a:fld>
            <a:endParaRPr lang="fr-FR"/>
          </a:p>
        </p:txBody>
      </p:sp>
      <p:sp>
        <p:nvSpPr>
          <p:cNvPr id="4" name="Espace réservé de l'image des diapositives 3"/>
          <p:cNvSpPr>
            <a:spLocks noGrp="1" noRot="1" noChangeAspect="1"/>
          </p:cNvSpPr>
          <p:nvPr>
            <p:ph type="sldImg" idx="2"/>
          </p:nvPr>
        </p:nvSpPr>
        <p:spPr>
          <a:xfrm>
            <a:off x="2312988" y="1143000"/>
            <a:ext cx="223202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A3002E-000E-4A47-8A41-01704C8BAEEA}" type="slidenum">
              <a:rPr lang="fr-FR" smtClean="0"/>
              <a:t>‹N°›</a:t>
            </a:fld>
            <a:endParaRPr lang="fr-FR"/>
          </a:p>
        </p:txBody>
      </p:sp>
    </p:spTree>
    <p:extLst>
      <p:ext uri="{BB962C8B-B14F-4D97-AF65-F5344CB8AC3E}">
        <p14:creationId xmlns:p14="http://schemas.microsoft.com/office/powerpoint/2010/main" val="1943178804"/>
      </p:ext>
    </p:extLst>
  </p:cSld>
  <p:clrMap bg1="lt1" tx1="dk1" bg2="lt2" tx2="dk2" accent1="accent1" accent2="accent2" accent3="accent3" accent4="accent4" accent5="accent5" accent6="accent6" hlink="hlink" folHlink="folHlink"/>
  <p:notesStyle>
    <a:lvl1pPr marL="0" algn="l" defTabSz="1396959" rtl="0" eaLnBrk="1" latinLnBrk="0" hangingPunct="1">
      <a:defRPr sz="1834" kern="1200">
        <a:solidFill>
          <a:schemeClr val="tx1"/>
        </a:solidFill>
        <a:latin typeface="+mn-lt"/>
        <a:ea typeface="+mn-ea"/>
        <a:cs typeface="+mn-cs"/>
      </a:defRPr>
    </a:lvl1pPr>
    <a:lvl2pPr marL="698480" algn="l" defTabSz="1396959" rtl="0" eaLnBrk="1" latinLnBrk="0" hangingPunct="1">
      <a:defRPr sz="1834" kern="1200">
        <a:solidFill>
          <a:schemeClr val="tx1"/>
        </a:solidFill>
        <a:latin typeface="+mn-lt"/>
        <a:ea typeface="+mn-ea"/>
        <a:cs typeface="+mn-cs"/>
      </a:defRPr>
    </a:lvl2pPr>
    <a:lvl3pPr marL="1396959" algn="l" defTabSz="1396959" rtl="0" eaLnBrk="1" latinLnBrk="0" hangingPunct="1">
      <a:defRPr sz="1834" kern="1200">
        <a:solidFill>
          <a:schemeClr val="tx1"/>
        </a:solidFill>
        <a:latin typeface="+mn-lt"/>
        <a:ea typeface="+mn-ea"/>
        <a:cs typeface="+mn-cs"/>
      </a:defRPr>
    </a:lvl3pPr>
    <a:lvl4pPr marL="2095439" algn="l" defTabSz="1396959" rtl="0" eaLnBrk="1" latinLnBrk="0" hangingPunct="1">
      <a:defRPr sz="1834" kern="1200">
        <a:solidFill>
          <a:schemeClr val="tx1"/>
        </a:solidFill>
        <a:latin typeface="+mn-lt"/>
        <a:ea typeface="+mn-ea"/>
        <a:cs typeface="+mn-cs"/>
      </a:defRPr>
    </a:lvl4pPr>
    <a:lvl5pPr marL="2793917" algn="l" defTabSz="1396959" rtl="0" eaLnBrk="1" latinLnBrk="0" hangingPunct="1">
      <a:defRPr sz="1834" kern="1200">
        <a:solidFill>
          <a:schemeClr val="tx1"/>
        </a:solidFill>
        <a:latin typeface="+mn-lt"/>
        <a:ea typeface="+mn-ea"/>
        <a:cs typeface="+mn-cs"/>
      </a:defRPr>
    </a:lvl5pPr>
    <a:lvl6pPr marL="3492397" algn="l" defTabSz="1396959" rtl="0" eaLnBrk="1" latinLnBrk="0" hangingPunct="1">
      <a:defRPr sz="1834" kern="1200">
        <a:solidFill>
          <a:schemeClr val="tx1"/>
        </a:solidFill>
        <a:latin typeface="+mn-lt"/>
        <a:ea typeface="+mn-ea"/>
        <a:cs typeface="+mn-cs"/>
      </a:defRPr>
    </a:lvl6pPr>
    <a:lvl7pPr marL="4190877" algn="l" defTabSz="1396959" rtl="0" eaLnBrk="1" latinLnBrk="0" hangingPunct="1">
      <a:defRPr sz="1834" kern="1200">
        <a:solidFill>
          <a:schemeClr val="tx1"/>
        </a:solidFill>
        <a:latin typeface="+mn-lt"/>
        <a:ea typeface="+mn-ea"/>
        <a:cs typeface="+mn-cs"/>
      </a:defRPr>
    </a:lvl7pPr>
    <a:lvl8pPr marL="4889356" algn="l" defTabSz="1396959" rtl="0" eaLnBrk="1" latinLnBrk="0" hangingPunct="1">
      <a:defRPr sz="1834" kern="1200">
        <a:solidFill>
          <a:schemeClr val="tx1"/>
        </a:solidFill>
        <a:latin typeface="+mn-lt"/>
        <a:ea typeface="+mn-ea"/>
        <a:cs typeface="+mn-cs"/>
      </a:defRPr>
    </a:lvl8pPr>
    <a:lvl9pPr marL="5587836" algn="l" defTabSz="1396959" rtl="0" eaLnBrk="1" latinLnBrk="0" hangingPunct="1">
      <a:defRPr sz="1834"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Tree>
    <p:extLst>
      <p:ext uri="{BB962C8B-B14F-4D97-AF65-F5344CB8AC3E}">
        <p14:creationId xmlns:p14="http://schemas.microsoft.com/office/powerpoint/2010/main" val="1541613039"/>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sv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Espace réservé de la date 11">
            <a:extLst>
              <a:ext uri="{FF2B5EF4-FFF2-40B4-BE49-F238E27FC236}">
                <a16:creationId xmlns:a16="http://schemas.microsoft.com/office/drawing/2014/main" id="{81C3897C-0E0B-FB4B-8F65-AD32D01EBFD8}"/>
              </a:ext>
            </a:extLst>
          </p:cNvPr>
          <p:cNvSpPr>
            <a:spLocks noGrp="1"/>
          </p:cNvSpPr>
          <p:nvPr>
            <p:ph type="dt" sz="half" idx="2"/>
          </p:nvPr>
        </p:nvSpPr>
        <p:spPr>
          <a:xfrm>
            <a:off x="519426" y="10798399"/>
            <a:ext cx="1701446" cy="329447"/>
          </a:xfrm>
          <a:prstGeom prst="rect">
            <a:avLst/>
          </a:prstGeom>
        </p:spPr>
        <p:txBody>
          <a:bodyPr vert="horz" lIns="0" tIns="0" rIns="0" bIns="0" rtlCol="0" anchor="t" anchorCtr="0">
            <a:spAutoFit/>
          </a:bodyPr>
          <a:lstStyle>
            <a:lvl1pPr algn="l">
              <a:defRPr sz="2141" b="1">
                <a:solidFill>
                  <a:schemeClr val="bg1"/>
                </a:solidFill>
              </a:defRPr>
            </a:lvl1pPr>
          </a:lstStyle>
          <a:p>
            <a:endParaRPr lang="fr-FR"/>
          </a:p>
        </p:txBody>
      </p:sp>
      <p:sp>
        <p:nvSpPr>
          <p:cNvPr id="4" name="Rectangle 3">
            <a:extLst>
              <a:ext uri="{FF2B5EF4-FFF2-40B4-BE49-F238E27FC236}">
                <a16:creationId xmlns:a16="http://schemas.microsoft.com/office/drawing/2014/main" id="{E2DDFA44-3E40-4820-8EF1-88CFC6AE322E}"/>
              </a:ext>
            </a:extLst>
          </p:cNvPr>
          <p:cNvSpPr/>
          <p:nvPr userDrawn="1"/>
        </p:nvSpPr>
        <p:spPr>
          <a:xfrm>
            <a:off x="187797" y="210796"/>
            <a:ext cx="7200000" cy="1332000"/>
          </a:xfrm>
          <a:prstGeom prst="rect">
            <a:avLst/>
          </a:prstGeom>
          <a:solidFill>
            <a:srgbClr val="1641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97"/>
          </a:p>
        </p:txBody>
      </p:sp>
      <p:pic>
        <p:nvPicPr>
          <p:cNvPr id="8" name="Image 7">
            <a:extLst>
              <a:ext uri="{FF2B5EF4-FFF2-40B4-BE49-F238E27FC236}">
                <a16:creationId xmlns:a16="http://schemas.microsoft.com/office/drawing/2014/main" id="{2F1F7E4C-8C7A-4AFD-BBCA-95A62461627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8242" y="210796"/>
            <a:ext cx="1835047" cy="1391727"/>
          </a:xfrm>
          <a:prstGeom prst="rect">
            <a:avLst/>
          </a:prstGeom>
        </p:spPr>
      </p:pic>
      <p:pic>
        <p:nvPicPr>
          <p:cNvPr id="10" name="Image 9">
            <a:extLst>
              <a:ext uri="{FF2B5EF4-FFF2-40B4-BE49-F238E27FC236}">
                <a16:creationId xmlns:a16="http://schemas.microsoft.com/office/drawing/2014/main" id="{24E68AC2-BB3F-48FD-A3EC-727951156121}"/>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13196" y="227677"/>
            <a:ext cx="1423310" cy="1315119"/>
          </a:xfrm>
          <a:prstGeom prst="rect">
            <a:avLst/>
          </a:prstGeom>
        </p:spPr>
      </p:pic>
      <p:sp>
        <p:nvSpPr>
          <p:cNvPr id="34" name="object 6">
            <a:extLst>
              <a:ext uri="{FF2B5EF4-FFF2-40B4-BE49-F238E27FC236}">
                <a16:creationId xmlns:a16="http://schemas.microsoft.com/office/drawing/2014/main" id="{C6764F3A-A184-44B4-9EB5-2FB512DDF7C2}"/>
              </a:ext>
            </a:extLst>
          </p:cNvPr>
          <p:cNvSpPr txBox="1"/>
          <p:nvPr userDrawn="1"/>
        </p:nvSpPr>
        <p:spPr>
          <a:xfrm>
            <a:off x="4783015" y="1589546"/>
            <a:ext cx="2409176" cy="135935"/>
          </a:xfrm>
          <a:prstGeom prst="rect">
            <a:avLst/>
          </a:prstGeom>
        </p:spPr>
        <p:txBody>
          <a:bodyPr vert="horz" wrap="square" lIns="0" tIns="12700" rIns="0" bIns="0" rtlCol="0">
            <a:spAutoFit/>
          </a:bodyPr>
          <a:lstStyle/>
          <a:p>
            <a:pPr marL="12700" algn="r">
              <a:lnSpc>
                <a:spcPct val="100000"/>
              </a:lnSpc>
              <a:spcBef>
                <a:spcPts val="100"/>
              </a:spcBef>
            </a:pPr>
            <a:r>
              <a:rPr lang="fr-FR" sz="800" b="0" spc="-5">
                <a:solidFill>
                  <a:srgbClr val="164194"/>
                </a:solidFill>
                <a:latin typeface="Montserrat Medium"/>
                <a:cs typeface="Montserrat Medium"/>
              </a:rPr>
              <a:t>Mis à jour - </a:t>
            </a:r>
            <a:fld id="{5584D132-20AB-4367-B208-5236C9BFF2F4}" type="datetime6">
              <a:rPr lang="fr-FR" sz="800" b="0" spc="-5" smtClean="0">
                <a:solidFill>
                  <a:srgbClr val="164194"/>
                </a:solidFill>
                <a:latin typeface="Montserrat Medium"/>
                <a:cs typeface="Montserrat Medium"/>
              </a:rPr>
              <a:pPr marL="12700" algn="r">
                <a:lnSpc>
                  <a:spcPct val="100000"/>
                </a:lnSpc>
                <a:spcBef>
                  <a:spcPts val="100"/>
                </a:spcBef>
              </a:pPr>
              <a:t>janvier 25</a:t>
            </a:fld>
            <a:endParaRPr sz="800">
              <a:latin typeface="Montserrat Medium"/>
              <a:cs typeface="Montserrat Medium"/>
            </a:endParaRPr>
          </a:p>
        </p:txBody>
      </p:sp>
      <p:pic>
        <p:nvPicPr>
          <p:cNvPr id="61" name="Image 60">
            <a:extLst>
              <a:ext uri="{FF2B5EF4-FFF2-40B4-BE49-F238E27FC236}">
                <a16:creationId xmlns:a16="http://schemas.microsoft.com/office/drawing/2014/main" id="{D17D9345-EAAA-4ACC-A8E5-B0EC6E578A1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511779" y="9858294"/>
            <a:ext cx="1047896" cy="581106"/>
          </a:xfrm>
          <a:prstGeom prst="rect">
            <a:avLst/>
          </a:prstGeom>
        </p:spPr>
      </p:pic>
      <p:sp>
        <p:nvSpPr>
          <p:cNvPr id="62" name="Espace réservé du pied de page 4">
            <a:extLst>
              <a:ext uri="{FF2B5EF4-FFF2-40B4-BE49-F238E27FC236}">
                <a16:creationId xmlns:a16="http://schemas.microsoft.com/office/drawing/2014/main" id="{C7EED5BF-ADEC-4457-BC24-A8848598E818}"/>
              </a:ext>
            </a:extLst>
          </p:cNvPr>
          <p:cNvSpPr>
            <a:spLocks noGrp="1"/>
          </p:cNvSpPr>
          <p:nvPr>
            <p:ph type="ftr" sz="quarter" idx="3"/>
          </p:nvPr>
        </p:nvSpPr>
        <p:spPr>
          <a:xfrm>
            <a:off x="180000" y="10069741"/>
            <a:ext cx="6005515" cy="174407"/>
          </a:xfrm>
          <a:prstGeom prst="rect">
            <a:avLst/>
          </a:prstGeom>
        </p:spPr>
        <p:txBody>
          <a:bodyPr vert="horz" wrap="square" lIns="0" tIns="0" rIns="0" bIns="0" rtlCol="0" anchor="ctr">
            <a:spAutoFit/>
          </a:bodyPr>
          <a:lstStyle>
            <a:lvl1pPr algn="r">
              <a:defRPr sz="850" b="1">
                <a:solidFill>
                  <a:srgbClr val="2C4390"/>
                </a:solidFill>
                <a:latin typeface="+mj-lt"/>
              </a:defRPr>
            </a:lvl1pPr>
          </a:lstStyle>
          <a:p>
            <a:pPr algn="l"/>
            <a:r>
              <a:rPr lang="fr-FR" b="0" baseline="30000">
                <a:latin typeface="Montserrat" panose="00000500000000000000" pitchFamily="2" charset="0"/>
              </a:rPr>
              <a:t>AVERTISSEMENT : Cette fiche n’est éditée qu’à titre informatif et il vous appartient de vérifier vos propres obligations déclaratives. </a:t>
            </a:r>
          </a:p>
          <a:p>
            <a:pPr algn="l"/>
            <a:r>
              <a:rPr lang="fr-FR" b="0" baseline="30000">
                <a:latin typeface="Montserrat" panose="00000500000000000000" pitchFamily="2" charset="0"/>
              </a:rPr>
              <a:t>L’AFG ne serait être tenue pour responsable d’un manquement à l’une quelconque de vos obligations de </a:t>
            </a:r>
            <a:r>
              <a:rPr lang="fr-FR" b="0" baseline="30000" err="1">
                <a:latin typeface="Montserrat" panose="00000500000000000000" pitchFamily="2" charset="0"/>
              </a:rPr>
              <a:t>reporting</a:t>
            </a:r>
            <a:r>
              <a:rPr lang="fr-FR" b="0" baseline="30000">
                <a:latin typeface="Montserrat" panose="00000500000000000000" pitchFamily="2" charset="0"/>
              </a:rPr>
              <a:t>.</a:t>
            </a:r>
          </a:p>
        </p:txBody>
      </p:sp>
      <p:sp>
        <p:nvSpPr>
          <p:cNvPr id="63" name="Espace réservé du numéro de diapositive 5">
            <a:extLst>
              <a:ext uri="{FF2B5EF4-FFF2-40B4-BE49-F238E27FC236}">
                <a16:creationId xmlns:a16="http://schemas.microsoft.com/office/drawing/2014/main" id="{6D558C66-DE34-43AA-A7AC-22167E3B3F81}"/>
              </a:ext>
            </a:extLst>
          </p:cNvPr>
          <p:cNvSpPr>
            <a:spLocks noGrp="1"/>
          </p:cNvSpPr>
          <p:nvPr>
            <p:ph type="sldNum" sz="quarter" idx="4"/>
          </p:nvPr>
        </p:nvSpPr>
        <p:spPr>
          <a:xfrm>
            <a:off x="6998017" y="10051047"/>
            <a:ext cx="197169" cy="130805"/>
          </a:xfrm>
          <a:prstGeom prst="rect">
            <a:avLst/>
          </a:prstGeom>
        </p:spPr>
        <p:txBody>
          <a:bodyPr vert="horz" wrap="none" lIns="0" tIns="0" rIns="0" bIns="0" rtlCol="0" anchor="ctr">
            <a:spAutoFit/>
          </a:bodyPr>
          <a:lstStyle>
            <a:lvl1pPr algn="r">
              <a:defRPr sz="850">
                <a:solidFill>
                  <a:srgbClr val="2C4390"/>
                </a:solidFill>
                <a:latin typeface="+mn-lt"/>
              </a:defRPr>
            </a:lvl1pPr>
          </a:lstStyle>
          <a:p>
            <a:fld id="{D6CAF8E8-172B-4E70-9325-BA460E9DD579}" type="slidenum">
              <a:rPr lang="fr-FR" smtClean="0"/>
              <a:pPr/>
              <a:t>‹N°›</a:t>
            </a:fld>
            <a:endParaRPr lang="fr-FR"/>
          </a:p>
        </p:txBody>
      </p:sp>
    </p:spTree>
    <p:extLst>
      <p:ext uri="{BB962C8B-B14F-4D97-AF65-F5344CB8AC3E}">
        <p14:creationId xmlns:p14="http://schemas.microsoft.com/office/powerpoint/2010/main" val="153937370"/>
      </p:ext>
    </p:extLst>
  </p:cSld>
  <p:clrMap bg1="lt1" tx1="dk1" bg2="lt2" tx2="dk2" accent1="accent1" accent2="accent2" accent3="accent3" accent4="accent4" accent5="accent5" accent6="accent6" hlink="hlink" folHlink="folHlink"/>
  <p:sldLayoutIdLst>
    <p:sldLayoutId id="2147483677" r:id="rId1"/>
  </p:sldLayoutIdLst>
  <p:transition>
    <p:fade/>
  </p:transition>
  <p:hf hdr="0" dt="0"/>
  <p:txStyles>
    <p:titleStyle>
      <a:lvl1pPr algn="l" defTabSz="978327" rtl="0" eaLnBrk="1" latinLnBrk="0" hangingPunct="1">
        <a:lnSpc>
          <a:spcPct val="100000"/>
        </a:lnSpc>
        <a:spcBef>
          <a:spcPct val="0"/>
        </a:spcBef>
        <a:buNone/>
        <a:defRPr sz="1791" kern="1200" cap="all" baseline="0">
          <a:solidFill>
            <a:schemeClr val="bg1"/>
          </a:solidFill>
          <a:latin typeface="Montserrat Medium" panose="00000600000000000000" pitchFamily="2" charset="0"/>
          <a:ea typeface="+mj-ea"/>
          <a:cs typeface="+mj-cs"/>
        </a:defRPr>
      </a:lvl1pPr>
    </p:titleStyle>
    <p:bodyStyle>
      <a:lvl1pPr marL="0" indent="0" algn="l" defTabSz="978327" rtl="0" eaLnBrk="1" latinLnBrk="0" hangingPunct="1">
        <a:lnSpc>
          <a:spcPct val="90000"/>
        </a:lnSpc>
        <a:spcBef>
          <a:spcPts val="1069"/>
        </a:spcBef>
        <a:buFont typeface="Arial" panose="020B0604020202020204" pitchFamily="34" charset="0"/>
        <a:buNone/>
        <a:defRPr sz="4279" b="1" kern="1200">
          <a:solidFill>
            <a:schemeClr val="bg2"/>
          </a:solidFill>
          <a:latin typeface="+mj-lt"/>
          <a:ea typeface="+mn-ea"/>
          <a:cs typeface="+mn-cs"/>
        </a:defRPr>
      </a:lvl1pPr>
      <a:lvl2pPr marL="0" indent="0" algn="l" defTabSz="978327" rtl="0" eaLnBrk="1" latinLnBrk="0" hangingPunct="1">
        <a:lnSpc>
          <a:spcPct val="100000"/>
        </a:lnSpc>
        <a:spcBef>
          <a:spcPts val="1284"/>
        </a:spcBef>
        <a:buFont typeface="Arial" panose="020B0604020202020204" pitchFamily="34" charset="0"/>
        <a:buNone/>
        <a:defRPr sz="3210" kern="1200">
          <a:solidFill>
            <a:schemeClr val="tx2"/>
          </a:solidFill>
          <a:latin typeface="+mn-lt"/>
          <a:ea typeface="+mn-ea"/>
          <a:cs typeface="+mn-cs"/>
        </a:defRPr>
      </a:lvl2pPr>
      <a:lvl3pPr marL="500717" indent="-500717" algn="l" defTabSz="978327" rtl="0" eaLnBrk="1" latinLnBrk="0" hangingPunct="1">
        <a:lnSpc>
          <a:spcPct val="100000"/>
        </a:lnSpc>
        <a:spcBef>
          <a:spcPts val="1284"/>
        </a:spcBef>
        <a:buFontTx/>
        <a:buBlip>
          <a:blip r:embed="rId6">
            <a:extLst>
              <a:ext uri="{96DAC541-7B7A-43D3-8B79-37D633B846F1}">
                <asvg:svgBlip xmlns:asvg="http://schemas.microsoft.com/office/drawing/2016/SVG/main" r:embed="rId7"/>
              </a:ext>
            </a:extLst>
          </a:blip>
        </a:buBlip>
        <a:tabLst/>
        <a:defRPr sz="3210" kern="1200">
          <a:solidFill>
            <a:schemeClr val="tx2"/>
          </a:solidFill>
          <a:latin typeface="+mn-lt"/>
          <a:ea typeface="+mn-ea"/>
          <a:cs typeface="+mn-cs"/>
        </a:defRPr>
      </a:lvl3pPr>
      <a:lvl4pPr marL="885885" indent="-383857" algn="l" defTabSz="978327" rtl="0" eaLnBrk="1" latinLnBrk="0" hangingPunct="1">
        <a:lnSpc>
          <a:spcPct val="100000"/>
        </a:lnSpc>
        <a:spcBef>
          <a:spcPts val="1284"/>
        </a:spcBef>
        <a:buClr>
          <a:schemeClr val="bg2"/>
        </a:buClr>
        <a:buFont typeface="Police système"/>
        <a:buChar char="■"/>
        <a:tabLst/>
        <a:defRPr sz="3210" kern="1200">
          <a:solidFill>
            <a:schemeClr val="tx2"/>
          </a:solidFill>
          <a:latin typeface="+mn-lt"/>
          <a:ea typeface="+mn-ea"/>
          <a:cs typeface="+mn-cs"/>
        </a:defRPr>
      </a:lvl4pPr>
      <a:lvl5pPr marL="1348088" indent="-423686" algn="l" defTabSz="978327" rtl="0" eaLnBrk="1" latinLnBrk="0" hangingPunct="1">
        <a:lnSpc>
          <a:spcPct val="100000"/>
        </a:lnSpc>
        <a:spcBef>
          <a:spcPts val="1284"/>
        </a:spcBef>
        <a:buClr>
          <a:schemeClr val="bg2"/>
        </a:buClr>
        <a:buSzPct val="50000"/>
        <a:buFont typeface="Lucida Grande" panose="020B0600040502020204" pitchFamily="34" charset="0"/>
        <a:buChar char="▶"/>
        <a:tabLst/>
        <a:defRPr sz="3210" kern="1200">
          <a:solidFill>
            <a:schemeClr val="tx2"/>
          </a:solidFill>
          <a:latin typeface="+mn-lt"/>
          <a:ea typeface="+mn-ea"/>
          <a:cs typeface="+mn-cs"/>
        </a:defRPr>
      </a:lvl5pPr>
      <a:lvl6pPr marL="1617706" indent="-231102" algn="l" defTabSz="978327" rtl="0" eaLnBrk="1" latinLnBrk="0" hangingPunct="1">
        <a:lnSpc>
          <a:spcPct val="100000"/>
        </a:lnSpc>
        <a:spcBef>
          <a:spcPts val="1284"/>
        </a:spcBef>
        <a:buClr>
          <a:schemeClr val="bg2"/>
        </a:buClr>
        <a:buFont typeface="Police système"/>
        <a:buChar char="∙"/>
        <a:tabLst/>
        <a:defRPr sz="3210" kern="1200">
          <a:solidFill>
            <a:schemeClr val="tx2"/>
          </a:solidFill>
          <a:latin typeface="+mn-lt"/>
          <a:ea typeface="+mn-ea"/>
          <a:cs typeface="+mn-cs"/>
        </a:defRPr>
      </a:lvl6pPr>
      <a:lvl7pPr marL="3179561" indent="-244582" algn="l" defTabSz="978327" rtl="0" eaLnBrk="1" latinLnBrk="0" hangingPunct="1">
        <a:lnSpc>
          <a:spcPct val="90000"/>
        </a:lnSpc>
        <a:spcBef>
          <a:spcPts val="535"/>
        </a:spcBef>
        <a:buFont typeface="Arial" panose="020B0604020202020204" pitchFamily="34" charset="0"/>
        <a:buChar char="•"/>
        <a:defRPr sz="1926" kern="1200">
          <a:solidFill>
            <a:schemeClr val="tx1"/>
          </a:solidFill>
          <a:latin typeface="+mn-lt"/>
          <a:ea typeface="+mn-ea"/>
          <a:cs typeface="+mn-cs"/>
        </a:defRPr>
      </a:lvl7pPr>
      <a:lvl8pPr marL="3668726" indent="-244582" algn="l" defTabSz="978327" rtl="0" eaLnBrk="1" latinLnBrk="0" hangingPunct="1">
        <a:lnSpc>
          <a:spcPct val="90000"/>
        </a:lnSpc>
        <a:spcBef>
          <a:spcPts val="535"/>
        </a:spcBef>
        <a:buFont typeface="Arial" panose="020B0604020202020204" pitchFamily="34" charset="0"/>
        <a:buChar char="•"/>
        <a:defRPr sz="1926" kern="1200">
          <a:solidFill>
            <a:schemeClr val="tx1"/>
          </a:solidFill>
          <a:latin typeface="+mn-lt"/>
          <a:ea typeface="+mn-ea"/>
          <a:cs typeface="+mn-cs"/>
        </a:defRPr>
      </a:lvl8pPr>
      <a:lvl9pPr marL="4157887" indent="-244582" algn="l" defTabSz="978327" rtl="0" eaLnBrk="1" latinLnBrk="0" hangingPunct="1">
        <a:lnSpc>
          <a:spcPct val="90000"/>
        </a:lnSpc>
        <a:spcBef>
          <a:spcPts val="535"/>
        </a:spcBef>
        <a:buFont typeface="Arial" panose="020B0604020202020204" pitchFamily="34" charset="0"/>
        <a:buChar char="•"/>
        <a:defRPr sz="1926" kern="1200">
          <a:solidFill>
            <a:schemeClr val="tx1"/>
          </a:solidFill>
          <a:latin typeface="+mn-lt"/>
          <a:ea typeface="+mn-ea"/>
          <a:cs typeface="+mn-cs"/>
        </a:defRPr>
      </a:lvl9pPr>
    </p:bodyStyle>
    <p:otherStyle>
      <a:defPPr>
        <a:defRPr lang="fr-FR"/>
      </a:defPPr>
      <a:lvl1pPr marL="0" algn="l" defTabSz="978327" rtl="0" eaLnBrk="1" latinLnBrk="0" hangingPunct="1">
        <a:defRPr sz="1926" kern="1200">
          <a:solidFill>
            <a:schemeClr val="tx1"/>
          </a:solidFill>
          <a:latin typeface="+mn-lt"/>
          <a:ea typeface="+mn-ea"/>
          <a:cs typeface="+mn-cs"/>
        </a:defRPr>
      </a:lvl1pPr>
      <a:lvl2pPr marL="489163" algn="l" defTabSz="978327" rtl="0" eaLnBrk="1" latinLnBrk="0" hangingPunct="1">
        <a:defRPr sz="1926" kern="1200">
          <a:solidFill>
            <a:schemeClr val="tx1"/>
          </a:solidFill>
          <a:latin typeface="+mn-lt"/>
          <a:ea typeface="+mn-ea"/>
          <a:cs typeface="+mn-cs"/>
        </a:defRPr>
      </a:lvl2pPr>
      <a:lvl3pPr marL="978327" algn="l" defTabSz="978327" rtl="0" eaLnBrk="1" latinLnBrk="0" hangingPunct="1">
        <a:defRPr sz="1926" kern="1200">
          <a:solidFill>
            <a:schemeClr val="tx1"/>
          </a:solidFill>
          <a:latin typeface="+mn-lt"/>
          <a:ea typeface="+mn-ea"/>
          <a:cs typeface="+mn-cs"/>
        </a:defRPr>
      </a:lvl3pPr>
      <a:lvl4pPr marL="1467490" algn="l" defTabSz="978327" rtl="0" eaLnBrk="1" latinLnBrk="0" hangingPunct="1">
        <a:defRPr sz="1926" kern="1200">
          <a:solidFill>
            <a:schemeClr val="tx1"/>
          </a:solidFill>
          <a:latin typeface="+mn-lt"/>
          <a:ea typeface="+mn-ea"/>
          <a:cs typeface="+mn-cs"/>
        </a:defRPr>
      </a:lvl4pPr>
      <a:lvl5pPr marL="1956652" algn="l" defTabSz="978327" rtl="0" eaLnBrk="1" latinLnBrk="0" hangingPunct="1">
        <a:defRPr sz="1926" kern="1200">
          <a:solidFill>
            <a:schemeClr val="tx1"/>
          </a:solidFill>
          <a:latin typeface="+mn-lt"/>
          <a:ea typeface="+mn-ea"/>
          <a:cs typeface="+mn-cs"/>
        </a:defRPr>
      </a:lvl5pPr>
      <a:lvl6pPr marL="2445816" algn="l" defTabSz="978327" rtl="0" eaLnBrk="1" latinLnBrk="0" hangingPunct="1">
        <a:defRPr sz="1926" kern="1200">
          <a:solidFill>
            <a:schemeClr val="tx1"/>
          </a:solidFill>
          <a:latin typeface="+mn-lt"/>
          <a:ea typeface="+mn-ea"/>
          <a:cs typeface="+mn-cs"/>
        </a:defRPr>
      </a:lvl6pPr>
      <a:lvl7pPr marL="2934978" algn="l" defTabSz="978327" rtl="0" eaLnBrk="1" latinLnBrk="0" hangingPunct="1">
        <a:defRPr sz="1926" kern="1200">
          <a:solidFill>
            <a:schemeClr val="tx1"/>
          </a:solidFill>
          <a:latin typeface="+mn-lt"/>
          <a:ea typeface="+mn-ea"/>
          <a:cs typeface="+mn-cs"/>
        </a:defRPr>
      </a:lvl7pPr>
      <a:lvl8pPr marL="3424144" algn="l" defTabSz="978327" rtl="0" eaLnBrk="1" latinLnBrk="0" hangingPunct="1">
        <a:defRPr sz="1926" kern="1200">
          <a:solidFill>
            <a:schemeClr val="tx1"/>
          </a:solidFill>
          <a:latin typeface="+mn-lt"/>
          <a:ea typeface="+mn-ea"/>
          <a:cs typeface="+mn-cs"/>
        </a:defRPr>
      </a:lvl8pPr>
      <a:lvl9pPr marL="3913305" algn="l" defTabSz="978327" rtl="0" eaLnBrk="1" latinLnBrk="0" hangingPunct="1">
        <a:defRPr sz="1926"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443" userDrawn="1">
          <p15:clr>
            <a:srgbClr val="F26B43"/>
          </p15:clr>
        </p15:guide>
        <p15:guide id="2" pos="113" userDrawn="1">
          <p15:clr>
            <a:srgbClr val="F26B43"/>
          </p15:clr>
        </p15:guide>
        <p15:guide id="3" pos="4649" userDrawn="1">
          <p15:clr>
            <a:srgbClr val="F26B43"/>
          </p15:clr>
        </p15:guide>
        <p15:guide id="4" orient="horz" pos="133" userDrawn="1">
          <p15:clr>
            <a:srgbClr val="F26B43"/>
          </p15:clr>
        </p15:guide>
        <p15:guide id="5" pos="2381"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afg.asso.fr/afg-news/recommandation-afg-principes-de-definition-cadre-de-linvestissement-durable-selon-sfdr/" TargetMode="External"/><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7">
            <a:extLst>
              <a:ext uri="{FF2B5EF4-FFF2-40B4-BE49-F238E27FC236}">
                <a16:creationId xmlns:a16="http://schemas.microsoft.com/office/drawing/2014/main" id="{62C5CA61-3402-478D-A1AC-D6B07E24C4AE}"/>
              </a:ext>
            </a:extLst>
          </p:cNvPr>
          <p:cNvSpPr txBox="1"/>
          <p:nvPr/>
        </p:nvSpPr>
        <p:spPr>
          <a:xfrm>
            <a:off x="179388" y="1802704"/>
            <a:ext cx="7200900" cy="266479"/>
          </a:xfrm>
          <a:prstGeom prst="rect">
            <a:avLst/>
          </a:prstGeom>
          <a:solidFill>
            <a:srgbClr val="A5E3F2"/>
          </a:solidFill>
        </p:spPr>
        <p:txBody>
          <a:bodyPr vert="horz" wrap="square" lIns="180000" tIns="18000" rIns="0" bIns="18000" rtlCol="0">
            <a:spAutoFit/>
          </a:bodyPr>
          <a:lstStyle/>
          <a:p>
            <a:pPr marL="465455" indent="-285750">
              <a:lnSpc>
                <a:spcPts val="1885"/>
              </a:lnSpc>
              <a:spcBef>
                <a:spcPts val="100"/>
              </a:spcBef>
              <a:buFontTx/>
              <a:buBlip>
                <a:blip r:embed="rId2"/>
              </a:buBlip>
            </a:pPr>
            <a:r>
              <a:rPr lang="fr-FR" sz="1400" b="1" cap="all" spc="-25">
                <a:solidFill>
                  <a:srgbClr val="164194"/>
                </a:solidFill>
                <a:latin typeface="Calibri" panose="020F0502020204030204" pitchFamily="34" charset="0"/>
                <a:cs typeface="Calibri" panose="020F0502020204030204" pitchFamily="34" charset="0"/>
              </a:rPr>
              <a:t>Définitions et Objectifs </a:t>
            </a:r>
            <a:endParaRPr lang="fr-FR" sz="1400" cap="all">
              <a:latin typeface="Calibri" panose="020F0502020204030204" pitchFamily="34" charset="0"/>
              <a:cs typeface="Calibri" panose="020F0502020204030204" pitchFamily="34" charset="0"/>
            </a:endParaRPr>
          </a:p>
        </p:txBody>
      </p:sp>
      <p:sp>
        <p:nvSpPr>
          <p:cNvPr id="4" name="object 26">
            <a:extLst>
              <a:ext uri="{FF2B5EF4-FFF2-40B4-BE49-F238E27FC236}">
                <a16:creationId xmlns:a16="http://schemas.microsoft.com/office/drawing/2014/main" id="{91F10854-4249-4E8E-8F0A-E3CC72FEC4E0}"/>
              </a:ext>
            </a:extLst>
          </p:cNvPr>
          <p:cNvSpPr txBox="1"/>
          <p:nvPr/>
        </p:nvSpPr>
        <p:spPr>
          <a:xfrm>
            <a:off x="179386" y="1988284"/>
            <a:ext cx="7200900" cy="2312783"/>
          </a:xfrm>
          <a:prstGeom prst="rect">
            <a:avLst/>
          </a:prstGeom>
        </p:spPr>
        <p:txBody>
          <a:bodyPr vert="horz" wrap="square" lIns="360000" tIns="180000" rIns="360000" bIns="180000" numCol="2" spcCol="360000" rtlCol="0">
            <a:normAutofit/>
          </a:bodyPr>
          <a:lstStyle/>
          <a:p>
            <a:pPr marL="192405" marR="5080" lvl="1" indent="-180340" algn="just">
              <a:lnSpc>
                <a:spcPct val="108300"/>
              </a:lnSpc>
              <a:spcBef>
                <a:spcPts val="100"/>
              </a:spcBef>
              <a:buClr>
                <a:srgbClr val="449DD7"/>
              </a:buClr>
              <a:buFont typeface="Montserrat"/>
              <a:buChar char="■"/>
              <a:tabLst>
                <a:tab pos="193040" algn="l"/>
              </a:tabLst>
            </a:pPr>
            <a:r>
              <a:rPr lang="fr-FR" sz="1050" spc="-5" dirty="0">
                <a:latin typeface="Calibri" panose="020F0502020204030204" pitchFamily="34" charset="0"/>
                <a:cs typeface="Calibri" panose="020F0502020204030204" pitchFamily="34" charset="0"/>
              </a:rPr>
              <a:t>Le règlement SFDR (UE 2019/2088) publié en 2019 a été complété par deux règlements délégués : UE 2022/1288 et UE 2023/363, intégrant les exigences du règlement Taxonomie UE 2020/852.</a:t>
            </a:r>
          </a:p>
          <a:p>
            <a:pPr marL="192405" marR="5080" lvl="1" indent="-180340" algn="just">
              <a:lnSpc>
                <a:spcPct val="108300"/>
              </a:lnSpc>
              <a:spcBef>
                <a:spcPts val="100"/>
              </a:spcBef>
              <a:buClr>
                <a:srgbClr val="449DD7"/>
              </a:buClr>
              <a:buFont typeface="Montserrat"/>
              <a:buChar char="■"/>
              <a:tabLst>
                <a:tab pos="193040" algn="l"/>
              </a:tabLst>
            </a:pPr>
            <a:r>
              <a:rPr lang="fr-FR" sz="1050" spc="-5" dirty="0">
                <a:latin typeface="Calibri" panose="020F0502020204030204" pitchFamily="34" charset="0"/>
                <a:cs typeface="Calibri" panose="020F0502020204030204" pitchFamily="34" charset="0"/>
              </a:rPr>
              <a:t> L’objectif de cette réglementation est de renforcer la transparence des acteurs des marchés financiers sur les aspects « durables » de leurs décisions d’investissement.</a:t>
            </a:r>
          </a:p>
          <a:p>
            <a:pPr marL="192405" marR="5080" lvl="1" indent="-180340" algn="just">
              <a:lnSpc>
                <a:spcPct val="108300"/>
              </a:lnSpc>
              <a:spcBef>
                <a:spcPts val="100"/>
              </a:spcBef>
              <a:buClr>
                <a:srgbClr val="449DD7"/>
              </a:buClr>
              <a:buFont typeface="Montserrat"/>
              <a:buChar char="■"/>
              <a:tabLst>
                <a:tab pos="193040" algn="l"/>
              </a:tabLst>
            </a:pPr>
            <a:r>
              <a:rPr lang="fr-FR" sz="1050" spc="-5" dirty="0">
                <a:latin typeface="Calibri" panose="020F0502020204030204" pitchFamily="34" charset="0"/>
                <a:cs typeface="Calibri" panose="020F0502020204030204" pitchFamily="34" charset="0"/>
              </a:rPr>
              <a:t>Les acteurs concernés sont: les assureurs, les sociétés de gestion, les PSI gérants de mandats discrétionnaires (dont les établissements de crédit)</a:t>
            </a:r>
          </a:p>
          <a:p>
            <a:pPr marL="177800" marR="5080" lvl="1" algn="just">
              <a:lnSpc>
                <a:spcPct val="108300"/>
              </a:lnSpc>
              <a:spcBef>
                <a:spcPts val="100"/>
              </a:spcBef>
              <a:buClr>
                <a:srgbClr val="449DD7"/>
              </a:buClr>
              <a:tabLst>
                <a:tab pos="193040" algn="l"/>
              </a:tabLst>
            </a:pPr>
            <a:r>
              <a:rPr lang="fr-FR" sz="1050" spc="-5" dirty="0">
                <a:latin typeface="Calibri" panose="020F0502020204030204" pitchFamily="34" charset="0"/>
                <a:cs typeface="Calibri" panose="020F0502020204030204" pitchFamily="34" charset="0"/>
              </a:rPr>
              <a:t>et les conseillers financiers (en assurance et instruments financiers).</a:t>
            </a:r>
          </a:p>
          <a:p>
            <a:pPr marL="192405" marR="5080" lvl="1" indent="-180340" algn="just">
              <a:lnSpc>
                <a:spcPct val="108300"/>
              </a:lnSpc>
              <a:spcBef>
                <a:spcPts val="100"/>
              </a:spcBef>
              <a:buClr>
                <a:srgbClr val="449DD7"/>
              </a:buClr>
              <a:buFont typeface="Montserrat"/>
              <a:buChar char="■"/>
              <a:tabLst>
                <a:tab pos="193040" algn="l"/>
              </a:tabLst>
            </a:pPr>
            <a:r>
              <a:rPr lang="fr-FR" sz="1050" spc="-5" dirty="0">
                <a:latin typeface="Calibri" panose="020F0502020204030204" pitchFamily="34" charset="0"/>
                <a:cs typeface="Calibri" panose="020F0502020204030204" pitchFamily="34" charset="0"/>
              </a:rPr>
              <a:t>Périmètre applicable aux sociétés de gestion :</a:t>
            </a:r>
          </a:p>
          <a:p>
            <a:pPr marL="361950" marR="5080" lvl="1" indent="-180975" algn="just">
              <a:lnSpc>
                <a:spcPct val="108300"/>
              </a:lnSpc>
              <a:spcBef>
                <a:spcPts val="100"/>
              </a:spcBef>
              <a:buClr>
                <a:srgbClr val="679BD4"/>
              </a:buClr>
              <a:buFont typeface="Montserrat" panose="00000500000000000000" pitchFamily="2" charset="0"/>
              <a:buChar char="▶"/>
              <a:tabLst>
                <a:tab pos="193040" algn="l"/>
              </a:tabLst>
            </a:pPr>
            <a:r>
              <a:rPr lang="fr-FR" sz="1050" spc="-5" dirty="0">
                <a:latin typeface="Calibri" panose="020F0502020204030204" pitchFamily="34" charset="0"/>
                <a:cs typeface="Calibri" panose="020F0502020204030204" pitchFamily="34" charset="0"/>
              </a:rPr>
              <a:t>L’entité en tant qu’acteur des marchés financiers ou de conseiller financier (sur instrument financiers ou en assurances)</a:t>
            </a:r>
          </a:p>
          <a:p>
            <a:pPr marL="361950" marR="5080" lvl="1" indent="-180975" algn="just">
              <a:lnSpc>
                <a:spcPct val="108300"/>
              </a:lnSpc>
              <a:spcBef>
                <a:spcPts val="100"/>
              </a:spcBef>
              <a:buClr>
                <a:srgbClr val="679BD4"/>
              </a:buClr>
              <a:buFont typeface="Montserrat" panose="00000500000000000000" pitchFamily="2" charset="0"/>
              <a:buChar char="▶"/>
              <a:tabLst>
                <a:tab pos="193040" algn="l"/>
              </a:tabLst>
            </a:pPr>
            <a:r>
              <a:rPr lang="fr-FR" sz="1050" spc="-5" dirty="0">
                <a:latin typeface="Calibri" panose="020F0502020204030204" pitchFamily="34" charset="0"/>
                <a:cs typeface="Calibri" panose="020F0502020204030204" pitchFamily="34" charset="0"/>
              </a:rPr>
              <a:t>Les mandats discrétionnaires gérés (portefeuilles gérés)</a:t>
            </a:r>
          </a:p>
          <a:p>
            <a:pPr marL="361950" marR="5080" lvl="1" indent="-180975" algn="just">
              <a:lnSpc>
                <a:spcPct val="108300"/>
              </a:lnSpc>
              <a:spcBef>
                <a:spcPts val="100"/>
              </a:spcBef>
              <a:spcAft>
                <a:spcPts val="800"/>
              </a:spcAft>
              <a:buClr>
                <a:srgbClr val="679BD4"/>
              </a:buClr>
              <a:buFont typeface="Montserrat" panose="00000500000000000000" pitchFamily="2" charset="0"/>
              <a:buChar char="▶"/>
              <a:tabLst>
                <a:tab pos="193040" algn="l"/>
              </a:tabLst>
            </a:pPr>
            <a:r>
              <a:rPr lang="fr-FR" sz="1050" spc="-5" dirty="0">
                <a:latin typeface="Calibri" panose="020F0502020204030204" pitchFamily="34" charset="0"/>
                <a:cs typeface="Calibri" panose="020F0502020204030204" pitchFamily="34" charset="0"/>
              </a:rPr>
              <a:t>Les fonds gérés (tous les OPCVM et FIA, y compris PEPP)</a:t>
            </a:r>
          </a:p>
        </p:txBody>
      </p:sp>
      <p:sp>
        <p:nvSpPr>
          <p:cNvPr id="11" name="object 17">
            <a:extLst>
              <a:ext uri="{FF2B5EF4-FFF2-40B4-BE49-F238E27FC236}">
                <a16:creationId xmlns:a16="http://schemas.microsoft.com/office/drawing/2014/main" id="{0667B170-7E25-4D8C-92A7-EBAA1440BE71}"/>
              </a:ext>
            </a:extLst>
          </p:cNvPr>
          <p:cNvSpPr/>
          <p:nvPr/>
        </p:nvSpPr>
        <p:spPr>
          <a:xfrm>
            <a:off x="4913697" y="487345"/>
            <a:ext cx="885190" cy="864235"/>
          </a:xfrm>
          <a:custGeom>
            <a:avLst/>
            <a:gdLst/>
            <a:ahLst/>
            <a:cxnLst/>
            <a:rect l="l" t="t" r="r" b="b"/>
            <a:pathLst>
              <a:path w="885189" h="864235">
                <a:moveTo>
                  <a:pt x="884783" y="0"/>
                </a:moveTo>
                <a:lnTo>
                  <a:pt x="384378" y="0"/>
                </a:lnTo>
                <a:lnTo>
                  <a:pt x="0" y="863993"/>
                </a:lnTo>
                <a:lnTo>
                  <a:pt x="500405" y="863993"/>
                </a:lnTo>
                <a:lnTo>
                  <a:pt x="884783" y="0"/>
                </a:lnTo>
                <a:close/>
              </a:path>
            </a:pathLst>
          </a:custGeom>
          <a:solidFill>
            <a:srgbClr val="164194"/>
          </a:solidFill>
        </p:spPr>
        <p:txBody>
          <a:bodyPr wrap="square" lIns="0" tIns="0" rIns="0" bIns="0" rtlCol="0"/>
          <a:lstStyle/>
          <a:p>
            <a:r>
              <a:rPr lang="fr-FR">
                <a:latin typeface="Calibri" panose="020F0502020204030204" pitchFamily="34" charset="0"/>
                <a:cs typeface="Calibri" panose="020F0502020204030204" pitchFamily="34" charset="0"/>
              </a:rPr>
              <a:t> </a:t>
            </a:r>
            <a:endParaRPr>
              <a:latin typeface="Calibri" panose="020F0502020204030204" pitchFamily="34" charset="0"/>
              <a:cs typeface="Calibri" panose="020F0502020204030204" pitchFamily="34" charset="0"/>
            </a:endParaRPr>
          </a:p>
        </p:txBody>
      </p:sp>
      <p:sp>
        <p:nvSpPr>
          <p:cNvPr id="15" name="Espace réservé du titre 1">
            <a:extLst>
              <a:ext uri="{FF2B5EF4-FFF2-40B4-BE49-F238E27FC236}">
                <a16:creationId xmlns:a16="http://schemas.microsoft.com/office/drawing/2014/main" id="{89B34E1B-1A5F-4A63-AA14-34A45D5FC9F5}"/>
              </a:ext>
            </a:extLst>
          </p:cNvPr>
          <p:cNvSpPr txBox="1">
            <a:spLocks/>
          </p:cNvSpPr>
          <p:nvPr/>
        </p:nvSpPr>
        <p:spPr>
          <a:xfrm>
            <a:off x="1799908" y="647888"/>
            <a:ext cx="3512675" cy="615553"/>
          </a:xfrm>
          <a:prstGeom prst="rect">
            <a:avLst/>
          </a:prstGeom>
        </p:spPr>
        <p:txBody>
          <a:bodyPr vert="horz" wrap="square" lIns="0" tIns="0" rIns="0" bIns="0" rtlCol="0" anchor="t" anchorCtr="0">
            <a:spAutoFit/>
          </a:bodyPr>
          <a:lstStyle>
            <a:lvl1pPr algn="l" defTabSz="978327" rtl="0" eaLnBrk="1" latinLnBrk="0" hangingPunct="1">
              <a:lnSpc>
                <a:spcPct val="100000"/>
              </a:lnSpc>
              <a:spcBef>
                <a:spcPct val="0"/>
              </a:spcBef>
              <a:buNone/>
              <a:defRPr sz="1791" kern="1200" cap="all" baseline="0">
                <a:solidFill>
                  <a:schemeClr val="bg1"/>
                </a:solidFill>
                <a:latin typeface="Montserrat Medium" panose="00000600000000000000" pitchFamily="2" charset="0"/>
                <a:ea typeface="+mj-ea"/>
                <a:cs typeface="+mj-cs"/>
              </a:defRPr>
            </a:lvl1pPr>
          </a:lstStyle>
          <a:p>
            <a:pPr marL="12700" marR="5080">
              <a:spcBef>
                <a:spcPts val="100"/>
              </a:spcBef>
            </a:pPr>
            <a:r>
              <a:rPr lang="fr-FR" sz="2000" err="1">
                <a:solidFill>
                  <a:srgbClr val="FFFFFF"/>
                </a:solidFill>
                <a:latin typeface="Calibri" panose="020F0502020204030204" pitchFamily="34" charset="0"/>
                <a:cs typeface="Calibri" panose="020F0502020204030204" pitchFamily="34" charset="0"/>
              </a:rPr>
              <a:t>Reportings</a:t>
            </a:r>
            <a:r>
              <a:rPr lang="fr-FR" sz="2000">
                <a:solidFill>
                  <a:srgbClr val="FFFFFF"/>
                </a:solidFill>
                <a:latin typeface="Calibri" panose="020F0502020204030204" pitchFamily="34" charset="0"/>
                <a:cs typeface="Calibri" panose="020F0502020204030204" pitchFamily="34" charset="0"/>
              </a:rPr>
              <a:t> SFDR </a:t>
            </a:r>
            <a:br>
              <a:rPr lang="fr-FR" sz="2000">
                <a:solidFill>
                  <a:srgbClr val="FFFFFF"/>
                </a:solidFill>
                <a:latin typeface="Calibri" panose="020F0502020204030204" pitchFamily="34" charset="0"/>
                <a:cs typeface="Calibri" panose="020F0502020204030204" pitchFamily="34" charset="0"/>
              </a:rPr>
            </a:br>
            <a:r>
              <a:rPr lang="fr-FR" sz="2000">
                <a:solidFill>
                  <a:srgbClr val="FFFFFF"/>
                </a:solidFill>
                <a:latin typeface="Calibri" panose="020F0502020204030204" pitchFamily="34" charset="0"/>
                <a:cs typeface="Calibri" panose="020F0502020204030204" pitchFamily="34" charset="0"/>
              </a:rPr>
              <a:t>ou « Disclosure »</a:t>
            </a:r>
            <a:endParaRPr lang="fr-FR" sz="2000">
              <a:latin typeface="Calibri" panose="020F0502020204030204" pitchFamily="34" charset="0"/>
              <a:cs typeface="Calibri" panose="020F0502020204030204" pitchFamily="34" charset="0"/>
            </a:endParaRPr>
          </a:p>
        </p:txBody>
      </p:sp>
      <p:sp>
        <p:nvSpPr>
          <p:cNvPr id="20" name="Espace réservé du pied de page 4">
            <a:extLst>
              <a:ext uri="{FF2B5EF4-FFF2-40B4-BE49-F238E27FC236}">
                <a16:creationId xmlns:a16="http://schemas.microsoft.com/office/drawing/2014/main" id="{A6633E2A-D8D1-495D-80A0-C4B1A401ADFA}"/>
              </a:ext>
            </a:extLst>
          </p:cNvPr>
          <p:cNvSpPr txBox="1">
            <a:spLocks/>
          </p:cNvSpPr>
          <p:nvPr/>
        </p:nvSpPr>
        <p:spPr>
          <a:xfrm>
            <a:off x="180000" y="10054353"/>
            <a:ext cx="6005515" cy="205184"/>
          </a:xfrm>
          <a:prstGeom prst="rect">
            <a:avLst/>
          </a:prstGeom>
        </p:spPr>
        <p:txBody>
          <a:bodyPr vert="horz" wrap="square" lIns="0" tIns="0" rIns="0" bIns="0" rtlCol="0" anchor="ctr">
            <a:spAutoFit/>
          </a:bodyPr>
          <a:lstStyle>
            <a:defPPr>
              <a:defRPr lang="fr-FR"/>
            </a:defPPr>
            <a:lvl1pPr marL="0" algn="r" defTabSz="1396959" rtl="0" eaLnBrk="1" latinLnBrk="0" hangingPunct="1">
              <a:defRPr sz="850" b="1" kern="1200">
                <a:solidFill>
                  <a:srgbClr val="2C4390"/>
                </a:solidFill>
                <a:latin typeface="+mj-lt"/>
                <a:ea typeface="+mn-ea"/>
                <a:cs typeface="+mn-cs"/>
              </a:defRPr>
            </a:lvl1pPr>
            <a:lvl2pPr marL="698480" algn="l" defTabSz="1396959" rtl="0" eaLnBrk="1" latinLnBrk="0" hangingPunct="1">
              <a:defRPr sz="2749" kern="1200">
                <a:solidFill>
                  <a:schemeClr val="tx1"/>
                </a:solidFill>
                <a:latin typeface="+mn-lt"/>
                <a:ea typeface="+mn-ea"/>
                <a:cs typeface="+mn-cs"/>
              </a:defRPr>
            </a:lvl2pPr>
            <a:lvl3pPr marL="1396959" algn="l" defTabSz="1396959" rtl="0" eaLnBrk="1" latinLnBrk="0" hangingPunct="1">
              <a:defRPr sz="2749" kern="1200">
                <a:solidFill>
                  <a:schemeClr val="tx1"/>
                </a:solidFill>
                <a:latin typeface="+mn-lt"/>
                <a:ea typeface="+mn-ea"/>
                <a:cs typeface="+mn-cs"/>
              </a:defRPr>
            </a:lvl3pPr>
            <a:lvl4pPr marL="2095439" algn="l" defTabSz="1396959" rtl="0" eaLnBrk="1" latinLnBrk="0" hangingPunct="1">
              <a:defRPr sz="2749" kern="1200">
                <a:solidFill>
                  <a:schemeClr val="tx1"/>
                </a:solidFill>
                <a:latin typeface="+mn-lt"/>
                <a:ea typeface="+mn-ea"/>
                <a:cs typeface="+mn-cs"/>
              </a:defRPr>
            </a:lvl4pPr>
            <a:lvl5pPr marL="2793917" algn="l" defTabSz="1396959" rtl="0" eaLnBrk="1" latinLnBrk="0" hangingPunct="1">
              <a:defRPr sz="2749" kern="1200">
                <a:solidFill>
                  <a:schemeClr val="tx1"/>
                </a:solidFill>
                <a:latin typeface="+mn-lt"/>
                <a:ea typeface="+mn-ea"/>
                <a:cs typeface="+mn-cs"/>
              </a:defRPr>
            </a:lvl5pPr>
            <a:lvl6pPr marL="3492397" algn="l" defTabSz="1396959" rtl="0" eaLnBrk="1" latinLnBrk="0" hangingPunct="1">
              <a:defRPr sz="2749" kern="1200">
                <a:solidFill>
                  <a:schemeClr val="tx1"/>
                </a:solidFill>
                <a:latin typeface="+mn-lt"/>
                <a:ea typeface="+mn-ea"/>
                <a:cs typeface="+mn-cs"/>
              </a:defRPr>
            </a:lvl6pPr>
            <a:lvl7pPr marL="4190877" algn="l" defTabSz="1396959" rtl="0" eaLnBrk="1" latinLnBrk="0" hangingPunct="1">
              <a:defRPr sz="2749" kern="1200">
                <a:solidFill>
                  <a:schemeClr val="tx1"/>
                </a:solidFill>
                <a:latin typeface="+mn-lt"/>
                <a:ea typeface="+mn-ea"/>
                <a:cs typeface="+mn-cs"/>
              </a:defRPr>
            </a:lvl7pPr>
            <a:lvl8pPr marL="4889356" algn="l" defTabSz="1396959" rtl="0" eaLnBrk="1" latinLnBrk="0" hangingPunct="1">
              <a:defRPr sz="2749" kern="1200">
                <a:solidFill>
                  <a:schemeClr val="tx1"/>
                </a:solidFill>
                <a:latin typeface="+mn-lt"/>
                <a:ea typeface="+mn-ea"/>
                <a:cs typeface="+mn-cs"/>
              </a:defRPr>
            </a:lvl8pPr>
            <a:lvl9pPr marL="5587836" algn="l" defTabSz="1396959" rtl="0" eaLnBrk="1" latinLnBrk="0" hangingPunct="1">
              <a:defRPr sz="2749" kern="1200">
                <a:solidFill>
                  <a:schemeClr val="tx1"/>
                </a:solidFill>
                <a:latin typeface="+mn-lt"/>
                <a:ea typeface="+mn-ea"/>
                <a:cs typeface="+mn-cs"/>
              </a:defRPr>
            </a:lvl9pPr>
          </a:lstStyle>
          <a:p>
            <a:pPr algn="l"/>
            <a:r>
              <a:rPr lang="fr-FR" sz="1000" b="0" baseline="30000">
                <a:latin typeface="Calibri" panose="020F0502020204030204" pitchFamily="34" charset="0"/>
                <a:cs typeface="Calibri" panose="020F0502020204030204" pitchFamily="34" charset="0"/>
              </a:rPr>
              <a:t>AVERTISSEMENT : Cette fiche n’est éditée qu’à titre informatif et il vous appartient de vérifier vos propres obligations déclaratives. </a:t>
            </a:r>
          </a:p>
          <a:p>
            <a:pPr algn="l"/>
            <a:r>
              <a:rPr lang="fr-FR" sz="1000" b="0" baseline="30000">
                <a:latin typeface="Calibri" panose="020F0502020204030204" pitchFamily="34" charset="0"/>
                <a:cs typeface="Calibri" panose="020F0502020204030204" pitchFamily="34" charset="0"/>
              </a:rPr>
              <a:t>L’AFG ne serait être tenue pour responsable d’un manquement à l’une quelconque de vos obligations de </a:t>
            </a:r>
            <a:r>
              <a:rPr lang="fr-FR" sz="1000" b="0" baseline="30000" err="1">
                <a:latin typeface="Calibri" panose="020F0502020204030204" pitchFamily="34" charset="0"/>
                <a:cs typeface="Calibri" panose="020F0502020204030204" pitchFamily="34" charset="0"/>
              </a:rPr>
              <a:t>reporting</a:t>
            </a:r>
            <a:r>
              <a:rPr lang="fr-FR" sz="1000" b="0" baseline="30000">
                <a:latin typeface="Calibri" panose="020F0502020204030204" pitchFamily="34" charset="0"/>
                <a:cs typeface="Calibri" panose="020F0502020204030204" pitchFamily="34" charset="0"/>
              </a:rPr>
              <a:t>.</a:t>
            </a:r>
          </a:p>
        </p:txBody>
      </p:sp>
      <p:sp>
        <p:nvSpPr>
          <p:cNvPr id="21" name="Espace réservé du numéro de diapositive 5">
            <a:extLst>
              <a:ext uri="{FF2B5EF4-FFF2-40B4-BE49-F238E27FC236}">
                <a16:creationId xmlns:a16="http://schemas.microsoft.com/office/drawing/2014/main" id="{94F1A3B2-57C4-4CD0-B009-0A40825255ED}"/>
              </a:ext>
            </a:extLst>
          </p:cNvPr>
          <p:cNvSpPr txBox="1">
            <a:spLocks/>
          </p:cNvSpPr>
          <p:nvPr/>
        </p:nvSpPr>
        <p:spPr>
          <a:xfrm>
            <a:off x="7140684" y="10051047"/>
            <a:ext cx="54502" cy="130805"/>
          </a:xfrm>
          <a:prstGeom prst="rect">
            <a:avLst/>
          </a:prstGeom>
        </p:spPr>
        <p:txBody>
          <a:bodyPr vert="horz" wrap="none" lIns="0" tIns="0" rIns="0" bIns="0" rtlCol="0" anchor="ctr">
            <a:spAutoFit/>
          </a:bodyPr>
          <a:lstStyle>
            <a:defPPr>
              <a:defRPr lang="fr-FR"/>
            </a:defPPr>
            <a:lvl1pPr marL="0" algn="r" defTabSz="1396959" rtl="0" eaLnBrk="1" latinLnBrk="0" hangingPunct="1">
              <a:defRPr sz="850" kern="1200">
                <a:solidFill>
                  <a:srgbClr val="2C4390"/>
                </a:solidFill>
                <a:latin typeface="+mn-lt"/>
                <a:ea typeface="+mn-ea"/>
                <a:cs typeface="+mn-cs"/>
              </a:defRPr>
            </a:lvl1pPr>
            <a:lvl2pPr marL="698480" algn="l" defTabSz="1396959" rtl="0" eaLnBrk="1" latinLnBrk="0" hangingPunct="1">
              <a:defRPr sz="2749" kern="1200">
                <a:solidFill>
                  <a:schemeClr val="tx1"/>
                </a:solidFill>
                <a:latin typeface="+mn-lt"/>
                <a:ea typeface="+mn-ea"/>
                <a:cs typeface="+mn-cs"/>
              </a:defRPr>
            </a:lvl2pPr>
            <a:lvl3pPr marL="1396959" algn="l" defTabSz="1396959" rtl="0" eaLnBrk="1" latinLnBrk="0" hangingPunct="1">
              <a:defRPr sz="2749" kern="1200">
                <a:solidFill>
                  <a:schemeClr val="tx1"/>
                </a:solidFill>
                <a:latin typeface="+mn-lt"/>
                <a:ea typeface="+mn-ea"/>
                <a:cs typeface="+mn-cs"/>
              </a:defRPr>
            </a:lvl3pPr>
            <a:lvl4pPr marL="2095439" algn="l" defTabSz="1396959" rtl="0" eaLnBrk="1" latinLnBrk="0" hangingPunct="1">
              <a:defRPr sz="2749" kern="1200">
                <a:solidFill>
                  <a:schemeClr val="tx1"/>
                </a:solidFill>
                <a:latin typeface="+mn-lt"/>
                <a:ea typeface="+mn-ea"/>
                <a:cs typeface="+mn-cs"/>
              </a:defRPr>
            </a:lvl4pPr>
            <a:lvl5pPr marL="2793917" algn="l" defTabSz="1396959" rtl="0" eaLnBrk="1" latinLnBrk="0" hangingPunct="1">
              <a:defRPr sz="2749" kern="1200">
                <a:solidFill>
                  <a:schemeClr val="tx1"/>
                </a:solidFill>
                <a:latin typeface="+mn-lt"/>
                <a:ea typeface="+mn-ea"/>
                <a:cs typeface="+mn-cs"/>
              </a:defRPr>
            </a:lvl5pPr>
            <a:lvl6pPr marL="3492397" algn="l" defTabSz="1396959" rtl="0" eaLnBrk="1" latinLnBrk="0" hangingPunct="1">
              <a:defRPr sz="2749" kern="1200">
                <a:solidFill>
                  <a:schemeClr val="tx1"/>
                </a:solidFill>
                <a:latin typeface="+mn-lt"/>
                <a:ea typeface="+mn-ea"/>
                <a:cs typeface="+mn-cs"/>
              </a:defRPr>
            </a:lvl6pPr>
            <a:lvl7pPr marL="4190877" algn="l" defTabSz="1396959" rtl="0" eaLnBrk="1" latinLnBrk="0" hangingPunct="1">
              <a:defRPr sz="2749" kern="1200">
                <a:solidFill>
                  <a:schemeClr val="tx1"/>
                </a:solidFill>
                <a:latin typeface="+mn-lt"/>
                <a:ea typeface="+mn-ea"/>
                <a:cs typeface="+mn-cs"/>
              </a:defRPr>
            </a:lvl7pPr>
            <a:lvl8pPr marL="4889356" algn="l" defTabSz="1396959" rtl="0" eaLnBrk="1" latinLnBrk="0" hangingPunct="1">
              <a:defRPr sz="2749" kern="1200">
                <a:solidFill>
                  <a:schemeClr val="tx1"/>
                </a:solidFill>
                <a:latin typeface="+mn-lt"/>
                <a:ea typeface="+mn-ea"/>
                <a:cs typeface="+mn-cs"/>
              </a:defRPr>
            </a:lvl8pPr>
            <a:lvl9pPr marL="5587836" algn="l" defTabSz="1396959" rtl="0" eaLnBrk="1" latinLnBrk="0" hangingPunct="1">
              <a:defRPr sz="2749" kern="1200">
                <a:solidFill>
                  <a:schemeClr val="tx1"/>
                </a:solidFill>
                <a:latin typeface="+mn-lt"/>
                <a:ea typeface="+mn-ea"/>
                <a:cs typeface="+mn-cs"/>
              </a:defRPr>
            </a:lvl9pPr>
          </a:lstStyle>
          <a:p>
            <a:fld id="{D6CAF8E8-172B-4E70-9325-BA460E9DD579}" type="slidenum">
              <a:rPr lang="fr-FR" smtClean="0">
                <a:latin typeface="Calibri" panose="020F0502020204030204" pitchFamily="34" charset="0"/>
                <a:cs typeface="Calibri" panose="020F0502020204030204" pitchFamily="34" charset="0"/>
              </a:rPr>
              <a:pPr/>
              <a:t>1</a:t>
            </a:fld>
            <a:endParaRPr lang="fr-FR">
              <a:latin typeface="Calibri" panose="020F0502020204030204" pitchFamily="34" charset="0"/>
              <a:cs typeface="Calibri" panose="020F0502020204030204" pitchFamily="34" charset="0"/>
            </a:endParaRPr>
          </a:p>
        </p:txBody>
      </p:sp>
      <p:sp>
        <p:nvSpPr>
          <p:cNvPr id="24" name="object 7">
            <a:extLst>
              <a:ext uri="{FF2B5EF4-FFF2-40B4-BE49-F238E27FC236}">
                <a16:creationId xmlns:a16="http://schemas.microsoft.com/office/drawing/2014/main" id="{D5F6F65D-33AF-4275-A083-9181DF3F2937}"/>
              </a:ext>
            </a:extLst>
          </p:cNvPr>
          <p:cNvSpPr txBox="1"/>
          <p:nvPr/>
        </p:nvSpPr>
        <p:spPr>
          <a:xfrm>
            <a:off x="1799908" y="210796"/>
            <a:ext cx="5580380" cy="256480"/>
          </a:xfrm>
          <a:prstGeom prst="rect">
            <a:avLst/>
          </a:prstGeom>
          <a:solidFill>
            <a:srgbClr val="D0D9EA"/>
          </a:solidFill>
        </p:spPr>
        <p:txBody>
          <a:bodyPr vert="horz" wrap="square" lIns="0" tIns="12700" rIns="0" bIns="0" rtlCol="0">
            <a:spAutoFit/>
          </a:bodyPr>
          <a:lstStyle/>
          <a:p>
            <a:pPr marL="179705">
              <a:lnSpc>
                <a:spcPts val="1885"/>
              </a:lnSpc>
              <a:spcBef>
                <a:spcPts val="100"/>
              </a:spcBef>
            </a:pPr>
            <a:r>
              <a:rPr sz="1600" b="1" spc="-25">
                <a:solidFill>
                  <a:srgbClr val="164194"/>
                </a:solidFill>
                <a:latin typeface="Calibri" panose="020F0502020204030204" pitchFamily="34" charset="0"/>
                <a:cs typeface="Calibri" panose="020F0502020204030204" pitchFamily="34" charset="0"/>
              </a:rPr>
              <a:t>Fiche</a:t>
            </a:r>
            <a:r>
              <a:rPr sz="1600" b="1" spc="-45">
                <a:solidFill>
                  <a:srgbClr val="164194"/>
                </a:solidFill>
                <a:latin typeface="Calibri" panose="020F0502020204030204" pitchFamily="34" charset="0"/>
                <a:cs typeface="Calibri" panose="020F0502020204030204" pitchFamily="34" charset="0"/>
              </a:rPr>
              <a:t> </a:t>
            </a:r>
            <a:r>
              <a:rPr lang="fr-FR" sz="1600" b="1">
                <a:solidFill>
                  <a:srgbClr val="164194"/>
                </a:solidFill>
                <a:latin typeface="Calibri" panose="020F0502020204030204" pitchFamily="34" charset="0"/>
                <a:cs typeface="Calibri" panose="020F0502020204030204" pitchFamily="34" charset="0"/>
              </a:rPr>
              <a:t>F.</a:t>
            </a:r>
            <a:r>
              <a:rPr sz="1600" b="1">
                <a:solidFill>
                  <a:srgbClr val="164194"/>
                </a:solidFill>
                <a:latin typeface="Calibri" panose="020F0502020204030204" pitchFamily="34" charset="0"/>
                <a:cs typeface="Calibri" panose="020F0502020204030204" pitchFamily="34" charset="0"/>
              </a:rPr>
              <a:t>1</a:t>
            </a:r>
            <a:endParaRPr sz="1600">
              <a:latin typeface="Calibri" panose="020F0502020204030204" pitchFamily="34" charset="0"/>
              <a:cs typeface="Calibri" panose="020F0502020204030204" pitchFamily="34" charset="0"/>
            </a:endParaRPr>
          </a:p>
        </p:txBody>
      </p:sp>
      <p:sp>
        <p:nvSpPr>
          <p:cNvPr id="26" name="ZoneTexte 25">
            <a:extLst>
              <a:ext uri="{FF2B5EF4-FFF2-40B4-BE49-F238E27FC236}">
                <a16:creationId xmlns:a16="http://schemas.microsoft.com/office/drawing/2014/main" id="{EB8721D9-3483-4998-A2EB-AD1F5FC34796}"/>
              </a:ext>
            </a:extLst>
          </p:cNvPr>
          <p:cNvSpPr txBox="1"/>
          <p:nvPr/>
        </p:nvSpPr>
        <p:spPr>
          <a:xfrm>
            <a:off x="5220288" y="561802"/>
            <a:ext cx="2160000" cy="405683"/>
          </a:xfrm>
          <a:prstGeom prst="rect">
            <a:avLst/>
          </a:prstGeom>
          <a:solidFill>
            <a:srgbClr val="F9B000"/>
          </a:solidFill>
        </p:spPr>
        <p:txBody>
          <a:bodyPr wrap="square" lIns="0" tIns="18000" rIns="180000" bIns="18000" rtlCol="0">
            <a:spAutoFit/>
          </a:bodyPr>
          <a:lstStyle/>
          <a:p>
            <a:pPr algn="r">
              <a:spcBef>
                <a:spcPts val="1200"/>
              </a:spcBef>
            </a:pPr>
            <a:r>
              <a:rPr lang="fr-FR" sz="1200" b="1">
                <a:solidFill>
                  <a:schemeClr val="bg1"/>
                </a:solidFill>
                <a:latin typeface="Calibri" panose="020F0502020204030204" pitchFamily="34" charset="0"/>
                <a:cs typeface="Calibri" panose="020F0502020204030204" pitchFamily="34" charset="0"/>
              </a:rPr>
              <a:t>Réglementaire </a:t>
            </a:r>
            <a:br>
              <a:rPr lang="fr-FR" sz="1200" b="1">
                <a:solidFill>
                  <a:schemeClr val="bg1"/>
                </a:solidFill>
                <a:latin typeface="Calibri" panose="020F0502020204030204" pitchFamily="34" charset="0"/>
                <a:cs typeface="Calibri" panose="020F0502020204030204" pitchFamily="34" charset="0"/>
              </a:rPr>
            </a:br>
            <a:r>
              <a:rPr lang="fr-FR" sz="1200" b="1">
                <a:solidFill>
                  <a:schemeClr val="bg1"/>
                </a:solidFill>
                <a:latin typeface="Calibri" panose="020F0502020204030204" pitchFamily="34" charset="0"/>
                <a:cs typeface="Calibri" panose="020F0502020204030204" pitchFamily="34" charset="0"/>
              </a:rPr>
              <a:t>SGP et fonds</a:t>
            </a:r>
          </a:p>
        </p:txBody>
      </p:sp>
      <p:sp>
        <p:nvSpPr>
          <p:cNvPr id="27" name="ZoneTexte 26">
            <a:extLst>
              <a:ext uri="{FF2B5EF4-FFF2-40B4-BE49-F238E27FC236}">
                <a16:creationId xmlns:a16="http://schemas.microsoft.com/office/drawing/2014/main" id="{F79E93EC-F052-4C8F-8A0E-4A3BCB77D274}"/>
              </a:ext>
            </a:extLst>
          </p:cNvPr>
          <p:cNvSpPr txBox="1"/>
          <p:nvPr/>
        </p:nvSpPr>
        <p:spPr>
          <a:xfrm>
            <a:off x="5220288" y="1026751"/>
            <a:ext cx="2160000" cy="405683"/>
          </a:xfrm>
          <a:prstGeom prst="rect">
            <a:avLst/>
          </a:prstGeom>
          <a:solidFill>
            <a:srgbClr val="1DBADF"/>
          </a:solidFill>
        </p:spPr>
        <p:txBody>
          <a:bodyPr wrap="square" lIns="0" tIns="18000" rIns="180000" bIns="18000" rtlCol="0">
            <a:spAutoFit/>
          </a:bodyPr>
          <a:lstStyle/>
          <a:p>
            <a:pPr algn="r">
              <a:spcBef>
                <a:spcPts val="1200"/>
              </a:spcBef>
            </a:pPr>
            <a:r>
              <a:rPr lang="fr-FR" sz="1200" b="1">
                <a:solidFill>
                  <a:schemeClr val="bg1"/>
                </a:solidFill>
                <a:latin typeface="Calibri" panose="020F0502020204030204" pitchFamily="34" charset="0"/>
                <a:cs typeface="Calibri" panose="020F0502020204030204" pitchFamily="34" charset="0"/>
              </a:rPr>
              <a:t>Site Internet, Prospectus, Rapport annuel</a:t>
            </a:r>
          </a:p>
        </p:txBody>
      </p:sp>
      <p:sp>
        <p:nvSpPr>
          <p:cNvPr id="28" name="object 17">
            <a:extLst>
              <a:ext uri="{FF2B5EF4-FFF2-40B4-BE49-F238E27FC236}">
                <a16:creationId xmlns:a16="http://schemas.microsoft.com/office/drawing/2014/main" id="{E57B5FBD-9E43-4CD8-953D-2ADEC976467C}"/>
              </a:ext>
            </a:extLst>
          </p:cNvPr>
          <p:cNvSpPr/>
          <p:nvPr/>
        </p:nvSpPr>
        <p:spPr>
          <a:xfrm>
            <a:off x="4756554" y="487345"/>
            <a:ext cx="1042334" cy="1017659"/>
          </a:xfrm>
          <a:custGeom>
            <a:avLst/>
            <a:gdLst/>
            <a:ahLst/>
            <a:cxnLst/>
            <a:rect l="l" t="t" r="r" b="b"/>
            <a:pathLst>
              <a:path w="885189" h="864235">
                <a:moveTo>
                  <a:pt x="884783" y="0"/>
                </a:moveTo>
                <a:lnTo>
                  <a:pt x="384378" y="0"/>
                </a:lnTo>
                <a:lnTo>
                  <a:pt x="0" y="863993"/>
                </a:lnTo>
                <a:lnTo>
                  <a:pt x="500405" y="863993"/>
                </a:lnTo>
                <a:lnTo>
                  <a:pt x="884783" y="0"/>
                </a:lnTo>
                <a:close/>
              </a:path>
            </a:pathLst>
          </a:custGeom>
          <a:solidFill>
            <a:srgbClr val="164194"/>
          </a:solidFill>
        </p:spPr>
        <p:txBody>
          <a:bodyPr wrap="square" lIns="0" tIns="0" rIns="0" bIns="0" rtlCol="0"/>
          <a:lstStyle/>
          <a:p>
            <a:r>
              <a:rPr lang="fr-FR">
                <a:latin typeface="Calibri" panose="020F0502020204030204" pitchFamily="34" charset="0"/>
                <a:cs typeface="Calibri" panose="020F0502020204030204" pitchFamily="34" charset="0"/>
              </a:rPr>
              <a:t> </a:t>
            </a:r>
            <a:endParaRPr>
              <a:latin typeface="Calibri" panose="020F0502020204030204" pitchFamily="34" charset="0"/>
              <a:cs typeface="Calibri" panose="020F0502020204030204" pitchFamily="34" charset="0"/>
            </a:endParaRPr>
          </a:p>
        </p:txBody>
      </p:sp>
      <p:sp>
        <p:nvSpPr>
          <p:cNvPr id="30" name="object 7">
            <a:extLst>
              <a:ext uri="{FF2B5EF4-FFF2-40B4-BE49-F238E27FC236}">
                <a16:creationId xmlns:a16="http://schemas.microsoft.com/office/drawing/2014/main" id="{CE7C26D0-4259-428D-865D-5E0D7FA04D9F}"/>
              </a:ext>
            </a:extLst>
          </p:cNvPr>
          <p:cNvSpPr txBox="1"/>
          <p:nvPr/>
        </p:nvSpPr>
        <p:spPr>
          <a:xfrm>
            <a:off x="179388" y="4343837"/>
            <a:ext cx="7200900" cy="266479"/>
          </a:xfrm>
          <a:prstGeom prst="rect">
            <a:avLst/>
          </a:prstGeom>
          <a:solidFill>
            <a:srgbClr val="D2F1F9"/>
          </a:solidFill>
        </p:spPr>
        <p:txBody>
          <a:bodyPr vert="horz" wrap="square" lIns="180000" tIns="18000" rIns="0" bIns="18000" rtlCol="0">
            <a:spAutoFit/>
          </a:bodyPr>
          <a:lstStyle/>
          <a:p>
            <a:pPr marL="465455" marR="0" lvl="0" indent="-285750" algn="l" defTabSz="1396959" rtl="0" eaLnBrk="1" fontAlgn="auto" latinLnBrk="0" hangingPunct="1">
              <a:lnSpc>
                <a:spcPts val="1885"/>
              </a:lnSpc>
              <a:spcBef>
                <a:spcPts val="100"/>
              </a:spcBef>
              <a:spcAft>
                <a:spcPts val="0"/>
              </a:spcAft>
              <a:buClrTx/>
              <a:buSzTx/>
              <a:buFontTx/>
              <a:buBlip>
                <a:blip r:embed="rId2"/>
              </a:buBlip>
              <a:tabLst/>
              <a:defRPr/>
            </a:pPr>
            <a:r>
              <a:rPr lang="fr-FR" sz="1400" b="1" cap="all" spc="-15">
                <a:solidFill>
                  <a:srgbClr val="164194"/>
                </a:solidFill>
                <a:latin typeface="Calibri" panose="020F0502020204030204" pitchFamily="34" charset="0"/>
                <a:cs typeface="Calibri" panose="020F0502020204030204" pitchFamily="34" charset="0"/>
              </a:rPr>
              <a:t>Concepts clé et livrables</a:t>
            </a:r>
            <a:endParaRPr lang="fr-FR" sz="1400" cap="all">
              <a:latin typeface="Calibri" panose="020F0502020204030204" pitchFamily="34" charset="0"/>
              <a:cs typeface="Calibri" panose="020F0502020204030204" pitchFamily="34" charset="0"/>
            </a:endParaRPr>
          </a:p>
        </p:txBody>
      </p:sp>
      <p:sp>
        <p:nvSpPr>
          <p:cNvPr id="31" name="object 30">
            <a:extLst>
              <a:ext uri="{FF2B5EF4-FFF2-40B4-BE49-F238E27FC236}">
                <a16:creationId xmlns:a16="http://schemas.microsoft.com/office/drawing/2014/main" id="{86B5FE27-F0A8-43BE-BD72-13B580E346B4}"/>
              </a:ext>
            </a:extLst>
          </p:cNvPr>
          <p:cNvSpPr txBox="1"/>
          <p:nvPr/>
        </p:nvSpPr>
        <p:spPr>
          <a:xfrm>
            <a:off x="179387" y="4602191"/>
            <a:ext cx="7200900" cy="5448855"/>
          </a:xfrm>
          <a:prstGeom prst="rect">
            <a:avLst/>
          </a:prstGeom>
        </p:spPr>
        <p:txBody>
          <a:bodyPr vert="horz" wrap="square" lIns="360000" tIns="180000" rIns="180000" bIns="180000" numCol="2" spcCol="180000" rtlCol="0">
            <a:normAutofit fontScale="92500"/>
          </a:bodyPr>
          <a:lstStyle/>
          <a:p>
            <a:pPr marL="192405" marR="5080" lvl="1" indent="-180340" algn="just">
              <a:lnSpc>
                <a:spcPct val="108300"/>
              </a:lnSpc>
              <a:spcBef>
                <a:spcPts val="100"/>
              </a:spcBef>
              <a:buClr>
                <a:srgbClr val="449DD7"/>
              </a:buClr>
              <a:buFont typeface="Montserrat"/>
              <a:buChar char="■"/>
              <a:tabLst>
                <a:tab pos="193040" algn="l"/>
              </a:tabLst>
            </a:pPr>
            <a:r>
              <a:rPr lang="fr-FR" sz="1050" spc="-5" dirty="0">
                <a:latin typeface="Calibri" panose="020F0502020204030204" pitchFamily="34" charset="0"/>
                <a:cs typeface="Calibri" panose="020F0502020204030204" pitchFamily="34" charset="0"/>
              </a:rPr>
              <a:t>Le règlement SFDR introduit des exigences en matière de </a:t>
            </a:r>
            <a:r>
              <a:rPr lang="fr-FR" sz="1050" b="1" spc="-5" dirty="0">
                <a:latin typeface="Calibri" panose="020F0502020204030204" pitchFamily="34" charset="0"/>
                <a:cs typeface="Calibri" panose="020F0502020204030204" pitchFamily="34" charset="0"/>
              </a:rPr>
              <a:t>politiques</a:t>
            </a:r>
            <a:r>
              <a:rPr lang="fr-FR" sz="1050" spc="-5" dirty="0">
                <a:latin typeface="Calibri" panose="020F0502020204030204" pitchFamily="34" charset="0"/>
                <a:cs typeface="Calibri" panose="020F0502020204030204" pitchFamily="34" charset="0"/>
              </a:rPr>
              <a:t> sur les « </a:t>
            </a:r>
            <a:r>
              <a:rPr lang="fr-FR" sz="1050" b="1" spc="-5" dirty="0">
                <a:latin typeface="Calibri" panose="020F0502020204030204" pitchFamily="34" charset="0"/>
                <a:cs typeface="Calibri" panose="020F0502020204030204" pitchFamily="34" charset="0"/>
              </a:rPr>
              <a:t>risques en matière de durabilité </a:t>
            </a:r>
            <a:r>
              <a:rPr lang="fr-FR" sz="1050" spc="-5" dirty="0">
                <a:latin typeface="Calibri" panose="020F0502020204030204" pitchFamily="34" charset="0"/>
                <a:cs typeface="Calibri" panose="020F0502020204030204" pitchFamily="34" charset="0"/>
              </a:rPr>
              <a:t>» (article 3, impacts des facteurs externes de durabilité sur le rendement des investissements) et la prise en compte des « </a:t>
            </a:r>
            <a:r>
              <a:rPr lang="fr-FR" sz="1050" b="1" spc="-5" dirty="0">
                <a:latin typeface="Calibri" panose="020F0502020204030204" pitchFamily="34" charset="0"/>
                <a:cs typeface="Calibri" panose="020F0502020204030204" pitchFamily="34" charset="0"/>
              </a:rPr>
              <a:t>principales incidences négatives </a:t>
            </a:r>
            <a:r>
              <a:rPr lang="fr-FR" sz="1050" spc="-5" dirty="0">
                <a:latin typeface="Calibri" panose="020F0502020204030204" pitchFamily="34" charset="0"/>
                <a:cs typeface="Calibri" panose="020F0502020204030204" pitchFamily="34" charset="0"/>
              </a:rPr>
              <a:t>» (article 4, impacts des investissements sur les facteurs externes de durabilité ; obligatoire pour les acteurs de plus de 500 salariés) en introduisant la notion de « double matérialité ».</a:t>
            </a:r>
          </a:p>
          <a:p>
            <a:pPr marL="192405" marR="5080" lvl="1" indent="-180340" algn="just">
              <a:lnSpc>
                <a:spcPct val="108300"/>
              </a:lnSpc>
              <a:spcBef>
                <a:spcPts val="100"/>
              </a:spcBef>
              <a:buClr>
                <a:srgbClr val="449DD7"/>
              </a:buClr>
              <a:buFont typeface="Montserrat"/>
              <a:buChar char="■"/>
              <a:tabLst>
                <a:tab pos="193040" algn="l"/>
              </a:tabLst>
            </a:pPr>
            <a:r>
              <a:rPr lang="fr-FR" sz="1050" spc="-5" dirty="0">
                <a:latin typeface="Calibri" panose="020F0502020204030204" pitchFamily="34" charset="0"/>
                <a:cs typeface="Calibri" panose="020F0502020204030204" pitchFamily="34" charset="0"/>
              </a:rPr>
              <a:t>Les acteurs soumis à l’article 4 (incidences négatives) doivent produire un rapport sur les « principales incidences négatives » (PAI) selon l’annexe 1 du règlement délégué UE 2022/1288.</a:t>
            </a:r>
          </a:p>
          <a:p>
            <a:pPr marL="192405" marR="5080" lvl="1" indent="-180340" algn="just">
              <a:lnSpc>
                <a:spcPct val="108300"/>
              </a:lnSpc>
              <a:spcBef>
                <a:spcPts val="100"/>
              </a:spcBef>
              <a:buClr>
                <a:srgbClr val="449DD7"/>
              </a:buClr>
              <a:buFont typeface="Montserrat"/>
              <a:buChar char="■"/>
              <a:tabLst>
                <a:tab pos="193040" algn="l"/>
              </a:tabLst>
            </a:pPr>
            <a:r>
              <a:rPr lang="fr-FR" sz="1050" spc="-5" dirty="0">
                <a:latin typeface="Calibri" panose="020F0502020204030204" pitchFamily="34" charset="0"/>
                <a:cs typeface="Calibri" panose="020F0502020204030204" pitchFamily="34" charset="0"/>
              </a:rPr>
              <a:t>SFDR définit le concept « </a:t>
            </a:r>
            <a:r>
              <a:rPr lang="fr-FR" sz="1050" b="1" spc="-5" dirty="0">
                <a:latin typeface="Calibri" panose="020F0502020204030204" pitchFamily="34" charset="0"/>
                <a:cs typeface="Calibri" panose="020F0502020204030204" pitchFamily="34" charset="0"/>
              </a:rPr>
              <a:t>d’investissement durable </a:t>
            </a:r>
            <a:r>
              <a:rPr lang="fr-FR" sz="1050" spc="-5" dirty="0">
                <a:latin typeface="Calibri" panose="020F0502020204030204" pitchFamily="34" charset="0"/>
                <a:cs typeface="Calibri" panose="020F0502020204030204" pitchFamily="34" charset="0"/>
              </a:rPr>
              <a:t>» : investissement dans une activité qui contribue à un objectif environnemental ou social et qui s’engage à ne pas porter de préjudice à ces  objectifs, tout en appliquant des pratiques de bonne gouvernance. </a:t>
            </a:r>
            <a:endParaRPr lang="fr-FR" sz="1050" spc="-5" dirty="0">
              <a:highlight>
                <a:srgbClr val="FFFF00"/>
              </a:highlight>
              <a:latin typeface="Calibri" panose="020F0502020204030204" pitchFamily="34" charset="0"/>
              <a:cs typeface="Calibri" panose="020F0502020204030204" pitchFamily="34" charset="0"/>
            </a:endParaRPr>
          </a:p>
          <a:p>
            <a:pPr marL="192405" marR="5080" lvl="1" indent="-180340" algn="just">
              <a:lnSpc>
                <a:spcPct val="108300"/>
              </a:lnSpc>
              <a:spcBef>
                <a:spcPts val="100"/>
              </a:spcBef>
              <a:buClr>
                <a:srgbClr val="449DD7"/>
              </a:buClr>
              <a:buFont typeface="Montserrat"/>
              <a:buChar char="■"/>
              <a:tabLst>
                <a:tab pos="193040" algn="l"/>
              </a:tabLst>
            </a:pPr>
            <a:r>
              <a:rPr lang="fr-FR" sz="1050" spc="-5" dirty="0">
                <a:latin typeface="Calibri" panose="020F0502020204030204" pitchFamily="34" charset="0"/>
                <a:cs typeface="Calibri" panose="020F0502020204030204" pitchFamily="34" charset="0"/>
              </a:rPr>
              <a:t>Le texte  « catégorise » les produits  financiers (fonds,  mandats, contrats d’assurance vie…) :</a:t>
            </a:r>
          </a:p>
          <a:p>
            <a:pPr marL="361950" marR="5080" lvl="1" indent="-180975" algn="just">
              <a:lnSpc>
                <a:spcPct val="108300"/>
              </a:lnSpc>
              <a:spcBef>
                <a:spcPts val="100"/>
              </a:spcBef>
              <a:buClr>
                <a:srgbClr val="679BD4"/>
              </a:buClr>
              <a:buFont typeface="Montserrat" panose="00000500000000000000" pitchFamily="2" charset="0"/>
              <a:buChar char="▶"/>
              <a:tabLst>
                <a:tab pos="193040" algn="l"/>
              </a:tabLst>
            </a:pPr>
            <a:r>
              <a:rPr lang="fr-FR" sz="1050" spc="-5" dirty="0">
                <a:latin typeface="Calibri" panose="020F0502020204030204" pitchFamily="34" charset="0"/>
                <a:cs typeface="Calibri" panose="020F0502020204030204" pitchFamily="34" charset="0"/>
              </a:rPr>
              <a:t>Article 8 : les produits faisant la promotion de caractéristiques environnementales et/ou sociales. </a:t>
            </a:r>
          </a:p>
          <a:p>
            <a:pPr marL="361950" marR="5080" lvl="1" indent="-180975" algn="just">
              <a:lnSpc>
                <a:spcPct val="108300"/>
              </a:lnSpc>
              <a:spcBef>
                <a:spcPts val="100"/>
              </a:spcBef>
              <a:spcAft>
                <a:spcPts val="800"/>
              </a:spcAft>
              <a:buClr>
                <a:srgbClr val="679BD4"/>
              </a:buClr>
              <a:buFont typeface="Montserrat" panose="00000500000000000000" pitchFamily="2" charset="0"/>
              <a:buChar char="▶"/>
              <a:tabLst>
                <a:tab pos="193040" algn="l"/>
              </a:tabLst>
            </a:pPr>
            <a:r>
              <a:rPr lang="fr-FR" sz="1050" spc="-5" dirty="0">
                <a:latin typeface="Calibri" panose="020F0502020204030204" pitchFamily="34" charset="0"/>
                <a:cs typeface="Calibri" panose="020F0502020204030204" pitchFamily="34" charset="0"/>
              </a:rPr>
              <a:t>Article 9 : les produits poursuivant un objectif « d’investissement durable » clairement identifié, voire quantifié. Ces produits doivent être investis à 100% (hors cash et dérivés) en « investissements durables »</a:t>
            </a:r>
          </a:p>
          <a:p>
            <a:pPr marL="192405" marR="5080" lvl="1" indent="-180340" algn="just">
              <a:lnSpc>
                <a:spcPct val="108300"/>
              </a:lnSpc>
              <a:spcBef>
                <a:spcPts val="100"/>
              </a:spcBef>
              <a:spcAft>
                <a:spcPts val="600"/>
              </a:spcAft>
              <a:buClr>
                <a:srgbClr val="449DD7"/>
              </a:buClr>
              <a:buFont typeface="Montserrat"/>
              <a:buChar char="■"/>
              <a:tabLst>
                <a:tab pos="193040" algn="l"/>
              </a:tabLst>
            </a:pPr>
            <a:r>
              <a:rPr lang="fr-FR" sz="1050" spc="-5" dirty="0">
                <a:latin typeface="Calibri" panose="020F0502020204030204" pitchFamily="34" charset="0"/>
                <a:cs typeface="Calibri" panose="020F0502020204030204" pitchFamily="34" charset="0"/>
              </a:rPr>
              <a:t>Remarques : </a:t>
            </a:r>
          </a:p>
          <a:p>
            <a:pPr marL="361950" marR="5080" lvl="1" indent="-180975" algn="just">
              <a:lnSpc>
                <a:spcPct val="108300"/>
              </a:lnSpc>
              <a:spcBef>
                <a:spcPts val="100"/>
              </a:spcBef>
              <a:buClr>
                <a:srgbClr val="679BD4"/>
              </a:buClr>
              <a:buFont typeface="Montserrat" panose="00000500000000000000" pitchFamily="2" charset="0"/>
              <a:buChar char="▶"/>
              <a:tabLst>
                <a:tab pos="193040" algn="l"/>
              </a:tabLst>
            </a:pPr>
            <a:r>
              <a:rPr lang="fr-FR" sz="1050" spc="-5" dirty="0">
                <a:latin typeface="Calibri" panose="020F0502020204030204" pitchFamily="34" charset="0"/>
                <a:cs typeface="Calibri" panose="020F0502020204030204" pitchFamily="34" charset="0"/>
              </a:rPr>
              <a:t>Les exigences de l’article 6 sur la prise en compte des risques de durabilité s’appliquent à tous les produits financiers (y compris aux produits « catégorisés » article 8 ou 9).</a:t>
            </a:r>
          </a:p>
          <a:p>
            <a:pPr marL="361950" marR="5080" lvl="1" indent="-180975" algn="just">
              <a:lnSpc>
                <a:spcPct val="108300"/>
              </a:lnSpc>
              <a:spcBef>
                <a:spcPts val="100"/>
              </a:spcBef>
              <a:buClr>
                <a:srgbClr val="679BD4"/>
              </a:buClr>
              <a:buFont typeface="Montserrat" panose="00000500000000000000" pitchFamily="2" charset="0"/>
              <a:buChar char="▶"/>
              <a:tabLst>
                <a:tab pos="193040" algn="l"/>
              </a:tabLst>
            </a:pPr>
            <a:r>
              <a:rPr lang="fr-FR" sz="1050" spc="-5" dirty="0">
                <a:latin typeface="Calibri" panose="020F0502020204030204" pitchFamily="34" charset="0"/>
                <a:cs typeface="Calibri" panose="020F0502020204030204" pitchFamily="34" charset="0"/>
              </a:rPr>
              <a:t>Si un acteur financier n’estime pas pertinents les risques en matière de durabilité pour un produit donné, il doit fournir une explication claire et concise, (article 6). </a:t>
            </a:r>
          </a:p>
          <a:p>
            <a:pPr marL="361950" marR="5080" lvl="1" indent="-180975" algn="just">
              <a:lnSpc>
                <a:spcPct val="108300"/>
              </a:lnSpc>
              <a:spcBef>
                <a:spcPts val="100"/>
              </a:spcBef>
              <a:buClr>
                <a:srgbClr val="679BD4"/>
              </a:buClr>
              <a:buFont typeface="Montserrat" panose="00000500000000000000" pitchFamily="2" charset="0"/>
              <a:buChar char="▶"/>
              <a:tabLst>
                <a:tab pos="193040" algn="l"/>
              </a:tabLst>
            </a:pPr>
            <a:r>
              <a:rPr lang="fr-FR" sz="1050" spc="-5" dirty="0">
                <a:latin typeface="Calibri" panose="020F0502020204030204" pitchFamily="34" charset="0"/>
                <a:cs typeface="Calibri" panose="020F0502020204030204" pitchFamily="34" charset="0"/>
              </a:rPr>
              <a:t>Article 7 : les produits financiers peuvent prendre en compte les incidences négatives « PAI », à intégrer dans le prospectus et le rapport annuel</a:t>
            </a:r>
          </a:p>
          <a:p>
            <a:pPr marL="361950" marR="5080" lvl="1" indent="-180975" algn="just">
              <a:lnSpc>
                <a:spcPct val="108300"/>
              </a:lnSpc>
              <a:spcBef>
                <a:spcPts val="100"/>
              </a:spcBef>
              <a:buClr>
                <a:srgbClr val="679BD4"/>
              </a:buClr>
              <a:buFont typeface="Montserrat" panose="00000500000000000000" pitchFamily="2" charset="0"/>
              <a:buChar char="▶"/>
              <a:tabLst>
                <a:tab pos="193040" algn="l"/>
              </a:tabLst>
            </a:pPr>
            <a:r>
              <a:rPr lang="fr-FR" sz="1050" spc="-5" dirty="0">
                <a:latin typeface="Calibri" panose="020F0502020204030204" pitchFamily="34" charset="0"/>
                <a:cs typeface="Calibri" panose="020F0502020204030204" pitchFamily="34" charset="0"/>
              </a:rPr>
              <a:t>Les produits Article 8 peuvent s’engager à un minimum d’investissement durable sans pour autant être Article 9. </a:t>
            </a:r>
          </a:p>
          <a:p>
            <a:pPr marL="361950" marR="5080" lvl="1" indent="-180975" algn="just">
              <a:lnSpc>
                <a:spcPct val="108300"/>
              </a:lnSpc>
              <a:spcBef>
                <a:spcPts val="100"/>
              </a:spcBef>
              <a:buClr>
                <a:srgbClr val="679BD4"/>
              </a:buClr>
              <a:buFont typeface="Montserrat" panose="00000500000000000000" pitchFamily="2" charset="0"/>
              <a:buChar char="▶"/>
              <a:tabLst>
                <a:tab pos="193040" algn="l"/>
              </a:tabLst>
            </a:pPr>
            <a:r>
              <a:rPr lang="fr-FR" sz="1050" spc="-5" dirty="0">
                <a:latin typeface="Calibri" panose="020F0502020204030204" pitchFamily="34" charset="0"/>
                <a:cs typeface="Calibri" panose="020F0502020204030204" pitchFamily="34" charset="0"/>
              </a:rPr>
              <a:t>La définition SFDR de l’investissement durable est différente de celle de la Taxonomie</a:t>
            </a:r>
          </a:p>
          <a:p>
            <a:pPr marL="361950" marR="5080" lvl="1" indent="-180975" algn="just">
              <a:lnSpc>
                <a:spcPct val="108300"/>
              </a:lnSpc>
              <a:spcBef>
                <a:spcPts val="100"/>
              </a:spcBef>
              <a:buClr>
                <a:srgbClr val="679BD4"/>
              </a:buClr>
              <a:buFont typeface="Montserrat" panose="00000500000000000000" pitchFamily="2" charset="0"/>
              <a:buChar char="▶"/>
              <a:tabLst>
                <a:tab pos="193040" algn="l"/>
              </a:tabLst>
            </a:pPr>
            <a:r>
              <a:rPr lang="fr-FR" sz="1050" spc="-5" dirty="0">
                <a:latin typeface="Calibri" panose="020F0502020204030204" pitchFamily="34" charset="0"/>
                <a:cs typeface="Calibri" panose="020F0502020204030204" pitchFamily="34" charset="0"/>
              </a:rPr>
              <a:t>En tant qu’élément du rapport de gestion des OPC assujettis à la production d’une annexe SFDR, ce document fait l’objet d’une revue de cohérence du commissaire aux comptes de l’OPC (Norme d’exercice professionnelle 9510 modifiée par arrêté du 28 décembre 2023)</a:t>
            </a:r>
          </a:p>
          <a:p>
            <a:pPr marL="361950" marR="5080" lvl="1" indent="-180975" algn="just">
              <a:lnSpc>
                <a:spcPct val="108300"/>
              </a:lnSpc>
              <a:spcBef>
                <a:spcPts val="100"/>
              </a:spcBef>
              <a:buClr>
                <a:srgbClr val="679BD4"/>
              </a:buClr>
              <a:buFont typeface="Montserrat" panose="00000500000000000000" pitchFamily="2" charset="0"/>
              <a:buChar char="▶"/>
              <a:tabLst>
                <a:tab pos="193040" algn="l"/>
              </a:tabLst>
            </a:pPr>
            <a:r>
              <a:rPr lang="fr-FR" sz="1050" spc="-5" dirty="0">
                <a:latin typeface="Calibri" panose="020F0502020204030204" pitchFamily="34" charset="0"/>
                <a:cs typeface="Calibri" panose="020F0502020204030204" pitchFamily="34" charset="0"/>
              </a:rPr>
              <a:t>Concernant les « risque de durabilité » (au niveau entité et au niveau produit), SFDR demande une explication de la stratégie mise en œuvre, mais ne prévoit pas de reporting sur ce point (ce qui est cependant demandé au niveau de la SGP et des fonds &gt; 500 M€ par la réglementation française Article 29 LEC). </a:t>
            </a:r>
            <a:br>
              <a:rPr lang="fr-FR" sz="1050" spc="-5" dirty="0">
                <a:latin typeface="Calibri" panose="020F0502020204030204" pitchFamily="34" charset="0"/>
                <a:cs typeface="Calibri" panose="020F0502020204030204" pitchFamily="34" charset="0"/>
              </a:rPr>
            </a:br>
            <a:r>
              <a:rPr lang="fr-FR" sz="1050" spc="-5" dirty="0">
                <a:latin typeface="Calibri" panose="020F0502020204030204" pitchFamily="34" charset="0"/>
                <a:cs typeface="Calibri" panose="020F0502020204030204" pitchFamily="34" charset="0"/>
              </a:rPr>
              <a:t>A noter que l’intégration des risques en matière de durabilité dans le dispositif de gestion des risques de la société de gestion est obligatoire depuis les adaptations d’AIFM (UE 2021/1255) et d’OPCVM (UE 2021/1270)</a:t>
            </a:r>
          </a:p>
        </p:txBody>
      </p:sp>
    </p:spTree>
    <p:extLst>
      <p:ext uri="{BB962C8B-B14F-4D97-AF65-F5344CB8AC3E}">
        <p14:creationId xmlns:p14="http://schemas.microsoft.com/office/powerpoint/2010/main" val="275453527"/>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bject 7">
            <a:extLst>
              <a:ext uri="{FF2B5EF4-FFF2-40B4-BE49-F238E27FC236}">
                <a16:creationId xmlns:a16="http://schemas.microsoft.com/office/drawing/2014/main" id="{C6CBAA7A-7CC6-42A5-BB67-C891E4866F95}"/>
              </a:ext>
            </a:extLst>
          </p:cNvPr>
          <p:cNvSpPr txBox="1"/>
          <p:nvPr/>
        </p:nvSpPr>
        <p:spPr>
          <a:xfrm>
            <a:off x="179388" y="1802704"/>
            <a:ext cx="7200900" cy="266479"/>
          </a:xfrm>
          <a:prstGeom prst="rect">
            <a:avLst/>
          </a:prstGeom>
          <a:solidFill>
            <a:srgbClr val="A5E3F2"/>
          </a:solidFill>
        </p:spPr>
        <p:txBody>
          <a:bodyPr vert="horz" wrap="square" lIns="180000" tIns="18000" rIns="0" bIns="18000" rtlCol="0">
            <a:spAutoFit/>
          </a:bodyPr>
          <a:lstStyle/>
          <a:p>
            <a:pPr marL="465455" indent="-285750">
              <a:lnSpc>
                <a:spcPts val="1885"/>
              </a:lnSpc>
              <a:spcBef>
                <a:spcPts val="100"/>
              </a:spcBef>
              <a:buFontTx/>
              <a:buBlip>
                <a:blip r:embed="rId2"/>
              </a:buBlip>
            </a:pPr>
            <a:r>
              <a:rPr lang="fr-FR" sz="1400" b="1" spc="-25">
                <a:solidFill>
                  <a:srgbClr val="164194"/>
                </a:solidFill>
                <a:latin typeface="Calibri" panose="020F0502020204030204" pitchFamily="34" charset="0"/>
                <a:cs typeface="Calibri" panose="020F0502020204030204" pitchFamily="34" charset="0"/>
              </a:rPr>
              <a:t>ORGANISATION ET PROCÉDURE</a:t>
            </a:r>
            <a:endParaRPr lang="fr-FR" sz="1400">
              <a:latin typeface="Calibri" panose="020F0502020204030204" pitchFamily="34" charset="0"/>
              <a:cs typeface="Calibri" panose="020F0502020204030204" pitchFamily="34" charset="0"/>
            </a:endParaRPr>
          </a:p>
        </p:txBody>
      </p:sp>
      <p:sp>
        <p:nvSpPr>
          <p:cNvPr id="24" name="Espace réservé du pied de page 4">
            <a:extLst>
              <a:ext uri="{FF2B5EF4-FFF2-40B4-BE49-F238E27FC236}">
                <a16:creationId xmlns:a16="http://schemas.microsoft.com/office/drawing/2014/main" id="{6B763BBC-5E47-42B9-B9E9-32072CE26BEA}"/>
              </a:ext>
            </a:extLst>
          </p:cNvPr>
          <p:cNvSpPr txBox="1">
            <a:spLocks/>
          </p:cNvSpPr>
          <p:nvPr/>
        </p:nvSpPr>
        <p:spPr>
          <a:xfrm>
            <a:off x="180000" y="10184988"/>
            <a:ext cx="6005515" cy="205184"/>
          </a:xfrm>
          <a:prstGeom prst="rect">
            <a:avLst/>
          </a:prstGeom>
        </p:spPr>
        <p:txBody>
          <a:bodyPr vert="horz" wrap="square" lIns="0" tIns="0" rIns="0" bIns="0" rtlCol="0" anchor="ctr">
            <a:spAutoFit/>
          </a:bodyPr>
          <a:lstStyle>
            <a:defPPr>
              <a:defRPr lang="fr-FR"/>
            </a:defPPr>
            <a:lvl1pPr marL="0" algn="r" defTabSz="1396959" rtl="0" eaLnBrk="1" latinLnBrk="0" hangingPunct="1">
              <a:defRPr sz="850" b="1" kern="1200">
                <a:solidFill>
                  <a:srgbClr val="2C4390"/>
                </a:solidFill>
                <a:latin typeface="+mj-lt"/>
                <a:ea typeface="+mn-ea"/>
                <a:cs typeface="+mn-cs"/>
              </a:defRPr>
            </a:lvl1pPr>
            <a:lvl2pPr marL="698480" algn="l" defTabSz="1396959" rtl="0" eaLnBrk="1" latinLnBrk="0" hangingPunct="1">
              <a:defRPr sz="2749" kern="1200">
                <a:solidFill>
                  <a:schemeClr val="tx1"/>
                </a:solidFill>
                <a:latin typeface="+mn-lt"/>
                <a:ea typeface="+mn-ea"/>
                <a:cs typeface="+mn-cs"/>
              </a:defRPr>
            </a:lvl2pPr>
            <a:lvl3pPr marL="1396959" algn="l" defTabSz="1396959" rtl="0" eaLnBrk="1" latinLnBrk="0" hangingPunct="1">
              <a:defRPr sz="2749" kern="1200">
                <a:solidFill>
                  <a:schemeClr val="tx1"/>
                </a:solidFill>
                <a:latin typeface="+mn-lt"/>
                <a:ea typeface="+mn-ea"/>
                <a:cs typeface="+mn-cs"/>
              </a:defRPr>
            </a:lvl3pPr>
            <a:lvl4pPr marL="2095439" algn="l" defTabSz="1396959" rtl="0" eaLnBrk="1" latinLnBrk="0" hangingPunct="1">
              <a:defRPr sz="2749" kern="1200">
                <a:solidFill>
                  <a:schemeClr val="tx1"/>
                </a:solidFill>
                <a:latin typeface="+mn-lt"/>
                <a:ea typeface="+mn-ea"/>
                <a:cs typeface="+mn-cs"/>
              </a:defRPr>
            </a:lvl4pPr>
            <a:lvl5pPr marL="2793917" algn="l" defTabSz="1396959" rtl="0" eaLnBrk="1" latinLnBrk="0" hangingPunct="1">
              <a:defRPr sz="2749" kern="1200">
                <a:solidFill>
                  <a:schemeClr val="tx1"/>
                </a:solidFill>
                <a:latin typeface="+mn-lt"/>
                <a:ea typeface="+mn-ea"/>
                <a:cs typeface="+mn-cs"/>
              </a:defRPr>
            </a:lvl5pPr>
            <a:lvl6pPr marL="3492397" algn="l" defTabSz="1396959" rtl="0" eaLnBrk="1" latinLnBrk="0" hangingPunct="1">
              <a:defRPr sz="2749" kern="1200">
                <a:solidFill>
                  <a:schemeClr val="tx1"/>
                </a:solidFill>
                <a:latin typeface="+mn-lt"/>
                <a:ea typeface="+mn-ea"/>
                <a:cs typeface="+mn-cs"/>
              </a:defRPr>
            </a:lvl6pPr>
            <a:lvl7pPr marL="4190877" algn="l" defTabSz="1396959" rtl="0" eaLnBrk="1" latinLnBrk="0" hangingPunct="1">
              <a:defRPr sz="2749" kern="1200">
                <a:solidFill>
                  <a:schemeClr val="tx1"/>
                </a:solidFill>
                <a:latin typeface="+mn-lt"/>
                <a:ea typeface="+mn-ea"/>
                <a:cs typeface="+mn-cs"/>
              </a:defRPr>
            </a:lvl7pPr>
            <a:lvl8pPr marL="4889356" algn="l" defTabSz="1396959" rtl="0" eaLnBrk="1" latinLnBrk="0" hangingPunct="1">
              <a:defRPr sz="2749" kern="1200">
                <a:solidFill>
                  <a:schemeClr val="tx1"/>
                </a:solidFill>
                <a:latin typeface="+mn-lt"/>
                <a:ea typeface="+mn-ea"/>
                <a:cs typeface="+mn-cs"/>
              </a:defRPr>
            </a:lvl8pPr>
            <a:lvl9pPr marL="5587836" algn="l" defTabSz="1396959" rtl="0" eaLnBrk="1" latinLnBrk="0" hangingPunct="1">
              <a:defRPr sz="2749" kern="1200">
                <a:solidFill>
                  <a:schemeClr val="tx1"/>
                </a:solidFill>
                <a:latin typeface="+mn-lt"/>
                <a:ea typeface="+mn-ea"/>
                <a:cs typeface="+mn-cs"/>
              </a:defRPr>
            </a:lvl9pPr>
          </a:lstStyle>
          <a:p>
            <a:pPr algn="l"/>
            <a:r>
              <a:rPr lang="fr-FR" sz="1000" b="0" baseline="30000" dirty="0">
                <a:latin typeface="Calibri" panose="020F0502020204030204" pitchFamily="34" charset="0"/>
                <a:cs typeface="Calibri" panose="020F0502020204030204" pitchFamily="34" charset="0"/>
              </a:rPr>
              <a:t>AVERTISSEMENT : Cette fiche n’est éditée qu’à titre informatif et il vous appartient de vérifier vos propres obligations déclaratives. </a:t>
            </a:r>
          </a:p>
          <a:p>
            <a:pPr algn="l"/>
            <a:r>
              <a:rPr lang="fr-FR" sz="1000" b="0" baseline="30000" dirty="0">
                <a:latin typeface="Calibri" panose="020F0502020204030204" pitchFamily="34" charset="0"/>
                <a:cs typeface="Calibri" panose="020F0502020204030204" pitchFamily="34" charset="0"/>
              </a:rPr>
              <a:t>L’AFG ne serait être tenue pour responsable d’un manquement à l’une quelconque de vos obligations de </a:t>
            </a:r>
            <a:r>
              <a:rPr lang="fr-FR" sz="1000" b="0" baseline="30000" dirty="0" err="1">
                <a:latin typeface="Calibri" panose="020F0502020204030204" pitchFamily="34" charset="0"/>
                <a:cs typeface="Calibri" panose="020F0502020204030204" pitchFamily="34" charset="0"/>
              </a:rPr>
              <a:t>reporting</a:t>
            </a:r>
            <a:r>
              <a:rPr lang="fr-FR" sz="1000" b="0" baseline="30000" dirty="0">
                <a:latin typeface="Calibri" panose="020F0502020204030204" pitchFamily="34" charset="0"/>
                <a:cs typeface="Calibri" panose="020F0502020204030204" pitchFamily="34" charset="0"/>
              </a:rPr>
              <a:t>.</a:t>
            </a:r>
          </a:p>
        </p:txBody>
      </p:sp>
      <p:sp>
        <p:nvSpPr>
          <p:cNvPr id="25" name="Espace réservé du numéro de diapositive 5">
            <a:extLst>
              <a:ext uri="{FF2B5EF4-FFF2-40B4-BE49-F238E27FC236}">
                <a16:creationId xmlns:a16="http://schemas.microsoft.com/office/drawing/2014/main" id="{1A2A726D-68FE-460A-AC52-BF9B1693A2D0}"/>
              </a:ext>
            </a:extLst>
          </p:cNvPr>
          <p:cNvSpPr txBox="1">
            <a:spLocks/>
          </p:cNvSpPr>
          <p:nvPr/>
        </p:nvSpPr>
        <p:spPr>
          <a:xfrm>
            <a:off x="7129462" y="10039506"/>
            <a:ext cx="65724" cy="153888"/>
          </a:xfrm>
          <a:prstGeom prst="rect">
            <a:avLst/>
          </a:prstGeom>
        </p:spPr>
        <p:txBody>
          <a:bodyPr vert="horz" wrap="none" lIns="0" tIns="0" rIns="0" bIns="0" rtlCol="0" anchor="ctr">
            <a:spAutoFit/>
          </a:bodyPr>
          <a:lstStyle>
            <a:defPPr>
              <a:defRPr lang="fr-FR"/>
            </a:defPPr>
            <a:lvl1pPr marL="0" algn="r" defTabSz="1396959" rtl="0" eaLnBrk="1" latinLnBrk="0" hangingPunct="1">
              <a:defRPr sz="850" kern="1200">
                <a:solidFill>
                  <a:srgbClr val="2C4390"/>
                </a:solidFill>
                <a:latin typeface="+mn-lt"/>
                <a:ea typeface="+mn-ea"/>
                <a:cs typeface="+mn-cs"/>
              </a:defRPr>
            </a:lvl1pPr>
            <a:lvl2pPr marL="698480" algn="l" defTabSz="1396959" rtl="0" eaLnBrk="1" latinLnBrk="0" hangingPunct="1">
              <a:defRPr sz="2749" kern="1200">
                <a:solidFill>
                  <a:schemeClr val="tx1"/>
                </a:solidFill>
                <a:latin typeface="+mn-lt"/>
                <a:ea typeface="+mn-ea"/>
                <a:cs typeface="+mn-cs"/>
              </a:defRPr>
            </a:lvl2pPr>
            <a:lvl3pPr marL="1396959" algn="l" defTabSz="1396959" rtl="0" eaLnBrk="1" latinLnBrk="0" hangingPunct="1">
              <a:defRPr sz="2749" kern="1200">
                <a:solidFill>
                  <a:schemeClr val="tx1"/>
                </a:solidFill>
                <a:latin typeface="+mn-lt"/>
                <a:ea typeface="+mn-ea"/>
                <a:cs typeface="+mn-cs"/>
              </a:defRPr>
            </a:lvl3pPr>
            <a:lvl4pPr marL="2095439" algn="l" defTabSz="1396959" rtl="0" eaLnBrk="1" latinLnBrk="0" hangingPunct="1">
              <a:defRPr sz="2749" kern="1200">
                <a:solidFill>
                  <a:schemeClr val="tx1"/>
                </a:solidFill>
                <a:latin typeface="+mn-lt"/>
                <a:ea typeface="+mn-ea"/>
                <a:cs typeface="+mn-cs"/>
              </a:defRPr>
            </a:lvl4pPr>
            <a:lvl5pPr marL="2793917" algn="l" defTabSz="1396959" rtl="0" eaLnBrk="1" latinLnBrk="0" hangingPunct="1">
              <a:defRPr sz="2749" kern="1200">
                <a:solidFill>
                  <a:schemeClr val="tx1"/>
                </a:solidFill>
                <a:latin typeface="+mn-lt"/>
                <a:ea typeface="+mn-ea"/>
                <a:cs typeface="+mn-cs"/>
              </a:defRPr>
            </a:lvl5pPr>
            <a:lvl6pPr marL="3492397" algn="l" defTabSz="1396959" rtl="0" eaLnBrk="1" latinLnBrk="0" hangingPunct="1">
              <a:defRPr sz="2749" kern="1200">
                <a:solidFill>
                  <a:schemeClr val="tx1"/>
                </a:solidFill>
                <a:latin typeface="+mn-lt"/>
                <a:ea typeface="+mn-ea"/>
                <a:cs typeface="+mn-cs"/>
              </a:defRPr>
            </a:lvl6pPr>
            <a:lvl7pPr marL="4190877" algn="l" defTabSz="1396959" rtl="0" eaLnBrk="1" latinLnBrk="0" hangingPunct="1">
              <a:defRPr sz="2749" kern="1200">
                <a:solidFill>
                  <a:schemeClr val="tx1"/>
                </a:solidFill>
                <a:latin typeface="+mn-lt"/>
                <a:ea typeface="+mn-ea"/>
                <a:cs typeface="+mn-cs"/>
              </a:defRPr>
            </a:lvl7pPr>
            <a:lvl8pPr marL="4889356" algn="l" defTabSz="1396959" rtl="0" eaLnBrk="1" latinLnBrk="0" hangingPunct="1">
              <a:defRPr sz="2749" kern="1200">
                <a:solidFill>
                  <a:schemeClr val="tx1"/>
                </a:solidFill>
                <a:latin typeface="+mn-lt"/>
                <a:ea typeface="+mn-ea"/>
                <a:cs typeface="+mn-cs"/>
              </a:defRPr>
            </a:lvl8pPr>
            <a:lvl9pPr marL="5587836" algn="l" defTabSz="1396959" rtl="0" eaLnBrk="1" latinLnBrk="0" hangingPunct="1">
              <a:defRPr sz="2749" kern="1200">
                <a:solidFill>
                  <a:schemeClr val="tx1"/>
                </a:solidFill>
                <a:latin typeface="+mn-lt"/>
                <a:ea typeface="+mn-ea"/>
                <a:cs typeface="+mn-cs"/>
              </a:defRPr>
            </a:lvl9pPr>
          </a:lstStyle>
          <a:p>
            <a:fld id="{D6CAF8E8-172B-4E70-9325-BA460E9DD579}" type="slidenum">
              <a:rPr lang="fr-FR" sz="1000" smtClean="0">
                <a:latin typeface="Calibri" panose="020F0502020204030204" pitchFamily="34" charset="0"/>
                <a:cs typeface="Calibri" panose="020F0502020204030204" pitchFamily="34" charset="0"/>
              </a:rPr>
              <a:pPr/>
              <a:t>2</a:t>
            </a:fld>
            <a:endParaRPr lang="fr-FR" sz="1000">
              <a:latin typeface="Calibri" panose="020F0502020204030204" pitchFamily="34" charset="0"/>
              <a:cs typeface="Calibri" panose="020F0502020204030204" pitchFamily="34" charset="0"/>
            </a:endParaRPr>
          </a:p>
        </p:txBody>
      </p:sp>
      <p:sp>
        <p:nvSpPr>
          <p:cNvPr id="13" name="object 17">
            <a:extLst>
              <a:ext uri="{FF2B5EF4-FFF2-40B4-BE49-F238E27FC236}">
                <a16:creationId xmlns:a16="http://schemas.microsoft.com/office/drawing/2014/main" id="{585C68E3-B989-43DB-8022-E9E01EF2D8BE}"/>
              </a:ext>
            </a:extLst>
          </p:cNvPr>
          <p:cNvSpPr/>
          <p:nvPr/>
        </p:nvSpPr>
        <p:spPr>
          <a:xfrm>
            <a:off x="4913697" y="487345"/>
            <a:ext cx="885190" cy="864235"/>
          </a:xfrm>
          <a:custGeom>
            <a:avLst/>
            <a:gdLst/>
            <a:ahLst/>
            <a:cxnLst/>
            <a:rect l="l" t="t" r="r" b="b"/>
            <a:pathLst>
              <a:path w="885189" h="864235">
                <a:moveTo>
                  <a:pt x="884783" y="0"/>
                </a:moveTo>
                <a:lnTo>
                  <a:pt x="384378" y="0"/>
                </a:lnTo>
                <a:lnTo>
                  <a:pt x="0" y="863993"/>
                </a:lnTo>
                <a:lnTo>
                  <a:pt x="500405" y="863993"/>
                </a:lnTo>
                <a:lnTo>
                  <a:pt x="884783" y="0"/>
                </a:lnTo>
                <a:close/>
              </a:path>
            </a:pathLst>
          </a:custGeom>
          <a:solidFill>
            <a:srgbClr val="164194"/>
          </a:solidFill>
        </p:spPr>
        <p:txBody>
          <a:bodyPr wrap="square" lIns="0" tIns="0" rIns="0" bIns="0" rtlCol="0"/>
          <a:lstStyle/>
          <a:p>
            <a:r>
              <a:rPr lang="fr-FR">
                <a:latin typeface="Calibri" panose="020F0502020204030204" pitchFamily="34" charset="0"/>
                <a:cs typeface="Calibri" panose="020F0502020204030204" pitchFamily="34" charset="0"/>
              </a:rPr>
              <a:t> </a:t>
            </a:r>
            <a:endParaRPr>
              <a:latin typeface="Calibri" panose="020F0502020204030204" pitchFamily="34" charset="0"/>
              <a:cs typeface="Calibri" panose="020F0502020204030204" pitchFamily="34" charset="0"/>
            </a:endParaRPr>
          </a:p>
        </p:txBody>
      </p:sp>
      <p:sp>
        <p:nvSpPr>
          <p:cNvPr id="14" name="Espace réservé du titre 1">
            <a:extLst>
              <a:ext uri="{FF2B5EF4-FFF2-40B4-BE49-F238E27FC236}">
                <a16:creationId xmlns:a16="http://schemas.microsoft.com/office/drawing/2014/main" id="{3CFDA4BE-181C-4FC1-9969-DE4A60F5A9C3}"/>
              </a:ext>
            </a:extLst>
          </p:cNvPr>
          <p:cNvSpPr txBox="1">
            <a:spLocks/>
          </p:cNvSpPr>
          <p:nvPr/>
        </p:nvSpPr>
        <p:spPr>
          <a:xfrm>
            <a:off x="1799908" y="647888"/>
            <a:ext cx="3512675" cy="615553"/>
          </a:xfrm>
          <a:prstGeom prst="rect">
            <a:avLst/>
          </a:prstGeom>
        </p:spPr>
        <p:txBody>
          <a:bodyPr vert="horz" wrap="square" lIns="0" tIns="0" rIns="0" bIns="0" rtlCol="0" anchor="t" anchorCtr="0">
            <a:spAutoFit/>
          </a:bodyPr>
          <a:lstStyle>
            <a:lvl1pPr algn="l" defTabSz="978327" rtl="0" eaLnBrk="1" latinLnBrk="0" hangingPunct="1">
              <a:lnSpc>
                <a:spcPct val="100000"/>
              </a:lnSpc>
              <a:spcBef>
                <a:spcPct val="0"/>
              </a:spcBef>
              <a:buNone/>
              <a:defRPr sz="1791" kern="1200" cap="all" baseline="0">
                <a:solidFill>
                  <a:schemeClr val="bg1"/>
                </a:solidFill>
                <a:latin typeface="Montserrat Medium" panose="00000600000000000000" pitchFamily="2" charset="0"/>
                <a:ea typeface="+mj-ea"/>
                <a:cs typeface="+mj-cs"/>
              </a:defRPr>
            </a:lvl1pPr>
          </a:lstStyle>
          <a:p>
            <a:pPr marL="12700" marR="5080">
              <a:spcBef>
                <a:spcPts val="100"/>
              </a:spcBef>
            </a:pPr>
            <a:r>
              <a:rPr lang="fr-FR" sz="2000" err="1">
                <a:solidFill>
                  <a:srgbClr val="FFFFFF"/>
                </a:solidFill>
                <a:latin typeface="Calibri" panose="020F0502020204030204" pitchFamily="34" charset="0"/>
                <a:cs typeface="Calibri" panose="020F0502020204030204" pitchFamily="34" charset="0"/>
              </a:rPr>
              <a:t>Reportings</a:t>
            </a:r>
            <a:r>
              <a:rPr lang="fr-FR" sz="2000">
                <a:solidFill>
                  <a:srgbClr val="FFFFFF"/>
                </a:solidFill>
                <a:latin typeface="Calibri" panose="020F0502020204030204" pitchFamily="34" charset="0"/>
                <a:cs typeface="Calibri" panose="020F0502020204030204" pitchFamily="34" charset="0"/>
              </a:rPr>
              <a:t> SFDR </a:t>
            </a:r>
            <a:br>
              <a:rPr lang="fr-FR" sz="2000">
                <a:solidFill>
                  <a:srgbClr val="FFFFFF"/>
                </a:solidFill>
                <a:latin typeface="Calibri" panose="020F0502020204030204" pitchFamily="34" charset="0"/>
                <a:cs typeface="Calibri" panose="020F0502020204030204" pitchFamily="34" charset="0"/>
              </a:rPr>
            </a:br>
            <a:r>
              <a:rPr lang="fr-FR" sz="2000">
                <a:solidFill>
                  <a:srgbClr val="FFFFFF"/>
                </a:solidFill>
                <a:latin typeface="Calibri" panose="020F0502020204030204" pitchFamily="34" charset="0"/>
                <a:cs typeface="Calibri" panose="020F0502020204030204" pitchFamily="34" charset="0"/>
              </a:rPr>
              <a:t>ou « Disclosure »</a:t>
            </a:r>
            <a:endParaRPr lang="fr-FR" sz="2000">
              <a:latin typeface="Calibri" panose="020F0502020204030204" pitchFamily="34" charset="0"/>
              <a:cs typeface="Calibri" panose="020F0502020204030204" pitchFamily="34" charset="0"/>
            </a:endParaRPr>
          </a:p>
        </p:txBody>
      </p:sp>
      <p:sp>
        <p:nvSpPr>
          <p:cNvPr id="15" name="ZoneTexte 14">
            <a:extLst>
              <a:ext uri="{FF2B5EF4-FFF2-40B4-BE49-F238E27FC236}">
                <a16:creationId xmlns:a16="http://schemas.microsoft.com/office/drawing/2014/main" id="{469468EC-F232-4698-B33B-2A7E62DED08B}"/>
              </a:ext>
            </a:extLst>
          </p:cNvPr>
          <p:cNvSpPr txBox="1"/>
          <p:nvPr/>
        </p:nvSpPr>
        <p:spPr>
          <a:xfrm>
            <a:off x="5220288" y="561802"/>
            <a:ext cx="2160000" cy="405683"/>
          </a:xfrm>
          <a:prstGeom prst="rect">
            <a:avLst/>
          </a:prstGeom>
          <a:solidFill>
            <a:srgbClr val="F9B000"/>
          </a:solidFill>
        </p:spPr>
        <p:txBody>
          <a:bodyPr wrap="square" lIns="0" tIns="18000" rIns="180000" bIns="18000" rtlCol="0">
            <a:spAutoFit/>
          </a:bodyPr>
          <a:lstStyle/>
          <a:p>
            <a:pPr algn="r">
              <a:spcBef>
                <a:spcPts val="1200"/>
              </a:spcBef>
            </a:pPr>
            <a:r>
              <a:rPr lang="fr-FR" sz="1200" b="1">
                <a:solidFill>
                  <a:schemeClr val="bg1"/>
                </a:solidFill>
                <a:latin typeface="Calibri" panose="020F0502020204030204" pitchFamily="34" charset="0"/>
                <a:cs typeface="Calibri" panose="020F0502020204030204" pitchFamily="34" charset="0"/>
              </a:rPr>
              <a:t>Réglementaire </a:t>
            </a:r>
            <a:br>
              <a:rPr lang="fr-FR" sz="1200" b="1">
                <a:solidFill>
                  <a:schemeClr val="bg1"/>
                </a:solidFill>
                <a:latin typeface="Calibri" panose="020F0502020204030204" pitchFamily="34" charset="0"/>
                <a:cs typeface="Calibri" panose="020F0502020204030204" pitchFamily="34" charset="0"/>
              </a:rPr>
            </a:br>
            <a:r>
              <a:rPr lang="fr-FR" sz="1200" b="1">
                <a:solidFill>
                  <a:schemeClr val="bg1"/>
                </a:solidFill>
                <a:latin typeface="Calibri" panose="020F0502020204030204" pitchFamily="34" charset="0"/>
                <a:cs typeface="Calibri" panose="020F0502020204030204" pitchFamily="34" charset="0"/>
              </a:rPr>
              <a:t>SGP et fonds</a:t>
            </a:r>
          </a:p>
        </p:txBody>
      </p:sp>
      <p:sp>
        <p:nvSpPr>
          <p:cNvPr id="16" name="ZoneTexte 15">
            <a:extLst>
              <a:ext uri="{FF2B5EF4-FFF2-40B4-BE49-F238E27FC236}">
                <a16:creationId xmlns:a16="http://schemas.microsoft.com/office/drawing/2014/main" id="{85C63C08-7C3F-45E8-8414-D89AC6FE7216}"/>
              </a:ext>
            </a:extLst>
          </p:cNvPr>
          <p:cNvSpPr txBox="1"/>
          <p:nvPr/>
        </p:nvSpPr>
        <p:spPr>
          <a:xfrm>
            <a:off x="5220288" y="1026751"/>
            <a:ext cx="2160000" cy="405683"/>
          </a:xfrm>
          <a:prstGeom prst="rect">
            <a:avLst/>
          </a:prstGeom>
          <a:solidFill>
            <a:srgbClr val="1DBADF"/>
          </a:solidFill>
        </p:spPr>
        <p:txBody>
          <a:bodyPr wrap="square" lIns="0" tIns="18000" rIns="180000" bIns="18000" rtlCol="0">
            <a:spAutoFit/>
          </a:bodyPr>
          <a:lstStyle/>
          <a:p>
            <a:pPr algn="r">
              <a:spcBef>
                <a:spcPts val="1200"/>
              </a:spcBef>
            </a:pPr>
            <a:r>
              <a:rPr lang="fr-FR" sz="1200" b="1">
                <a:solidFill>
                  <a:schemeClr val="bg1"/>
                </a:solidFill>
                <a:latin typeface="Calibri" panose="020F0502020204030204" pitchFamily="34" charset="0"/>
                <a:cs typeface="Calibri" panose="020F0502020204030204" pitchFamily="34" charset="0"/>
              </a:rPr>
              <a:t>Site Internet, Prospectus, Rapport annuel</a:t>
            </a:r>
          </a:p>
        </p:txBody>
      </p:sp>
      <p:sp>
        <p:nvSpPr>
          <p:cNvPr id="19" name="object 17">
            <a:extLst>
              <a:ext uri="{FF2B5EF4-FFF2-40B4-BE49-F238E27FC236}">
                <a16:creationId xmlns:a16="http://schemas.microsoft.com/office/drawing/2014/main" id="{6FA6F957-2F7F-4742-AB8A-AF73CC016D33}"/>
              </a:ext>
            </a:extLst>
          </p:cNvPr>
          <p:cNvSpPr/>
          <p:nvPr/>
        </p:nvSpPr>
        <p:spPr>
          <a:xfrm>
            <a:off x="4756554" y="487345"/>
            <a:ext cx="1042334" cy="1017659"/>
          </a:xfrm>
          <a:custGeom>
            <a:avLst/>
            <a:gdLst/>
            <a:ahLst/>
            <a:cxnLst/>
            <a:rect l="l" t="t" r="r" b="b"/>
            <a:pathLst>
              <a:path w="885189" h="864235">
                <a:moveTo>
                  <a:pt x="884783" y="0"/>
                </a:moveTo>
                <a:lnTo>
                  <a:pt x="384378" y="0"/>
                </a:lnTo>
                <a:lnTo>
                  <a:pt x="0" y="863993"/>
                </a:lnTo>
                <a:lnTo>
                  <a:pt x="500405" y="863993"/>
                </a:lnTo>
                <a:lnTo>
                  <a:pt x="884783" y="0"/>
                </a:lnTo>
                <a:close/>
              </a:path>
            </a:pathLst>
          </a:custGeom>
          <a:solidFill>
            <a:srgbClr val="164194"/>
          </a:solidFill>
        </p:spPr>
        <p:txBody>
          <a:bodyPr wrap="square" lIns="0" tIns="0" rIns="0" bIns="0" rtlCol="0"/>
          <a:lstStyle/>
          <a:p>
            <a:r>
              <a:rPr lang="fr-FR">
                <a:latin typeface="Calibri" panose="020F0502020204030204" pitchFamily="34" charset="0"/>
                <a:cs typeface="Calibri" panose="020F0502020204030204" pitchFamily="34" charset="0"/>
              </a:rPr>
              <a:t> </a:t>
            </a:r>
            <a:endParaRPr>
              <a:latin typeface="Calibri" panose="020F0502020204030204" pitchFamily="34" charset="0"/>
              <a:cs typeface="Calibri" panose="020F0502020204030204" pitchFamily="34" charset="0"/>
            </a:endParaRPr>
          </a:p>
        </p:txBody>
      </p:sp>
      <p:sp>
        <p:nvSpPr>
          <p:cNvPr id="20" name="object 7">
            <a:extLst>
              <a:ext uri="{FF2B5EF4-FFF2-40B4-BE49-F238E27FC236}">
                <a16:creationId xmlns:a16="http://schemas.microsoft.com/office/drawing/2014/main" id="{C068337F-D5DC-4735-928A-E835D69A88CD}"/>
              </a:ext>
            </a:extLst>
          </p:cNvPr>
          <p:cNvSpPr txBox="1"/>
          <p:nvPr/>
        </p:nvSpPr>
        <p:spPr>
          <a:xfrm>
            <a:off x="1799908" y="210796"/>
            <a:ext cx="5580380" cy="256480"/>
          </a:xfrm>
          <a:prstGeom prst="rect">
            <a:avLst/>
          </a:prstGeom>
          <a:solidFill>
            <a:srgbClr val="D0D9EA"/>
          </a:solidFill>
        </p:spPr>
        <p:txBody>
          <a:bodyPr vert="horz" wrap="square" lIns="0" tIns="12700" rIns="0" bIns="0" rtlCol="0">
            <a:spAutoFit/>
          </a:bodyPr>
          <a:lstStyle/>
          <a:p>
            <a:pPr marL="179705">
              <a:lnSpc>
                <a:spcPts val="1885"/>
              </a:lnSpc>
              <a:spcBef>
                <a:spcPts val="100"/>
              </a:spcBef>
            </a:pPr>
            <a:r>
              <a:rPr sz="1600" b="1" spc="-25">
                <a:solidFill>
                  <a:srgbClr val="164194"/>
                </a:solidFill>
                <a:latin typeface="Calibri" panose="020F0502020204030204" pitchFamily="34" charset="0"/>
                <a:cs typeface="Calibri" panose="020F0502020204030204" pitchFamily="34" charset="0"/>
              </a:rPr>
              <a:t>Fiche</a:t>
            </a:r>
            <a:r>
              <a:rPr sz="1600" b="1" spc="-45">
                <a:solidFill>
                  <a:srgbClr val="164194"/>
                </a:solidFill>
                <a:latin typeface="Calibri" panose="020F0502020204030204" pitchFamily="34" charset="0"/>
                <a:cs typeface="Calibri" panose="020F0502020204030204" pitchFamily="34" charset="0"/>
              </a:rPr>
              <a:t> </a:t>
            </a:r>
            <a:r>
              <a:rPr lang="fr-FR" sz="1600" b="1">
                <a:solidFill>
                  <a:srgbClr val="164194"/>
                </a:solidFill>
                <a:latin typeface="Calibri" panose="020F0502020204030204" pitchFamily="34" charset="0"/>
                <a:cs typeface="Calibri" panose="020F0502020204030204" pitchFamily="34" charset="0"/>
              </a:rPr>
              <a:t>F.</a:t>
            </a:r>
            <a:r>
              <a:rPr sz="1600" b="1">
                <a:solidFill>
                  <a:srgbClr val="164194"/>
                </a:solidFill>
                <a:latin typeface="Calibri" panose="020F0502020204030204" pitchFamily="34" charset="0"/>
                <a:cs typeface="Calibri" panose="020F0502020204030204" pitchFamily="34" charset="0"/>
              </a:rPr>
              <a:t>1</a:t>
            </a:r>
            <a:endParaRPr sz="1600">
              <a:latin typeface="Calibri" panose="020F0502020204030204" pitchFamily="34" charset="0"/>
              <a:cs typeface="Calibri" panose="020F0502020204030204" pitchFamily="34" charset="0"/>
            </a:endParaRPr>
          </a:p>
        </p:txBody>
      </p:sp>
      <p:sp>
        <p:nvSpPr>
          <p:cNvPr id="90" name="object 7">
            <a:extLst>
              <a:ext uri="{FF2B5EF4-FFF2-40B4-BE49-F238E27FC236}">
                <a16:creationId xmlns:a16="http://schemas.microsoft.com/office/drawing/2014/main" id="{E33093E7-CBD2-446C-8661-0DEAD29F7E3F}"/>
              </a:ext>
            </a:extLst>
          </p:cNvPr>
          <p:cNvSpPr txBox="1"/>
          <p:nvPr/>
        </p:nvSpPr>
        <p:spPr>
          <a:xfrm>
            <a:off x="106236" y="7131034"/>
            <a:ext cx="7200900" cy="266479"/>
          </a:xfrm>
          <a:prstGeom prst="rect">
            <a:avLst/>
          </a:prstGeom>
          <a:solidFill>
            <a:srgbClr val="D2F1F9"/>
          </a:solidFill>
        </p:spPr>
        <p:txBody>
          <a:bodyPr vert="horz" wrap="square" lIns="180000" tIns="18000" rIns="0" bIns="18000" rtlCol="0">
            <a:spAutoFit/>
          </a:bodyPr>
          <a:lstStyle/>
          <a:p>
            <a:pPr marL="465455" marR="0" lvl="0" indent="-285750" algn="l" defTabSz="1396959" rtl="0" eaLnBrk="1" fontAlgn="auto" latinLnBrk="0" hangingPunct="1">
              <a:lnSpc>
                <a:spcPts val="1885"/>
              </a:lnSpc>
              <a:spcBef>
                <a:spcPts val="100"/>
              </a:spcBef>
              <a:spcAft>
                <a:spcPts val="0"/>
              </a:spcAft>
              <a:buClrTx/>
              <a:buSzTx/>
              <a:buFontTx/>
              <a:buBlip>
                <a:blip r:embed="rId2"/>
              </a:buBlip>
              <a:tabLst/>
              <a:defRPr/>
            </a:pPr>
            <a:r>
              <a:rPr lang="fr-FR" sz="1400" b="1" cap="all" spc="-15">
                <a:solidFill>
                  <a:srgbClr val="164194"/>
                </a:solidFill>
                <a:latin typeface="Calibri" panose="020F0502020204030204" pitchFamily="34" charset="0"/>
                <a:cs typeface="Calibri" panose="020F0502020204030204" pitchFamily="34" charset="0"/>
              </a:rPr>
              <a:t>Points</a:t>
            </a:r>
            <a:r>
              <a:rPr lang="fr-FR" sz="1400" b="1" cap="all" spc="-45">
                <a:solidFill>
                  <a:srgbClr val="164194"/>
                </a:solidFill>
                <a:latin typeface="Calibri" panose="020F0502020204030204" pitchFamily="34" charset="0"/>
                <a:cs typeface="Calibri" panose="020F0502020204030204" pitchFamily="34" charset="0"/>
              </a:rPr>
              <a:t> </a:t>
            </a:r>
            <a:r>
              <a:rPr lang="fr-FR" sz="1400" b="1" cap="all" spc="-20">
                <a:solidFill>
                  <a:srgbClr val="164194"/>
                </a:solidFill>
                <a:latin typeface="Calibri" panose="020F0502020204030204" pitchFamily="34" charset="0"/>
                <a:cs typeface="Calibri" panose="020F0502020204030204" pitchFamily="34" charset="0"/>
              </a:rPr>
              <a:t>d’attention</a:t>
            </a:r>
            <a:endParaRPr lang="fr-FR" sz="1400" cap="all">
              <a:latin typeface="Calibri" panose="020F0502020204030204" pitchFamily="34" charset="0"/>
              <a:cs typeface="Calibri" panose="020F0502020204030204" pitchFamily="34" charset="0"/>
            </a:endParaRPr>
          </a:p>
        </p:txBody>
      </p:sp>
      <p:sp>
        <p:nvSpPr>
          <p:cNvPr id="91" name="object 26">
            <a:extLst>
              <a:ext uri="{FF2B5EF4-FFF2-40B4-BE49-F238E27FC236}">
                <a16:creationId xmlns:a16="http://schemas.microsoft.com/office/drawing/2014/main" id="{6CE322A8-5273-482C-B8AF-4A234EE4FCA7}"/>
              </a:ext>
            </a:extLst>
          </p:cNvPr>
          <p:cNvSpPr txBox="1"/>
          <p:nvPr/>
        </p:nvSpPr>
        <p:spPr>
          <a:xfrm>
            <a:off x="106236" y="7364879"/>
            <a:ext cx="7200000" cy="2933397"/>
          </a:xfrm>
          <a:prstGeom prst="rect">
            <a:avLst/>
          </a:prstGeom>
        </p:spPr>
        <p:txBody>
          <a:bodyPr vert="horz" wrap="square" lIns="360000" tIns="108000" rIns="360000" bIns="180000" numCol="2" spcCol="360000" rtlCol="0">
            <a:normAutofit fontScale="92500" lnSpcReduction="20000"/>
          </a:bodyPr>
          <a:lstStyle/>
          <a:p>
            <a:pPr marL="192405" marR="5080" lvl="1" indent="-180340" algn="just">
              <a:lnSpc>
                <a:spcPct val="108300"/>
              </a:lnSpc>
              <a:spcBef>
                <a:spcPts val="100"/>
              </a:spcBef>
              <a:buClr>
                <a:srgbClr val="449DD7"/>
              </a:buClr>
              <a:buFont typeface="Montserrat"/>
              <a:buChar char="■"/>
              <a:tabLst>
                <a:tab pos="193040" algn="l"/>
              </a:tabLst>
            </a:pPr>
            <a:r>
              <a:rPr lang="fr-FR" sz="1050" spc="-5" dirty="0">
                <a:latin typeface="Calibri" panose="020F0502020204030204" pitchFamily="34" charset="0"/>
                <a:cs typeface="Calibri" panose="020F0502020204030204" pitchFamily="34" charset="0"/>
              </a:rPr>
              <a:t>Certains éléments quantitatifs requis reposent sur les indicateurs dont l’alimentation dépend des données publiées par les émetteurs. La qualité de ces données s’améliorera au fil du temps, notamment avec l’entrée en application progressive de la CSRD (Directive qui vise à harmoniser le </a:t>
            </a:r>
            <a:r>
              <a:rPr lang="fr-FR" sz="1050" spc="-5" dirty="0" err="1">
                <a:latin typeface="Calibri" panose="020F0502020204030204" pitchFamily="34" charset="0"/>
                <a:cs typeface="Calibri" panose="020F0502020204030204" pitchFamily="34" charset="0"/>
              </a:rPr>
              <a:t>reporting</a:t>
            </a:r>
            <a:r>
              <a:rPr lang="fr-FR" sz="1050" spc="-5" dirty="0">
                <a:latin typeface="Calibri" panose="020F0502020204030204" pitchFamily="34" charset="0"/>
                <a:cs typeface="Calibri" panose="020F0502020204030204" pitchFamily="34" charset="0"/>
              </a:rPr>
              <a:t> de durabilité des entreprises). Le régulateur attache une importance croissante à la maitrise de la qualité des données par les acteurs. </a:t>
            </a:r>
          </a:p>
          <a:p>
            <a:pPr marL="192405" marR="5080" lvl="1" indent="-180340" algn="just">
              <a:lnSpc>
                <a:spcPct val="108300"/>
              </a:lnSpc>
              <a:spcBef>
                <a:spcPts val="100"/>
              </a:spcBef>
              <a:buClr>
                <a:srgbClr val="449DD7"/>
              </a:buClr>
              <a:buFont typeface="Montserrat"/>
              <a:buChar char="■"/>
              <a:tabLst>
                <a:tab pos="193040" algn="l"/>
              </a:tabLst>
            </a:pPr>
            <a:r>
              <a:rPr lang="fr-FR" sz="1050" spc="-5" dirty="0">
                <a:latin typeface="Calibri" panose="020F0502020204030204" pitchFamily="34" charset="0"/>
                <a:cs typeface="Calibri" panose="020F0502020204030204" pitchFamily="34" charset="0"/>
              </a:rPr>
              <a:t>Notion d’investissement durable : la définition apportée par SFDR (Article 2-17) n’est pas assez précise et permet de grandes différences d’interprétation et d’application opérationnelle. L’AFG a publié une note en 2023 mettant en avant des grands principes communs : </a:t>
            </a:r>
            <a:r>
              <a:rPr lang="fr-FR" sz="1050" spc="-5" dirty="0">
                <a:latin typeface="Calibri" panose="020F0502020204030204" pitchFamily="34" charset="0"/>
                <a:cs typeface="Calibri" panose="020F0502020204030204" pitchFamily="34" charset="0"/>
                <a:hlinkClick r:id="rId3"/>
              </a:rPr>
              <a:t>https://www.afg.asso.fr/afg-news/recommandation-	</a:t>
            </a:r>
            <a:r>
              <a:rPr lang="fr-FR" sz="1050" spc="-5" dirty="0" err="1">
                <a:latin typeface="Calibri" panose="020F0502020204030204" pitchFamily="34" charset="0"/>
                <a:cs typeface="Calibri" panose="020F0502020204030204" pitchFamily="34" charset="0"/>
                <a:hlinkClick r:id="rId3"/>
              </a:rPr>
              <a:t>afg</a:t>
            </a:r>
            <a:r>
              <a:rPr lang="fr-FR" sz="1050" spc="-5" dirty="0">
                <a:latin typeface="Calibri" panose="020F0502020204030204" pitchFamily="34" charset="0"/>
                <a:cs typeface="Calibri" panose="020F0502020204030204" pitchFamily="34" charset="0"/>
                <a:hlinkClick r:id="rId3"/>
              </a:rPr>
              <a:t>-principes-de-</a:t>
            </a:r>
            <a:r>
              <a:rPr lang="fr-FR" sz="1050" spc="-5" dirty="0" err="1">
                <a:latin typeface="Calibri" panose="020F0502020204030204" pitchFamily="34" charset="0"/>
                <a:cs typeface="Calibri" panose="020F0502020204030204" pitchFamily="34" charset="0"/>
                <a:hlinkClick r:id="rId3"/>
              </a:rPr>
              <a:t>definition</a:t>
            </a:r>
            <a:r>
              <a:rPr lang="fr-FR" sz="1050" spc="-5" dirty="0">
                <a:latin typeface="Calibri" panose="020F0502020204030204" pitchFamily="34" charset="0"/>
                <a:cs typeface="Calibri" panose="020F0502020204030204" pitchFamily="34" charset="0"/>
                <a:hlinkClick r:id="rId3"/>
              </a:rPr>
              <a:t>-cadre-de-</a:t>
            </a:r>
            <a:r>
              <a:rPr lang="fr-FR" sz="1050" spc="-5" dirty="0" err="1">
                <a:latin typeface="Calibri" panose="020F0502020204030204" pitchFamily="34" charset="0"/>
                <a:cs typeface="Calibri" panose="020F0502020204030204" pitchFamily="34" charset="0"/>
                <a:hlinkClick r:id="rId3"/>
              </a:rPr>
              <a:t>linvestissement</a:t>
            </a:r>
            <a:r>
              <a:rPr lang="fr-FR" sz="1050" spc="-5" dirty="0">
                <a:latin typeface="Calibri" panose="020F0502020204030204" pitchFamily="34" charset="0"/>
                <a:cs typeface="Calibri" panose="020F0502020204030204" pitchFamily="34" charset="0"/>
                <a:hlinkClick r:id="rId3"/>
              </a:rPr>
              <a:t>-	durable-selon-</a:t>
            </a:r>
            <a:r>
              <a:rPr lang="fr-FR" sz="1050" spc="-5" dirty="0" err="1">
                <a:latin typeface="Calibri" panose="020F0502020204030204" pitchFamily="34" charset="0"/>
                <a:cs typeface="Calibri" panose="020F0502020204030204" pitchFamily="34" charset="0"/>
                <a:hlinkClick r:id="rId3"/>
              </a:rPr>
              <a:t>sfdr</a:t>
            </a:r>
            <a:r>
              <a:rPr lang="fr-FR" sz="1050" spc="-5" dirty="0">
                <a:latin typeface="Calibri" panose="020F0502020204030204" pitchFamily="34" charset="0"/>
                <a:cs typeface="Calibri" panose="020F0502020204030204" pitchFamily="34" charset="0"/>
                <a:hlinkClick r:id="rId3"/>
              </a:rPr>
              <a:t>/</a:t>
            </a:r>
            <a:endParaRPr lang="fr-FR" sz="1050" spc="-5" dirty="0">
              <a:latin typeface="Calibri" panose="020F0502020204030204" pitchFamily="34" charset="0"/>
              <a:cs typeface="Calibri" panose="020F0502020204030204" pitchFamily="34" charset="0"/>
            </a:endParaRPr>
          </a:p>
          <a:p>
            <a:pPr marL="12065" marR="5080" lvl="1" algn="just">
              <a:lnSpc>
                <a:spcPct val="108300"/>
              </a:lnSpc>
              <a:spcBef>
                <a:spcPts val="100"/>
              </a:spcBef>
              <a:buClr>
                <a:srgbClr val="449DD7"/>
              </a:buClr>
              <a:tabLst>
                <a:tab pos="193040" algn="l"/>
              </a:tabLst>
            </a:pPr>
            <a:r>
              <a:rPr lang="fr-FR" sz="1050" spc="-5" dirty="0">
                <a:latin typeface="Calibri" panose="020F0502020204030204" pitchFamily="34" charset="0"/>
                <a:cs typeface="Calibri" panose="020F0502020204030204" pitchFamily="34" charset="0"/>
              </a:rPr>
              <a:t>	Le régulateur a précisé (novembre 2022) que la 	définition précise des « investissements durables » 	d’un acteur financier devait être identique pour tous 	ses produits.</a:t>
            </a:r>
          </a:p>
          <a:p>
            <a:pPr marL="192405" marR="5080" lvl="1" indent="-180340" algn="just">
              <a:lnSpc>
                <a:spcPct val="108300"/>
              </a:lnSpc>
              <a:spcBef>
                <a:spcPts val="100"/>
              </a:spcBef>
              <a:buClr>
                <a:srgbClr val="449DD7"/>
              </a:buClr>
              <a:buFont typeface="Montserrat"/>
              <a:buChar char="■"/>
              <a:tabLst>
                <a:tab pos="193040" algn="l"/>
              </a:tabLst>
            </a:pPr>
            <a:r>
              <a:rPr lang="fr-FR" sz="1050" spc="-5" dirty="0">
                <a:latin typeface="Calibri" panose="020F0502020204030204" pitchFamily="34" charset="0"/>
                <a:cs typeface="Calibri" panose="020F0502020204030204" pitchFamily="34" charset="0"/>
              </a:rPr>
              <a:t>La Commission Européenne a consulté les acteurs financiers en 2023 sur le niveau 1 et le niveau 2 de SFDR. </a:t>
            </a:r>
            <a:r>
              <a:rPr lang="fr-FR" sz="1050" b="1" spc="-5" dirty="0">
                <a:latin typeface="Calibri" panose="020F0502020204030204" pitchFamily="34" charset="0"/>
                <a:cs typeface="Calibri" panose="020F0502020204030204" pitchFamily="34" charset="0"/>
              </a:rPr>
              <a:t>Une revue des textes est envisagée pour les années à venir</a:t>
            </a:r>
            <a:r>
              <a:rPr lang="fr-FR" sz="1050" spc="-5" dirty="0">
                <a:latin typeface="Calibri" panose="020F0502020204030204" pitchFamily="34" charset="0"/>
                <a:cs typeface="Calibri" panose="020F0502020204030204" pitchFamily="34" charset="0"/>
              </a:rPr>
              <a:t>.</a:t>
            </a:r>
          </a:p>
          <a:p>
            <a:pPr marL="192405" marR="5080" lvl="1" indent="-180340" algn="just">
              <a:lnSpc>
                <a:spcPct val="108300"/>
              </a:lnSpc>
              <a:spcBef>
                <a:spcPts val="100"/>
              </a:spcBef>
              <a:buClr>
                <a:srgbClr val="449DD7"/>
              </a:buClr>
              <a:buFont typeface="Montserrat"/>
              <a:buChar char="■"/>
              <a:tabLst>
                <a:tab pos="193040" algn="l"/>
              </a:tabLst>
            </a:pPr>
            <a:r>
              <a:rPr lang="fr-FR" sz="1050" spc="-5" dirty="0">
                <a:latin typeface="Calibri" panose="020F0502020204030204" pitchFamily="34" charset="0"/>
                <a:cs typeface="Calibri" panose="020F0502020204030204" pitchFamily="34" charset="0"/>
              </a:rPr>
              <a:t>En parallèle, l’ESMA a publié des « orientations » sur les noms des fonds, accompagnés d’exigences fortes, notamment en matière de politique d’exclusions.</a:t>
            </a:r>
          </a:p>
          <a:p>
            <a:pPr marL="192405" marR="5080" lvl="1" indent="-180340" algn="just">
              <a:lnSpc>
                <a:spcPct val="108300"/>
              </a:lnSpc>
              <a:spcBef>
                <a:spcPts val="100"/>
              </a:spcBef>
              <a:spcAft>
                <a:spcPts val="800"/>
              </a:spcAft>
              <a:buClr>
                <a:srgbClr val="449DD7"/>
              </a:buClr>
              <a:buFont typeface="Montserrat"/>
              <a:buChar char="■"/>
              <a:tabLst>
                <a:tab pos="193040" algn="l"/>
              </a:tabLst>
            </a:pPr>
            <a:r>
              <a:rPr lang="fr-FR" sz="1050" spc="-5" dirty="0">
                <a:latin typeface="Calibri" panose="020F0502020204030204" pitchFamily="34" charset="0"/>
                <a:cs typeface="Calibri" panose="020F0502020204030204" pitchFamily="34" charset="0"/>
              </a:rPr>
              <a:t>Un guide et des fiches pratiques (Application du Règlement 2019/2088 ; Risques de durabilité dans le cadre du Règlement 2019/2088) ont été publiés par l’AFG afin d’accompagner les sociétés de gestion à mettre en place les exigences de transparence demandées par SFDR. </a:t>
            </a:r>
            <a:r>
              <a:rPr lang="fr-FR" sz="8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fr-FR" sz="1050" spc="-5" dirty="0">
              <a:latin typeface="Calibri" panose="020F0502020204030204" pitchFamily="34" charset="0"/>
              <a:cs typeface="Calibri" panose="020F0502020204030204" pitchFamily="34" charset="0"/>
            </a:endParaRPr>
          </a:p>
        </p:txBody>
      </p:sp>
      <p:sp>
        <p:nvSpPr>
          <p:cNvPr id="2" name="object 26">
            <a:extLst>
              <a:ext uri="{FF2B5EF4-FFF2-40B4-BE49-F238E27FC236}">
                <a16:creationId xmlns:a16="http://schemas.microsoft.com/office/drawing/2014/main" id="{A3804350-6C17-34C1-EA66-39EB666F222E}"/>
              </a:ext>
            </a:extLst>
          </p:cNvPr>
          <p:cNvSpPr txBox="1"/>
          <p:nvPr/>
        </p:nvSpPr>
        <p:spPr>
          <a:xfrm>
            <a:off x="187346" y="2090722"/>
            <a:ext cx="7200000" cy="2184908"/>
          </a:xfrm>
          <a:prstGeom prst="rect">
            <a:avLst/>
          </a:prstGeom>
        </p:spPr>
        <p:txBody>
          <a:bodyPr vert="horz" wrap="square" lIns="360000" tIns="36000" rIns="360000" bIns="180000" numCol="2" spcCol="360000" rtlCol="0">
            <a:normAutofit/>
          </a:bodyPr>
          <a:lstStyle/>
          <a:p>
            <a:pPr marL="192405" marR="5080" lvl="1" indent="-180340" algn="just">
              <a:spcBef>
                <a:spcPts val="100"/>
              </a:spcBef>
              <a:buClr>
                <a:srgbClr val="449DD7"/>
              </a:buClr>
              <a:buFont typeface="Montserrat"/>
              <a:buChar char="■"/>
              <a:tabLst>
                <a:tab pos="193040" algn="l"/>
              </a:tabLst>
            </a:pPr>
            <a:r>
              <a:rPr lang="fr-FR" sz="1050" spc="-5" dirty="0">
                <a:latin typeface="Calibri" panose="020F0502020204030204" pitchFamily="34" charset="0"/>
                <a:cs typeface="Calibri" panose="020F0502020204030204" pitchFamily="34" charset="0"/>
              </a:rPr>
              <a:t>Les annexes SFDR (précontractuelles et périodiques) des produits articles 8 et 9 contiennent de nombreuses informations, notamment :</a:t>
            </a:r>
          </a:p>
          <a:p>
            <a:pPr marL="361950" marR="5080" lvl="1" indent="-180975" algn="just">
              <a:spcBef>
                <a:spcPts val="100"/>
              </a:spcBef>
              <a:buClr>
                <a:srgbClr val="679BD4"/>
              </a:buClr>
              <a:buFont typeface="Montserrat" panose="00000500000000000000" pitchFamily="2" charset="0"/>
              <a:buChar char="▶"/>
              <a:tabLst>
                <a:tab pos="193040" algn="l"/>
              </a:tabLst>
            </a:pPr>
            <a:r>
              <a:rPr lang="fr-FR" sz="1050" spc="-5" dirty="0">
                <a:latin typeface="Calibri" panose="020F0502020204030204" pitchFamily="34" charset="0"/>
                <a:cs typeface="Calibri" panose="020F0502020204030204" pitchFamily="34" charset="0"/>
              </a:rPr>
              <a:t>Les caractéristiques et la stratégie ESG du fonds.</a:t>
            </a:r>
          </a:p>
          <a:p>
            <a:pPr marL="361950" marR="5080" lvl="1" indent="-180975" algn="just">
              <a:spcBef>
                <a:spcPts val="100"/>
              </a:spcBef>
              <a:buClr>
                <a:srgbClr val="679BD4"/>
              </a:buClr>
              <a:buFont typeface="Montserrat" panose="00000500000000000000" pitchFamily="2" charset="0"/>
              <a:buChar char="▶"/>
              <a:tabLst>
                <a:tab pos="193040" algn="l"/>
              </a:tabLst>
            </a:pPr>
            <a:r>
              <a:rPr lang="fr-FR" sz="1050" spc="-5" dirty="0">
                <a:latin typeface="Calibri" panose="020F0502020204030204" pitchFamily="34" charset="0"/>
                <a:cs typeface="Calibri" panose="020F0502020204030204" pitchFamily="34" charset="0"/>
              </a:rPr>
              <a:t>La part d’ investissement durables du fonds</a:t>
            </a:r>
          </a:p>
          <a:p>
            <a:pPr marL="541338" marR="5080" lvl="2" indent="-180975" algn="just">
              <a:spcBef>
                <a:spcPts val="100"/>
              </a:spcBef>
              <a:buClr>
                <a:srgbClr val="679BD4"/>
              </a:buClr>
              <a:buFont typeface="Montserrat" panose="00000500000000000000" pitchFamily="2" charset="0"/>
              <a:buChar char="▶"/>
              <a:tabLst>
                <a:tab pos="193040" algn="l"/>
              </a:tabLst>
            </a:pPr>
            <a:r>
              <a:rPr lang="fr-FR" sz="1050" spc="-5" dirty="0">
                <a:latin typeface="Calibri" panose="020F0502020204030204" pitchFamily="34" charset="0"/>
                <a:cs typeface="Calibri" panose="020F0502020204030204" pitchFamily="34" charset="0"/>
              </a:rPr>
              <a:t>Objectifs durables</a:t>
            </a:r>
          </a:p>
          <a:p>
            <a:pPr marL="541338" marR="5080" lvl="2" indent="-180975" algn="just">
              <a:spcBef>
                <a:spcPts val="100"/>
              </a:spcBef>
              <a:buClr>
                <a:srgbClr val="679BD4"/>
              </a:buClr>
              <a:buFont typeface="Montserrat" panose="00000500000000000000" pitchFamily="2" charset="0"/>
              <a:buChar char="▶"/>
              <a:tabLst>
                <a:tab pos="193040" algn="l"/>
              </a:tabLst>
            </a:pPr>
            <a:r>
              <a:rPr lang="fr-FR" sz="1050" spc="-5" dirty="0">
                <a:latin typeface="Calibri" panose="020F0502020204030204" pitchFamily="34" charset="0"/>
                <a:cs typeface="Calibri" panose="020F0502020204030204" pitchFamily="34" charset="0"/>
              </a:rPr>
              <a:t>« DNSH » : comment les investissements durables ne nuisent pas à un autre objectif durable </a:t>
            </a:r>
          </a:p>
          <a:p>
            <a:pPr marL="361950" marR="5080" lvl="1" indent="-180975" algn="just">
              <a:spcBef>
                <a:spcPts val="100"/>
              </a:spcBef>
              <a:buClr>
                <a:srgbClr val="679BD4"/>
              </a:buClr>
              <a:buFont typeface="Montserrat" panose="00000500000000000000" pitchFamily="2" charset="0"/>
              <a:buChar char="▶"/>
              <a:tabLst>
                <a:tab pos="193040" algn="l"/>
              </a:tabLst>
            </a:pPr>
            <a:r>
              <a:rPr lang="fr-FR" sz="1050" spc="-5" dirty="0">
                <a:latin typeface="Calibri" panose="020F0502020204030204" pitchFamily="34" charset="0"/>
                <a:cs typeface="Calibri" panose="020F0502020204030204" pitchFamily="34" charset="0"/>
              </a:rPr>
              <a:t>La prise en compte éventuelle des PAI (Principales Incidences négatives)</a:t>
            </a:r>
          </a:p>
          <a:p>
            <a:pPr marL="361950" marR="5080" lvl="1" indent="-180975" algn="just">
              <a:spcBef>
                <a:spcPts val="100"/>
              </a:spcBef>
              <a:buClr>
                <a:srgbClr val="679BD4"/>
              </a:buClr>
              <a:buFont typeface="Montserrat" panose="00000500000000000000" pitchFamily="2" charset="0"/>
              <a:buChar char="▶"/>
              <a:tabLst>
                <a:tab pos="193040" algn="l"/>
              </a:tabLst>
            </a:pPr>
            <a:r>
              <a:rPr lang="fr-FR" sz="1050" spc="-5" dirty="0">
                <a:latin typeface="Calibri" panose="020F0502020204030204" pitchFamily="34" charset="0"/>
                <a:cs typeface="Calibri" panose="020F0502020204030204" pitchFamily="34" charset="0"/>
              </a:rPr>
              <a:t>Stratégie d’investissement ESG</a:t>
            </a:r>
          </a:p>
          <a:p>
            <a:pPr marL="361950" marR="5080" lvl="1" indent="-180975" algn="just">
              <a:spcBef>
                <a:spcPts val="100"/>
              </a:spcBef>
              <a:buClr>
                <a:srgbClr val="679BD4"/>
              </a:buClr>
              <a:buFont typeface="Montserrat" panose="00000500000000000000" pitchFamily="2" charset="0"/>
              <a:buChar char="▶"/>
              <a:tabLst>
                <a:tab pos="193040" algn="l"/>
              </a:tabLst>
            </a:pPr>
            <a:r>
              <a:rPr lang="fr-FR" sz="1050" spc="-5" dirty="0">
                <a:latin typeface="Calibri" panose="020F0502020204030204" pitchFamily="34" charset="0"/>
                <a:cs typeface="Calibri" panose="020F0502020204030204" pitchFamily="34" charset="0"/>
              </a:rPr>
              <a:t>Allocation ESG prévue et engagements minimaux</a:t>
            </a:r>
          </a:p>
          <a:p>
            <a:pPr marL="361950" marR="5080" lvl="1" indent="-180975" algn="just">
              <a:spcBef>
                <a:spcPts val="100"/>
              </a:spcBef>
              <a:buClr>
                <a:srgbClr val="679BD4"/>
              </a:buClr>
              <a:buFont typeface="Montserrat" panose="00000500000000000000" pitchFamily="2" charset="0"/>
              <a:buChar char="▶"/>
              <a:tabLst>
                <a:tab pos="193040" algn="l"/>
              </a:tabLst>
            </a:pPr>
            <a:r>
              <a:rPr lang="fr-FR" sz="1050" spc="-5" dirty="0">
                <a:latin typeface="Calibri" panose="020F0502020204030204" pitchFamily="34" charset="0"/>
                <a:cs typeface="Calibri" panose="020F0502020204030204" pitchFamily="34" charset="0"/>
              </a:rPr>
              <a:t>Utilisation d’un indice</a:t>
            </a:r>
          </a:p>
          <a:p>
            <a:pPr marL="192405" marR="5080" lvl="1" indent="-180340" algn="just">
              <a:spcBef>
                <a:spcPts val="100"/>
              </a:spcBef>
              <a:buClr>
                <a:srgbClr val="449DD7"/>
              </a:buClr>
              <a:buFont typeface="Montserrat"/>
              <a:buChar char="■"/>
              <a:tabLst>
                <a:tab pos="193040" algn="l"/>
              </a:tabLst>
            </a:pPr>
            <a:r>
              <a:rPr lang="fr-FR" sz="1050" spc="-5" dirty="0">
                <a:latin typeface="Calibri" panose="020F0502020204030204" pitchFamily="34" charset="0"/>
                <a:cs typeface="Calibri" panose="020F0502020204030204" pitchFamily="34" charset="0"/>
              </a:rPr>
              <a:t>Pour les annexes précontractuelles et périodiques, les acteurs de la Place doivent utiliser les </a:t>
            </a:r>
            <a:r>
              <a:rPr lang="fr-FR" sz="1050" i="1" spc="-5" dirty="0" err="1">
                <a:latin typeface="Calibri" panose="020F0502020204030204" pitchFamily="34" charset="0"/>
                <a:cs typeface="Calibri" panose="020F0502020204030204" pitchFamily="34" charset="0"/>
              </a:rPr>
              <a:t>templates</a:t>
            </a:r>
            <a:r>
              <a:rPr lang="fr-FR" sz="1050" spc="-5" dirty="0">
                <a:latin typeface="Calibri" panose="020F0502020204030204" pitchFamily="34" charset="0"/>
                <a:cs typeface="Calibri" panose="020F0502020204030204" pitchFamily="34" charset="0"/>
              </a:rPr>
              <a:t> communiqués dans les RTS. Le graphique d’alignement taxonomique est à conserver même si le fonds s’engage sur un alignement de 0%.</a:t>
            </a:r>
          </a:p>
          <a:p>
            <a:pPr marL="192405" marR="5080" lvl="1" indent="-180340" algn="just">
              <a:spcBef>
                <a:spcPts val="100"/>
              </a:spcBef>
              <a:buClr>
                <a:srgbClr val="449DD7"/>
              </a:buClr>
              <a:buFont typeface="Montserrat"/>
              <a:buChar char="■"/>
              <a:tabLst>
                <a:tab pos="193040" algn="l"/>
              </a:tabLst>
            </a:pPr>
            <a:r>
              <a:rPr lang="fr-FR" sz="1050" spc="-5" dirty="0">
                <a:latin typeface="Calibri" panose="020F0502020204030204" pitchFamily="34" charset="0"/>
                <a:cs typeface="Calibri" panose="020F0502020204030204" pitchFamily="34" charset="0"/>
              </a:rPr>
              <a:t>La police de caractère et les couleurs peuvent être modifiées à l’exception de celles des graphiques taxonomie.</a:t>
            </a:r>
          </a:p>
        </p:txBody>
      </p:sp>
      <p:graphicFrame>
        <p:nvGraphicFramePr>
          <p:cNvPr id="3" name="Table 6">
            <a:extLst>
              <a:ext uri="{FF2B5EF4-FFF2-40B4-BE49-F238E27FC236}">
                <a16:creationId xmlns:a16="http://schemas.microsoft.com/office/drawing/2014/main" id="{CEF98439-BC47-6C31-BF6A-FA4418C0BEB3}"/>
              </a:ext>
            </a:extLst>
          </p:cNvPr>
          <p:cNvGraphicFramePr>
            <a:graphicFrameLocks noGrp="1"/>
          </p:cNvGraphicFramePr>
          <p:nvPr>
            <p:extLst>
              <p:ext uri="{D42A27DB-BD31-4B8C-83A1-F6EECF244321}">
                <p14:modId xmlns:p14="http://schemas.microsoft.com/office/powerpoint/2010/main" val="1557667855"/>
              </p:ext>
            </p:extLst>
          </p:nvPr>
        </p:nvGraphicFramePr>
        <p:xfrm>
          <a:off x="164371" y="4074427"/>
          <a:ext cx="7207958" cy="2802607"/>
        </p:xfrm>
        <a:graphic>
          <a:graphicData uri="http://schemas.openxmlformats.org/drawingml/2006/table">
            <a:tbl>
              <a:tblPr firstRow="1" bandRow="1">
                <a:tableStyleId>{5C22544A-7EE6-4342-B048-85BDC9FD1C3A}</a:tableStyleId>
              </a:tblPr>
              <a:tblGrid>
                <a:gridCol w="3585231">
                  <a:extLst>
                    <a:ext uri="{9D8B030D-6E8A-4147-A177-3AD203B41FA5}">
                      <a16:colId xmlns:a16="http://schemas.microsoft.com/office/drawing/2014/main" val="818225687"/>
                    </a:ext>
                  </a:extLst>
                </a:gridCol>
                <a:gridCol w="922866">
                  <a:extLst>
                    <a:ext uri="{9D8B030D-6E8A-4147-A177-3AD203B41FA5}">
                      <a16:colId xmlns:a16="http://schemas.microsoft.com/office/drawing/2014/main" val="4196798477"/>
                    </a:ext>
                  </a:extLst>
                </a:gridCol>
                <a:gridCol w="2699861">
                  <a:extLst>
                    <a:ext uri="{9D8B030D-6E8A-4147-A177-3AD203B41FA5}">
                      <a16:colId xmlns:a16="http://schemas.microsoft.com/office/drawing/2014/main" val="675326897"/>
                    </a:ext>
                  </a:extLst>
                </a:gridCol>
              </a:tblGrid>
              <a:tr h="0">
                <a:tc>
                  <a:txBody>
                    <a:bodyPr/>
                    <a:lstStyle/>
                    <a:p>
                      <a:pPr algn="ctr"/>
                      <a:r>
                        <a:rPr lang="fr-FR" sz="850">
                          <a:latin typeface="Calibri" panose="020F0502020204030204" pitchFamily="34" charset="0"/>
                          <a:cs typeface="Calibri" panose="020F0502020204030204" pitchFamily="34" charset="0"/>
                        </a:rPr>
                        <a:t>Principales informations à publier ?</a:t>
                      </a:r>
                    </a:p>
                  </a:txBody>
                  <a:tcPr marL="72000" marR="72000" marT="36000" marB="36000" anchor="ctr">
                    <a:lnL w="12700" cap="flat" cmpd="sng" algn="ctr">
                      <a:solidFill>
                        <a:srgbClr val="164194"/>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rgbClr val="164194"/>
                      </a:solidFill>
                      <a:prstDash val="solid"/>
                      <a:round/>
                      <a:headEnd type="none" w="med" len="med"/>
                      <a:tailEnd type="none" w="med" len="med"/>
                    </a:lnT>
                    <a:lnB w="38100" cmpd="sng">
                      <a:noFill/>
                    </a:lnB>
                    <a:lnTlToBr w="12700" cmpd="sng">
                      <a:noFill/>
                      <a:prstDash val="solid"/>
                    </a:lnTlToBr>
                    <a:lnBlToTr w="12700" cmpd="sng">
                      <a:noFill/>
                      <a:prstDash val="solid"/>
                    </a:lnBlToTr>
                    <a:solidFill>
                      <a:srgbClr val="164194"/>
                    </a:solidFill>
                  </a:tcPr>
                </a:tc>
                <a:tc>
                  <a:txBody>
                    <a:bodyPr/>
                    <a:lstStyle/>
                    <a:p>
                      <a:pPr algn="ctr"/>
                      <a:r>
                        <a:rPr lang="fr-FR" sz="850">
                          <a:latin typeface="Calibri" panose="020F0502020204030204" pitchFamily="34" charset="0"/>
                          <a:cs typeface="Calibri" panose="020F0502020204030204" pitchFamily="34" charset="0"/>
                        </a:rPr>
                        <a:t>Niveau entité / produit ?</a:t>
                      </a: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rgbClr val="164194"/>
                      </a:solidFill>
                      <a:prstDash val="solid"/>
                      <a:round/>
                      <a:headEnd type="none" w="med" len="med"/>
                      <a:tailEnd type="none" w="med" len="med"/>
                    </a:lnT>
                    <a:lnB w="38100" cmpd="sng">
                      <a:noFill/>
                    </a:lnB>
                    <a:lnTlToBr w="12700" cmpd="sng">
                      <a:noFill/>
                      <a:prstDash val="solid"/>
                    </a:lnTlToBr>
                    <a:lnBlToTr w="12700" cmpd="sng">
                      <a:noFill/>
                      <a:prstDash val="solid"/>
                    </a:lnBlToTr>
                    <a:solidFill>
                      <a:srgbClr val="164194"/>
                    </a:solidFill>
                  </a:tcPr>
                </a:tc>
                <a:tc>
                  <a:txBody>
                    <a:bodyPr/>
                    <a:lstStyle/>
                    <a:p>
                      <a:pPr algn="ctr"/>
                      <a:r>
                        <a:rPr lang="fr-FR" sz="850">
                          <a:latin typeface="Calibri" panose="020F0502020204030204" pitchFamily="34" charset="0"/>
                          <a:cs typeface="Calibri" panose="020F0502020204030204" pitchFamily="34" charset="0"/>
                        </a:rPr>
                        <a:t>Où ?</a:t>
                      </a:r>
                    </a:p>
                  </a:txBody>
                  <a:tcPr marL="72000" marR="72000" marT="36000" marB="36000" anchor="ctr">
                    <a:lnL w="6350" cap="flat" cmpd="sng" algn="ctr">
                      <a:solidFill>
                        <a:schemeClr val="bg1"/>
                      </a:solidFill>
                      <a:prstDash val="solid"/>
                      <a:round/>
                      <a:headEnd type="none" w="med" len="med"/>
                      <a:tailEnd type="none" w="med" len="med"/>
                    </a:lnL>
                    <a:lnR w="12700" cap="flat" cmpd="sng" algn="ctr">
                      <a:solidFill>
                        <a:srgbClr val="164194"/>
                      </a:solidFill>
                      <a:prstDash val="solid"/>
                      <a:round/>
                      <a:headEnd type="none" w="med" len="med"/>
                      <a:tailEnd type="none" w="med" len="med"/>
                    </a:lnR>
                    <a:lnT w="12700" cap="flat" cmpd="sng" algn="ctr">
                      <a:solidFill>
                        <a:srgbClr val="164194"/>
                      </a:solidFill>
                      <a:prstDash val="solid"/>
                      <a:round/>
                      <a:headEnd type="none" w="med" len="med"/>
                      <a:tailEnd type="none" w="med" len="med"/>
                    </a:lnT>
                    <a:lnB w="38100" cmpd="sng">
                      <a:noFill/>
                    </a:lnB>
                    <a:lnTlToBr w="12700" cmpd="sng">
                      <a:noFill/>
                      <a:prstDash val="solid"/>
                    </a:lnTlToBr>
                    <a:lnBlToTr w="12700" cmpd="sng">
                      <a:noFill/>
                      <a:prstDash val="solid"/>
                    </a:lnBlToTr>
                    <a:solidFill>
                      <a:srgbClr val="164194"/>
                    </a:solidFill>
                  </a:tcPr>
                </a:tc>
                <a:extLst>
                  <a:ext uri="{0D108BD9-81ED-4DB2-BD59-A6C34878D82A}">
                    <a16:rowId xmlns:a16="http://schemas.microsoft.com/office/drawing/2014/main" val="4102883842"/>
                  </a:ext>
                </a:extLst>
              </a:tr>
              <a:tr h="210783">
                <a:tc>
                  <a:txBody>
                    <a:bodyPr/>
                    <a:lstStyle/>
                    <a:p>
                      <a:r>
                        <a:rPr lang="fr-FR" sz="850" kern="1200" dirty="0">
                          <a:solidFill>
                            <a:schemeClr val="dk1"/>
                          </a:solidFill>
                          <a:latin typeface="Calibri" panose="020F0502020204030204" pitchFamily="34" charset="0"/>
                          <a:ea typeface="+mn-ea"/>
                          <a:cs typeface="Calibri" panose="020F0502020204030204" pitchFamily="34" charset="0"/>
                        </a:rPr>
                        <a:t>Politique de gestion des risques de durabilité dans les décisions d’investissement (article 3)</a:t>
                      </a:r>
                    </a:p>
                  </a:txBody>
                  <a:tcPr marL="72000" marR="72000" marT="36000" marB="36000" anchor="ctr">
                    <a:lnL w="12700" cap="flat" cmpd="sng" algn="ctr">
                      <a:solidFill>
                        <a:srgbClr val="164194"/>
                      </a:solidFill>
                      <a:prstDash val="solid"/>
                      <a:round/>
                      <a:headEnd type="none" w="med" len="med"/>
                      <a:tailEnd type="none" w="med" len="med"/>
                    </a:lnL>
                    <a:lnR w="6350" cap="flat" cmpd="sng" algn="ctr">
                      <a:solidFill>
                        <a:srgbClr val="164194"/>
                      </a:solidFill>
                      <a:prstDash val="solid"/>
                      <a:round/>
                      <a:headEnd type="none" w="med" len="med"/>
                      <a:tailEnd type="none" w="med" len="med"/>
                    </a:lnR>
                    <a:lnT w="38100" cmpd="sng">
                      <a:noFill/>
                    </a:lnT>
                    <a:lnB w="6350" cap="flat" cmpd="sng" algn="ctr">
                      <a:solidFill>
                        <a:srgbClr val="16419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r-FR" sz="850">
                          <a:latin typeface="Calibri" panose="020F0502020204030204" pitchFamily="34" charset="0"/>
                          <a:cs typeface="Calibri" panose="020F0502020204030204" pitchFamily="34" charset="0"/>
                        </a:rPr>
                        <a:t>entité</a:t>
                      </a:r>
                    </a:p>
                  </a:txBody>
                  <a:tcPr marL="72000" marR="72000" marT="36000" marB="36000" anchor="ctr">
                    <a:lnL w="6350" cap="flat" cmpd="sng" algn="ctr">
                      <a:solidFill>
                        <a:srgbClr val="164194"/>
                      </a:solidFill>
                      <a:prstDash val="solid"/>
                      <a:round/>
                      <a:headEnd type="none" w="med" len="med"/>
                      <a:tailEnd type="none" w="med" len="med"/>
                    </a:lnL>
                    <a:lnR w="6350" cap="flat" cmpd="sng" algn="ctr">
                      <a:solidFill>
                        <a:srgbClr val="164194"/>
                      </a:solidFill>
                      <a:prstDash val="solid"/>
                      <a:round/>
                      <a:headEnd type="none" w="med" len="med"/>
                      <a:tailEnd type="none" w="med" len="med"/>
                    </a:lnR>
                    <a:lnT w="38100" cmpd="sng">
                      <a:noFill/>
                    </a:lnT>
                    <a:lnB w="6350" cap="flat" cmpd="sng" algn="ctr">
                      <a:solidFill>
                        <a:srgbClr val="16419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850">
                          <a:latin typeface="Calibri" panose="020F0502020204030204" pitchFamily="34" charset="0"/>
                          <a:cs typeface="Calibri" panose="020F0502020204030204" pitchFamily="34" charset="0"/>
                        </a:rPr>
                        <a:t>Site internet</a:t>
                      </a:r>
                    </a:p>
                  </a:txBody>
                  <a:tcPr marL="72000" marR="72000" marT="36000" marB="36000" anchor="ctr">
                    <a:lnL w="6350" cap="flat" cmpd="sng" algn="ctr">
                      <a:solidFill>
                        <a:srgbClr val="164194"/>
                      </a:solidFill>
                      <a:prstDash val="solid"/>
                      <a:round/>
                      <a:headEnd type="none" w="med" len="med"/>
                      <a:tailEnd type="none" w="med" len="med"/>
                    </a:lnL>
                    <a:lnR w="12700" cap="flat" cmpd="sng" algn="ctr">
                      <a:solidFill>
                        <a:srgbClr val="164194"/>
                      </a:solidFill>
                      <a:prstDash val="solid"/>
                      <a:round/>
                      <a:headEnd type="none" w="med" len="med"/>
                      <a:tailEnd type="none" w="med" len="med"/>
                    </a:lnR>
                    <a:lnT w="38100" cmpd="sng">
                      <a:noFill/>
                    </a:lnT>
                    <a:lnB w="6350" cap="flat" cmpd="sng" algn="ctr">
                      <a:solidFill>
                        <a:srgbClr val="164194"/>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59621371"/>
                  </a:ext>
                </a:extLst>
              </a:tr>
              <a:tr h="279072">
                <a:tc>
                  <a:txBody>
                    <a:bodyPr/>
                    <a:lstStyle/>
                    <a:p>
                      <a:r>
                        <a:rPr lang="fr-FR" sz="850" kern="1200">
                          <a:solidFill>
                            <a:schemeClr val="dk1"/>
                          </a:solidFill>
                          <a:latin typeface="Calibri" panose="020F0502020204030204" pitchFamily="34" charset="0"/>
                          <a:ea typeface="+mn-ea"/>
                          <a:cs typeface="Calibri" panose="020F0502020204030204" pitchFamily="34" charset="0"/>
                        </a:rPr>
                        <a:t>Prise en compte des incidences négatives (ou PAI) dans les décisions d’investissement (obligatoire pour les entités ayant plus de 500 salariés) (article 4)</a:t>
                      </a:r>
                    </a:p>
                  </a:txBody>
                  <a:tcPr marL="72000" marR="72000" marT="36000" marB="36000" anchor="ctr">
                    <a:lnL w="12700" cap="flat" cmpd="sng" algn="ctr">
                      <a:solidFill>
                        <a:srgbClr val="164194"/>
                      </a:solidFill>
                      <a:prstDash val="solid"/>
                      <a:round/>
                      <a:headEnd type="none" w="med" len="med"/>
                      <a:tailEnd type="none" w="med" len="med"/>
                    </a:lnL>
                    <a:lnR w="6350" cap="flat" cmpd="sng" algn="ctr">
                      <a:solidFill>
                        <a:srgbClr val="164194"/>
                      </a:solidFill>
                      <a:prstDash val="solid"/>
                      <a:round/>
                      <a:headEnd type="none" w="med" len="med"/>
                      <a:tailEnd type="none" w="med" len="med"/>
                    </a:lnR>
                    <a:lnT w="6350" cap="flat" cmpd="sng" algn="ctr">
                      <a:solidFill>
                        <a:srgbClr val="164194"/>
                      </a:solidFill>
                      <a:prstDash val="solid"/>
                      <a:round/>
                      <a:headEnd type="none" w="med" len="med"/>
                      <a:tailEnd type="none" w="med" len="med"/>
                    </a:lnT>
                    <a:lnB w="6350" cap="flat" cmpd="sng" algn="ctr">
                      <a:solidFill>
                        <a:srgbClr val="164194"/>
                      </a:solidFill>
                      <a:prstDash val="solid"/>
                      <a:round/>
                      <a:headEnd type="none" w="med" len="med"/>
                      <a:tailEnd type="none" w="med" len="med"/>
                    </a:lnB>
                    <a:lnTlToBr w="12700" cmpd="sng">
                      <a:noFill/>
                      <a:prstDash val="solid"/>
                    </a:lnTlToBr>
                    <a:lnBlToTr w="12700" cmpd="sng">
                      <a:noFill/>
                      <a:prstDash val="solid"/>
                    </a:lnBlToTr>
                    <a:solidFill>
                      <a:srgbClr val="D2F1F9"/>
                    </a:solidFill>
                  </a:tcPr>
                </a:tc>
                <a:tc>
                  <a:txBody>
                    <a:bodyPr/>
                    <a:lstStyle/>
                    <a:p>
                      <a:pPr algn="ctr"/>
                      <a:r>
                        <a:rPr lang="fr-FR" sz="850">
                          <a:latin typeface="Calibri" panose="020F0502020204030204" pitchFamily="34" charset="0"/>
                          <a:cs typeface="Calibri" panose="020F0502020204030204" pitchFamily="34" charset="0"/>
                        </a:rPr>
                        <a:t>entité</a:t>
                      </a:r>
                    </a:p>
                  </a:txBody>
                  <a:tcPr marL="72000" marR="72000" marT="36000" marB="36000" anchor="ctr">
                    <a:lnL w="6350" cap="flat" cmpd="sng" algn="ctr">
                      <a:solidFill>
                        <a:srgbClr val="164194"/>
                      </a:solidFill>
                      <a:prstDash val="solid"/>
                      <a:round/>
                      <a:headEnd type="none" w="med" len="med"/>
                      <a:tailEnd type="none" w="med" len="med"/>
                    </a:lnL>
                    <a:lnR w="6350" cap="flat" cmpd="sng" algn="ctr">
                      <a:solidFill>
                        <a:srgbClr val="164194"/>
                      </a:solidFill>
                      <a:prstDash val="solid"/>
                      <a:round/>
                      <a:headEnd type="none" w="med" len="med"/>
                      <a:tailEnd type="none" w="med" len="med"/>
                    </a:lnR>
                    <a:lnT w="6350" cap="flat" cmpd="sng" algn="ctr">
                      <a:solidFill>
                        <a:srgbClr val="164194"/>
                      </a:solidFill>
                      <a:prstDash val="solid"/>
                      <a:round/>
                      <a:headEnd type="none" w="med" len="med"/>
                      <a:tailEnd type="none" w="med" len="med"/>
                    </a:lnT>
                    <a:lnB w="6350" cap="flat" cmpd="sng" algn="ctr">
                      <a:solidFill>
                        <a:srgbClr val="164194"/>
                      </a:solidFill>
                      <a:prstDash val="solid"/>
                      <a:round/>
                      <a:headEnd type="none" w="med" len="med"/>
                      <a:tailEnd type="none" w="med" len="med"/>
                    </a:lnB>
                    <a:lnTlToBr w="12700" cmpd="sng">
                      <a:noFill/>
                      <a:prstDash val="solid"/>
                    </a:lnTlToBr>
                    <a:lnBlToTr w="12700" cmpd="sng">
                      <a:noFill/>
                      <a:prstDash val="solid"/>
                    </a:lnBlToTr>
                    <a:solidFill>
                      <a:srgbClr val="D2F1F9"/>
                    </a:solidFill>
                  </a:tcPr>
                </a:tc>
                <a:tc>
                  <a:txBody>
                    <a:bodyPr/>
                    <a:lstStyle/>
                    <a:p>
                      <a:pPr marL="0" algn="l" defTabSz="978327" rtl="0" eaLnBrk="1" latinLnBrk="0" hangingPunct="1"/>
                      <a:r>
                        <a:rPr lang="fr-FR" sz="850" kern="1200">
                          <a:solidFill>
                            <a:schemeClr val="dk1"/>
                          </a:solidFill>
                          <a:latin typeface="Calibri" panose="020F0502020204030204" pitchFamily="34" charset="0"/>
                          <a:ea typeface="+mn-ea"/>
                          <a:cs typeface="Calibri" panose="020F0502020204030204" pitchFamily="34" charset="0"/>
                        </a:rPr>
                        <a:t>Site internet</a:t>
                      </a:r>
                    </a:p>
                  </a:txBody>
                  <a:tcPr marL="72000" marR="72000" marT="36000" marB="36000" anchor="ctr">
                    <a:lnL w="6350" cap="flat" cmpd="sng" algn="ctr">
                      <a:solidFill>
                        <a:srgbClr val="164194"/>
                      </a:solidFill>
                      <a:prstDash val="solid"/>
                      <a:round/>
                      <a:headEnd type="none" w="med" len="med"/>
                      <a:tailEnd type="none" w="med" len="med"/>
                    </a:lnL>
                    <a:lnR w="12700" cap="flat" cmpd="sng" algn="ctr">
                      <a:solidFill>
                        <a:srgbClr val="164194"/>
                      </a:solidFill>
                      <a:prstDash val="solid"/>
                      <a:round/>
                      <a:headEnd type="none" w="med" len="med"/>
                      <a:tailEnd type="none" w="med" len="med"/>
                    </a:lnR>
                    <a:lnT w="6350" cap="flat" cmpd="sng" algn="ctr">
                      <a:solidFill>
                        <a:srgbClr val="164194"/>
                      </a:solidFill>
                      <a:prstDash val="solid"/>
                      <a:round/>
                      <a:headEnd type="none" w="med" len="med"/>
                      <a:tailEnd type="none" w="med" len="med"/>
                    </a:lnT>
                    <a:lnB w="6350" cap="flat" cmpd="sng" algn="ctr">
                      <a:solidFill>
                        <a:srgbClr val="164194"/>
                      </a:solidFill>
                      <a:prstDash val="solid"/>
                      <a:round/>
                      <a:headEnd type="none" w="med" len="med"/>
                      <a:tailEnd type="none" w="med" len="med"/>
                    </a:lnB>
                    <a:lnTlToBr w="12700" cmpd="sng">
                      <a:noFill/>
                      <a:prstDash val="solid"/>
                    </a:lnTlToBr>
                    <a:lnBlToTr w="12700" cmpd="sng">
                      <a:noFill/>
                      <a:prstDash val="solid"/>
                    </a:lnBlToTr>
                    <a:solidFill>
                      <a:srgbClr val="D2F1F9"/>
                    </a:solidFill>
                  </a:tcPr>
                </a:tc>
                <a:extLst>
                  <a:ext uri="{0D108BD9-81ED-4DB2-BD59-A6C34878D82A}">
                    <a16:rowId xmlns:a16="http://schemas.microsoft.com/office/drawing/2014/main" val="3703115351"/>
                  </a:ext>
                </a:extLst>
              </a:tr>
              <a:tr h="346264">
                <a:tc>
                  <a:txBody>
                    <a:bodyPr/>
                    <a:lstStyle/>
                    <a:p>
                      <a:r>
                        <a:rPr lang="fr-FR" sz="850" kern="1200">
                          <a:solidFill>
                            <a:schemeClr val="dk1"/>
                          </a:solidFill>
                          <a:latin typeface="Calibri" panose="020F0502020204030204" pitchFamily="34" charset="0"/>
                          <a:ea typeface="+mn-ea"/>
                          <a:cs typeface="Calibri" panose="020F0502020204030204" pitchFamily="34" charset="0"/>
                        </a:rPr>
                        <a:t>La bonne adaptation de la politique de rémunération à la prise en compte des risques de durabilité dans les décisions d’investissement (article 5)</a:t>
                      </a:r>
                    </a:p>
                  </a:txBody>
                  <a:tcPr marL="72000" marR="72000" marT="36000" marB="36000" anchor="ctr">
                    <a:lnL w="12700" cap="flat" cmpd="sng" algn="ctr">
                      <a:solidFill>
                        <a:srgbClr val="164194"/>
                      </a:solidFill>
                      <a:prstDash val="solid"/>
                      <a:round/>
                      <a:headEnd type="none" w="med" len="med"/>
                      <a:tailEnd type="none" w="med" len="med"/>
                    </a:lnL>
                    <a:lnR w="6350" cap="flat" cmpd="sng" algn="ctr">
                      <a:solidFill>
                        <a:srgbClr val="164194"/>
                      </a:solidFill>
                      <a:prstDash val="solid"/>
                      <a:round/>
                      <a:headEnd type="none" w="med" len="med"/>
                      <a:tailEnd type="none" w="med" len="med"/>
                    </a:lnR>
                    <a:lnT w="6350" cap="flat" cmpd="sng" algn="ctr">
                      <a:solidFill>
                        <a:srgbClr val="164194"/>
                      </a:solidFill>
                      <a:prstDash val="solid"/>
                      <a:round/>
                      <a:headEnd type="none" w="med" len="med"/>
                      <a:tailEnd type="none" w="med" len="med"/>
                    </a:lnT>
                    <a:lnB w="6350" cap="flat" cmpd="sng" algn="ctr">
                      <a:solidFill>
                        <a:srgbClr val="16419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r-FR" sz="850">
                          <a:latin typeface="Calibri" panose="020F0502020204030204" pitchFamily="34" charset="0"/>
                          <a:cs typeface="Calibri" panose="020F0502020204030204" pitchFamily="34" charset="0"/>
                        </a:rPr>
                        <a:t>entité</a:t>
                      </a:r>
                    </a:p>
                  </a:txBody>
                  <a:tcPr marL="72000" marR="72000" marT="36000" marB="36000" anchor="ctr">
                    <a:lnL w="6350" cap="flat" cmpd="sng" algn="ctr">
                      <a:solidFill>
                        <a:srgbClr val="164194"/>
                      </a:solidFill>
                      <a:prstDash val="solid"/>
                      <a:round/>
                      <a:headEnd type="none" w="med" len="med"/>
                      <a:tailEnd type="none" w="med" len="med"/>
                    </a:lnL>
                    <a:lnR w="6350" cap="flat" cmpd="sng" algn="ctr">
                      <a:solidFill>
                        <a:srgbClr val="164194"/>
                      </a:solidFill>
                      <a:prstDash val="solid"/>
                      <a:round/>
                      <a:headEnd type="none" w="med" len="med"/>
                      <a:tailEnd type="none" w="med" len="med"/>
                    </a:lnR>
                    <a:lnT w="6350" cap="flat" cmpd="sng" algn="ctr">
                      <a:solidFill>
                        <a:srgbClr val="164194"/>
                      </a:solidFill>
                      <a:prstDash val="solid"/>
                      <a:round/>
                      <a:headEnd type="none" w="med" len="med"/>
                      <a:tailEnd type="none" w="med" len="med"/>
                    </a:lnT>
                    <a:lnB w="6350" cap="flat" cmpd="sng" algn="ctr">
                      <a:solidFill>
                        <a:srgbClr val="16419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850">
                          <a:latin typeface="Calibri" panose="020F0502020204030204" pitchFamily="34" charset="0"/>
                          <a:cs typeface="Calibri" panose="020F0502020204030204" pitchFamily="34" charset="0"/>
                        </a:rPr>
                        <a:t>Site internet</a:t>
                      </a:r>
                    </a:p>
                  </a:txBody>
                  <a:tcPr marL="72000" marR="72000" marT="36000" marB="36000" anchor="ctr">
                    <a:lnL w="6350" cap="flat" cmpd="sng" algn="ctr">
                      <a:solidFill>
                        <a:srgbClr val="164194"/>
                      </a:solidFill>
                      <a:prstDash val="solid"/>
                      <a:round/>
                      <a:headEnd type="none" w="med" len="med"/>
                      <a:tailEnd type="none" w="med" len="med"/>
                    </a:lnL>
                    <a:lnR w="12700" cap="flat" cmpd="sng" algn="ctr">
                      <a:solidFill>
                        <a:srgbClr val="164194"/>
                      </a:solidFill>
                      <a:prstDash val="solid"/>
                      <a:round/>
                      <a:headEnd type="none" w="med" len="med"/>
                      <a:tailEnd type="none" w="med" len="med"/>
                    </a:lnR>
                    <a:lnT w="6350" cap="flat" cmpd="sng" algn="ctr">
                      <a:solidFill>
                        <a:srgbClr val="164194"/>
                      </a:solidFill>
                      <a:prstDash val="solid"/>
                      <a:round/>
                      <a:headEnd type="none" w="med" len="med"/>
                      <a:tailEnd type="none" w="med" len="med"/>
                    </a:lnT>
                    <a:lnB w="6350" cap="flat" cmpd="sng" algn="ctr">
                      <a:solidFill>
                        <a:srgbClr val="164194"/>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59517801"/>
                  </a:ext>
                </a:extLst>
              </a:tr>
              <a:tr h="210783">
                <a:tc>
                  <a:txBody>
                    <a:bodyPr/>
                    <a:lstStyle/>
                    <a:p>
                      <a:r>
                        <a:rPr lang="fr-FR" sz="850" kern="1200">
                          <a:solidFill>
                            <a:schemeClr val="dk1"/>
                          </a:solidFill>
                          <a:latin typeface="Calibri" panose="020F0502020204030204" pitchFamily="34" charset="0"/>
                          <a:ea typeface="+mn-ea"/>
                          <a:cs typeface="Calibri" panose="020F0502020204030204" pitchFamily="34" charset="0"/>
                        </a:rPr>
                        <a:t>Prise en compte des risques de durabilité par les produits (article 6)</a:t>
                      </a:r>
                    </a:p>
                  </a:txBody>
                  <a:tcPr marL="72000" marR="72000" marT="36000" marB="36000" anchor="ctr">
                    <a:lnL w="12700" cap="flat" cmpd="sng" algn="ctr">
                      <a:solidFill>
                        <a:srgbClr val="164194"/>
                      </a:solidFill>
                      <a:prstDash val="solid"/>
                      <a:round/>
                      <a:headEnd type="none" w="med" len="med"/>
                      <a:tailEnd type="none" w="med" len="med"/>
                    </a:lnL>
                    <a:lnR w="6350" cap="flat" cmpd="sng" algn="ctr">
                      <a:solidFill>
                        <a:srgbClr val="164194"/>
                      </a:solidFill>
                      <a:prstDash val="solid"/>
                      <a:round/>
                      <a:headEnd type="none" w="med" len="med"/>
                      <a:tailEnd type="none" w="med" len="med"/>
                    </a:lnR>
                    <a:lnT w="6350" cap="flat" cmpd="sng" algn="ctr">
                      <a:solidFill>
                        <a:srgbClr val="164194"/>
                      </a:solidFill>
                      <a:prstDash val="solid"/>
                      <a:round/>
                      <a:headEnd type="none" w="med" len="med"/>
                      <a:tailEnd type="none" w="med" len="med"/>
                    </a:lnT>
                    <a:lnB w="6350" cap="flat" cmpd="sng" algn="ctr">
                      <a:solidFill>
                        <a:srgbClr val="164194"/>
                      </a:solidFill>
                      <a:prstDash val="solid"/>
                      <a:round/>
                      <a:headEnd type="none" w="med" len="med"/>
                      <a:tailEnd type="none" w="med" len="med"/>
                    </a:lnB>
                    <a:lnTlToBr w="12700" cmpd="sng">
                      <a:noFill/>
                      <a:prstDash val="solid"/>
                    </a:lnTlToBr>
                    <a:lnBlToTr w="12700" cmpd="sng">
                      <a:noFill/>
                      <a:prstDash val="solid"/>
                    </a:lnBlToTr>
                    <a:solidFill>
                      <a:srgbClr val="D2F1F9"/>
                    </a:solidFill>
                  </a:tcPr>
                </a:tc>
                <a:tc>
                  <a:txBody>
                    <a:bodyPr/>
                    <a:lstStyle/>
                    <a:p>
                      <a:pPr algn="ctr"/>
                      <a:r>
                        <a:rPr lang="fr-FR" sz="850">
                          <a:latin typeface="Calibri" panose="020F0502020204030204" pitchFamily="34" charset="0"/>
                          <a:cs typeface="Calibri" panose="020F0502020204030204" pitchFamily="34" charset="0"/>
                        </a:rPr>
                        <a:t>produit</a:t>
                      </a:r>
                    </a:p>
                  </a:txBody>
                  <a:tcPr marL="72000" marR="72000" marT="36000" marB="36000" anchor="ctr">
                    <a:lnL w="6350" cap="flat" cmpd="sng" algn="ctr">
                      <a:solidFill>
                        <a:srgbClr val="164194"/>
                      </a:solidFill>
                      <a:prstDash val="solid"/>
                      <a:round/>
                      <a:headEnd type="none" w="med" len="med"/>
                      <a:tailEnd type="none" w="med" len="med"/>
                    </a:lnL>
                    <a:lnR w="6350" cap="flat" cmpd="sng" algn="ctr">
                      <a:solidFill>
                        <a:srgbClr val="164194"/>
                      </a:solidFill>
                      <a:prstDash val="solid"/>
                      <a:round/>
                      <a:headEnd type="none" w="med" len="med"/>
                      <a:tailEnd type="none" w="med" len="med"/>
                    </a:lnR>
                    <a:lnT w="6350" cap="flat" cmpd="sng" algn="ctr">
                      <a:solidFill>
                        <a:srgbClr val="164194"/>
                      </a:solidFill>
                      <a:prstDash val="solid"/>
                      <a:round/>
                      <a:headEnd type="none" w="med" len="med"/>
                      <a:tailEnd type="none" w="med" len="med"/>
                    </a:lnT>
                    <a:lnB w="6350" cap="flat" cmpd="sng" algn="ctr">
                      <a:solidFill>
                        <a:srgbClr val="164194"/>
                      </a:solidFill>
                      <a:prstDash val="solid"/>
                      <a:round/>
                      <a:headEnd type="none" w="med" len="med"/>
                      <a:tailEnd type="none" w="med" len="med"/>
                    </a:lnB>
                    <a:lnTlToBr w="12700" cmpd="sng">
                      <a:noFill/>
                      <a:prstDash val="solid"/>
                    </a:lnTlToBr>
                    <a:lnBlToTr w="12700" cmpd="sng">
                      <a:noFill/>
                      <a:prstDash val="solid"/>
                    </a:lnBlToTr>
                    <a:solidFill>
                      <a:srgbClr val="D2F1F9"/>
                    </a:solidFill>
                  </a:tcPr>
                </a:tc>
                <a:tc>
                  <a:txBody>
                    <a:bodyPr/>
                    <a:lstStyle/>
                    <a:p>
                      <a:r>
                        <a:rPr lang="fr-FR" sz="850">
                          <a:latin typeface="Calibri" panose="020F0502020204030204" pitchFamily="34" charset="0"/>
                          <a:cs typeface="Calibri" panose="020F0502020204030204" pitchFamily="34" charset="0"/>
                        </a:rPr>
                        <a:t>Prospectus du fonds</a:t>
                      </a:r>
                    </a:p>
                  </a:txBody>
                  <a:tcPr marL="72000" marR="72000" marT="36000" marB="36000" anchor="ctr">
                    <a:lnL w="6350" cap="flat" cmpd="sng" algn="ctr">
                      <a:solidFill>
                        <a:srgbClr val="164194"/>
                      </a:solidFill>
                      <a:prstDash val="solid"/>
                      <a:round/>
                      <a:headEnd type="none" w="med" len="med"/>
                      <a:tailEnd type="none" w="med" len="med"/>
                    </a:lnL>
                    <a:lnR w="12700" cap="flat" cmpd="sng" algn="ctr">
                      <a:solidFill>
                        <a:srgbClr val="164194"/>
                      </a:solidFill>
                      <a:prstDash val="solid"/>
                      <a:round/>
                      <a:headEnd type="none" w="med" len="med"/>
                      <a:tailEnd type="none" w="med" len="med"/>
                    </a:lnR>
                    <a:lnT w="6350" cap="flat" cmpd="sng" algn="ctr">
                      <a:solidFill>
                        <a:srgbClr val="164194"/>
                      </a:solidFill>
                      <a:prstDash val="solid"/>
                      <a:round/>
                      <a:headEnd type="none" w="med" len="med"/>
                      <a:tailEnd type="none" w="med" len="med"/>
                    </a:lnT>
                    <a:lnB w="6350" cap="flat" cmpd="sng" algn="ctr">
                      <a:solidFill>
                        <a:srgbClr val="164194"/>
                      </a:solidFill>
                      <a:prstDash val="solid"/>
                      <a:round/>
                      <a:headEnd type="none" w="med" len="med"/>
                      <a:tailEnd type="none" w="med" len="med"/>
                    </a:lnB>
                    <a:lnTlToBr w="12700" cmpd="sng">
                      <a:noFill/>
                      <a:prstDash val="solid"/>
                    </a:lnTlToBr>
                    <a:lnBlToTr w="12700" cmpd="sng">
                      <a:noFill/>
                      <a:prstDash val="solid"/>
                    </a:lnBlToTr>
                    <a:solidFill>
                      <a:srgbClr val="D2F1F9"/>
                    </a:solidFill>
                  </a:tcPr>
                </a:tc>
                <a:extLst>
                  <a:ext uri="{0D108BD9-81ED-4DB2-BD59-A6C34878D82A}">
                    <a16:rowId xmlns:a16="http://schemas.microsoft.com/office/drawing/2014/main" val="3906279775"/>
                  </a:ext>
                </a:extLst>
              </a:tr>
              <a:tr h="0">
                <a:tc>
                  <a:txBody>
                    <a:bodyPr/>
                    <a:lstStyle/>
                    <a:p>
                      <a:r>
                        <a:rPr lang="fr-FR" sz="850" kern="1200">
                          <a:solidFill>
                            <a:schemeClr val="dk1"/>
                          </a:solidFill>
                          <a:latin typeface="Calibri" panose="020F0502020204030204" pitchFamily="34" charset="0"/>
                          <a:ea typeface="+mn-ea"/>
                          <a:cs typeface="Calibri" panose="020F0502020204030204" pitchFamily="34" charset="0"/>
                        </a:rPr>
                        <a:t>Prise en compte des incidences négatives par les produits (article 7)</a:t>
                      </a:r>
                    </a:p>
                  </a:txBody>
                  <a:tcPr marL="72000" marR="72000" marT="36000" marB="36000" anchor="ctr">
                    <a:lnL w="12700" cap="flat" cmpd="sng" algn="ctr">
                      <a:solidFill>
                        <a:srgbClr val="164194"/>
                      </a:solidFill>
                      <a:prstDash val="solid"/>
                      <a:round/>
                      <a:headEnd type="none" w="med" len="med"/>
                      <a:tailEnd type="none" w="med" len="med"/>
                    </a:lnL>
                    <a:lnR w="6350" cap="flat" cmpd="sng" algn="ctr">
                      <a:solidFill>
                        <a:srgbClr val="164194"/>
                      </a:solidFill>
                      <a:prstDash val="solid"/>
                      <a:round/>
                      <a:headEnd type="none" w="med" len="med"/>
                      <a:tailEnd type="none" w="med" len="med"/>
                    </a:lnR>
                    <a:lnT w="6350" cap="flat" cmpd="sng" algn="ctr">
                      <a:solidFill>
                        <a:srgbClr val="164194"/>
                      </a:solidFill>
                      <a:prstDash val="solid"/>
                      <a:round/>
                      <a:headEnd type="none" w="med" len="med"/>
                      <a:tailEnd type="none" w="med" len="med"/>
                    </a:lnT>
                    <a:lnB w="6350" cap="flat" cmpd="sng" algn="ctr">
                      <a:solidFill>
                        <a:srgbClr val="16419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r-FR" sz="850">
                          <a:latin typeface="Calibri" panose="020F0502020204030204" pitchFamily="34" charset="0"/>
                          <a:cs typeface="Calibri" panose="020F0502020204030204" pitchFamily="34" charset="0"/>
                        </a:rPr>
                        <a:t>produit</a:t>
                      </a:r>
                    </a:p>
                  </a:txBody>
                  <a:tcPr marL="72000" marR="72000" marT="36000" marB="36000" anchor="ctr">
                    <a:lnL w="6350" cap="flat" cmpd="sng" algn="ctr">
                      <a:solidFill>
                        <a:srgbClr val="164194"/>
                      </a:solidFill>
                      <a:prstDash val="solid"/>
                      <a:round/>
                      <a:headEnd type="none" w="med" len="med"/>
                      <a:tailEnd type="none" w="med" len="med"/>
                    </a:lnL>
                    <a:lnR w="6350" cap="flat" cmpd="sng" algn="ctr">
                      <a:solidFill>
                        <a:srgbClr val="164194"/>
                      </a:solidFill>
                      <a:prstDash val="solid"/>
                      <a:round/>
                      <a:headEnd type="none" w="med" len="med"/>
                      <a:tailEnd type="none" w="med" len="med"/>
                    </a:lnR>
                    <a:lnT w="6350" cap="flat" cmpd="sng" algn="ctr">
                      <a:solidFill>
                        <a:srgbClr val="164194"/>
                      </a:solidFill>
                      <a:prstDash val="solid"/>
                      <a:round/>
                      <a:headEnd type="none" w="med" len="med"/>
                      <a:tailEnd type="none" w="med" len="med"/>
                    </a:lnT>
                    <a:lnB w="6350" cap="flat" cmpd="sng" algn="ctr">
                      <a:solidFill>
                        <a:srgbClr val="16419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fr-FR" sz="850">
                          <a:latin typeface="Calibri" panose="020F0502020204030204" pitchFamily="34" charset="0"/>
                          <a:cs typeface="Calibri" panose="020F0502020204030204" pitchFamily="34" charset="0"/>
                        </a:rPr>
                        <a:t>Prospectus et rapport annuel du fonds</a:t>
                      </a:r>
                    </a:p>
                  </a:txBody>
                  <a:tcPr marL="72000" marR="72000" marT="36000" marB="36000" anchor="ctr">
                    <a:lnL w="6350" cap="flat" cmpd="sng" algn="ctr">
                      <a:solidFill>
                        <a:srgbClr val="164194"/>
                      </a:solidFill>
                      <a:prstDash val="solid"/>
                      <a:round/>
                      <a:headEnd type="none" w="med" len="med"/>
                      <a:tailEnd type="none" w="med" len="med"/>
                    </a:lnL>
                    <a:lnR w="12700" cap="flat" cmpd="sng" algn="ctr">
                      <a:solidFill>
                        <a:srgbClr val="164194"/>
                      </a:solidFill>
                      <a:prstDash val="solid"/>
                      <a:round/>
                      <a:headEnd type="none" w="med" len="med"/>
                      <a:tailEnd type="none" w="med" len="med"/>
                    </a:lnR>
                    <a:lnT w="6350" cap="flat" cmpd="sng" algn="ctr">
                      <a:solidFill>
                        <a:srgbClr val="164194"/>
                      </a:solidFill>
                      <a:prstDash val="solid"/>
                      <a:round/>
                      <a:headEnd type="none" w="med" len="med"/>
                      <a:tailEnd type="none" w="med" len="med"/>
                    </a:lnT>
                    <a:lnB w="6350" cap="flat" cmpd="sng" algn="ctr">
                      <a:solidFill>
                        <a:srgbClr val="164194"/>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67111318"/>
                  </a:ext>
                </a:extLst>
              </a:tr>
              <a:tr h="241112">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fr-FR" sz="850" kern="1200">
                          <a:solidFill>
                            <a:schemeClr val="dk1"/>
                          </a:solidFill>
                          <a:latin typeface="Calibri" panose="020F0502020204030204" pitchFamily="34" charset="0"/>
                          <a:ea typeface="+mn-ea"/>
                          <a:cs typeface="Calibri" panose="020F0502020204030204" pitchFamily="34" charset="0"/>
                        </a:rPr>
                        <a:t>Caractéristiques environnementales ou sociales promues par le fonds pour les fonds (article 8), y compris engagement investissement durable le cas échéant, dont éventuellement taxonomie</a:t>
                      </a:r>
                    </a:p>
                  </a:txBody>
                  <a:tcPr marL="72000" marR="72000" marT="36000" marB="36000" anchor="ctr">
                    <a:lnL w="12700" cap="flat" cmpd="sng" algn="ctr">
                      <a:solidFill>
                        <a:srgbClr val="164194"/>
                      </a:solidFill>
                      <a:prstDash val="solid"/>
                      <a:round/>
                      <a:headEnd type="none" w="med" len="med"/>
                      <a:tailEnd type="none" w="med" len="med"/>
                    </a:lnL>
                    <a:lnR w="6350" cap="flat" cmpd="sng" algn="ctr">
                      <a:solidFill>
                        <a:srgbClr val="164194"/>
                      </a:solidFill>
                      <a:prstDash val="solid"/>
                      <a:round/>
                      <a:headEnd type="none" w="med" len="med"/>
                      <a:tailEnd type="none" w="med" len="med"/>
                    </a:lnR>
                    <a:lnT w="6350" cap="flat" cmpd="sng" algn="ctr">
                      <a:solidFill>
                        <a:srgbClr val="164194"/>
                      </a:solidFill>
                      <a:prstDash val="solid"/>
                      <a:round/>
                      <a:headEnd type="none" w="med" len="med"/>
                      <a:tailEnd type="none" w="med" len="med"/>
                    </a:lnT>
                    <a:lnB w="6350" cap="flat" cmpd="sng" algn="ctr">
                      <a:solidFill>
                        <a:srgbClr val="164194"/>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fr-FR" sz="850">
                          <a:latin typeface="Calibri" panose="020F0502020204030204" pitchFamily="34" charset="0"/>
                          <a:cs typeface="Calibri" panose="020F0502020204030204" pitchFamily="34" charset="0"/>
                        </a:rPr>
                        <a:t>produit</a:t>
                      </a:r>
                    </a:p>
                  </a:txBody>
                  <a:tcPr marL="72000" marR="72000" marT="36000" marB="36000" anchor="ctr">
                    <a:lnL w="6350" cap="flat" cmpd="sng" algn="ctr">
                      <a:solidFill>
                        <a:srgbClr val="164194"/>
                      </a:solidFill>
                      <a:prstDash val="solid"/>
                      <a:round/>
                      <a:headEnd type="none" w="med" len="med"/>
                      <a:tailEnd type="none" w="med" len="med"/>
                    </a:lnL>
                    <a:lnR w="6350" cap="flat" cmpd="sng" algn="ctr">
                      <a:solidFill>
                        <a:srgbClr val="164194"/>
                      </a:solidFill>
                      <a:prstDash val="solid"/>
                      <a:round/>
                      <a:headEnd type="none" w="med" len="med"/>
                      <a:tailEnd type="none" w="med" len="med"/>
                    </a:lnR>
                    <a:lnT w="6350" cap="flat" cmpd="sng" algn="ctr">
                      <a:solidFill>
                        <a:srgbClr val="164194"/>
                      </a:solidFill>
                      <a:prstDash val="solid"/>
                      <a:round/>
                      <a:headEnd type="none" w="med" len="med"/>
                      <a:tailEnd type="none" w="med" len="med"/>
                    </a:lnT>
                    <a:lnB w="6350" cap="flat" cmpd="sng" algn="ctr">
                      <a:solidFill>
                        <a:srgbClr val="164194"/>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0" marR="0" lvl="0" indent="0" algn="l" defTabSz="978327" rtl="0" eaLnBrk="1" fontAlgn="auto" latinLnBrk="0" hangingPunct="1">
                        <a:lnSpc>
                          <a:spcPct val="100000"/>
                        </a:lnSpc>
                        <a:spcBef>
                          <a:spcPts val="0"/>
                        </a:spcBef>
                        <a:spcAft>
                          <a:spcPts val="0"/>
                        </a:spcAft>
                        <a:buClrTx/>
                        <a:buSzTx/>
                        <a:buFontTx/>
                        <a:buNone/>
                        <a:tabLst/>
                        <a:defRPr/>
                      </a:pPr>
                      <a:r>
                        <a:rPr lang="fr-FR" sz="850" kern="1200">
                          <a:solidFill>
                            <a:schemeClr val="dk1"/>
                          </a:solidFill>
                          <a:latin typeface="Calibri" panose="020F0502020204030204" pitchFamily="34" charset="0"/>
                          <a:ea typeface="+mn-ea"/>
                          <a:cs typeface="Calibri" panose="020F0502020204030204" pitchFamily="34" charset="0"/>
                        </a:rPr>
                        <a:t>Prospectus et annexe précontractuelle ; rapport annuel du fonds, annexe rapport annuel et page internet dédiée au fonds</a:t>
                      </a:r>
                    </a:p>
                  </a:txBody>
                  <a:tcPr marL="72000" marR="72000" marT="36000" marB="36000" anchor="ctr">
                    <a:lnL w="6350" cap="flat" cmpd="sng" algn="ctr">
                      <a:solidFill>
                        <a:srgbClr val="164194"/>
                      </a:solidFill>
                      <a:prstDash val="solid"/>
                      <a:round/>
                      <a:headEnd type="none" w="med" len="med"/>
                      <a:tailEnd type="none" w="med" len="med"/>
                    </a:lnL>
                    <a:lnR w="12700" cap="flat" cmpd="sng" algn="ctr">
                      <a:solidFill>
                        <a:srgbClr val="164194"/>
                      </a:solidFill>
                      <a:prstDash val="solid"/>
                      <a:round/>
                      <a:headEnd type="none" w="med" len="med"/>
                      <a:tailEnd type="none" w="med" len="med"/>
                    </a:lnR>
                    <a:lnT w="6350" cap="flat" cmpd="sng" algn="ctr">
                      <a:solidFill>
                        <a:srgbClr val="164194"/>
                      </a:solidFill>
                      <a:prstDash val="solid"/>
                      <a:round/>
                      <a:headEnd type="none" w="med" len="med"/>
                      <a:tailEnd type="none" w="med" len="med"/>
                    </a:lnT>
                    <a:lnB w="6350" cap="flat" cmpd="sng" algn="ctr">
                      <a:solidFill>
                        <a:srgbClr val="164194"/>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291574514"/>
                  </a:ext>
                </a:extLst>
              </a:tr>
              <a:tr h="241112">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fr-FR" sz="850" kern="1200">
                          <a:solidFill>
                            <a:schemeClr val="dk1"/>
                          </a:solidFill>
                          <a:latin typeface="Calibri" panose="020F0502020204030204" pitchFamily="34" charset="0"/>
                          <a:ea typeface="+mn-ea"/>
                          <a:cs typeface="Calibri" panose="020F0502020204030204" pitchFamily="34" charset="0"/>
                        </a:rPr>
                        <a:t>Les objectifs d’investissement durables poursuivis par le fonds pour les fonds</a:t>
                      </a:r>
                      <a:r>
                        <a:rPr lang="fr-FR" sz="850" kern="1200">
                          <a:solidFill>
                            <a:srgbClr val="FF0000"/>
                          </a:solidFill>
                          <a:latin typeface="Calibri" panose="020F0502020204030204" pitchFamily="34" charset="0"/>
                          <a:ea typeface="+mn-ea"/>
                          <a:cs typeface="Calibri" panose="020F0502020204030204" pitchFamily="34" charset="0"/>
                        </a:rPr>
                        <a:t> </a:t>
                      </a:r>
                      <a:r>
                        <a:rPr lang="fr-FR" sz="850" kern="1200">
                          <a:solidFill>
                            <a:schemeClr val="tx1"/>
                          </a:solidFill>
                          <a:latin typeface="Calibri" panose="020F0502020204030204" pitchFamily="34" charset="0"/>
                          <a:ea typeface="+mn-ea"/>
                          <a:cs typeface="Calibri" panose="020F0502020204030204" pitchFamily="34" charset="0"/>
                        </a:rPr>
                        <a:t>« catégorisés » (</a:t>
                      </a:r>
                      <a:r>
                        <a:rPr lang="fr-FR" sz="850" kern="1200">
                          <a:solidFill>
                            <a:schemeClr val="dk1"/>
                          </a:solidFill>
                          <a:latin typeface="Calibri" panose="020F0502020204030204" pitchFamily="34" charset="0"/>
                          <a:ea typeface="+mn-ea"/>
                          <a:cs typeface="Calibri" panose="020F0502020204030204" pitchFamily="34" charset="0"/>
                        </a:rPr>
                        <a:t>article 9 ou part des fonds article 8) ) dont éventuellement engagement taxonomie</a:t>
                      </a:r>
                    </a:p>
                  </a:txBody>
                  <a:tcPr marL="72000" marR="72000" marT="36000" marB="36000" anchor="ctr">
                    <a:lnL w="12700" cap="flat" cmpd="sng" algn="ctr">
                      <a:solidFill>
                        <a:srgbClr val="164194"/>
                      </a:solidFill>
                      <a:prstDash val="solid"/>
                      <a:round/>
                      <a:headEnd type="none" w="med" len="med"/>
                      <a:tailEnd type="none" w="med" len="med"/>
                    </a:lnL>
                    <a:lnR w="6350" cap="flat" cmpd="sng" algn="ctr">
                      <a:solidFill>
                        <a:srgbClr val="164194"/>
                      </a:solidFill>
                      <a:prstDash val="solid"/>
                      <a:round/>
                      <a:headEnd type="none" w="med" len="med"/>
                      <a:tailEnd type="none" w="med" len="med"/>
                    </a:lnR>
                    <a:lnT w="6350" cap="flat" cmpd="sng" algn="ctr">
                      <a:solidFill>
                        <a:srgbClr val="164194"/>
                      </a:solidFill>
                      <a:prstDash val="solid"/>
                      <a:round/>
                      <a:headEnd type="none" w="med" len="med"/>
                      <a:tailEnd type="none" w="med" len="med"/>
                    </a:lnT>
                    <a:lnB w="6350" cap="flat" cmpd="sng" algn="ctr">
                      <a:solidFill>
                        <a:srgbClr val="16419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fr-FR" sz="850">
                          <a:latin typeface="Calibri" panose="020F0502020204030204" pitchFamily="34" charset="0"/>
                          <a:cs typeface="Calibri" panose="020F0502020204030204" pitchFamily="34" charset="0"/>
                        </a:rPr>
                        <a:t>produit</a:t>
                      </a:r>
                    </a:p>
                  </a:txBody>
                  <a:tcPr marL="72000" marR="72000" marT="36000" marB="36000" anchor="ctr">
                    <a:lnL w="6350" cap="flat" cmpd="sng" algn="ctr">
                      <a:solidFill>
                        <a:srgbClr val="164194"/>
                      </a:solidFill>
                      <a:prstDash val="solid"/>
                      <a:round/>
                      <a:headEnd type="none" w="med" len="med"/>
                      <a:tailEnd type="none" w="med" len="med"/>
                    </a:lnL>
                    <a:lnR w="6350" cap="flat" cmpd="sng" algn="ctr">
                      <a:solidFill>
                        <a:srgbClr val="164194"/>
                      </a:solidFill>
                      <a:prstDash val="solid"/>
                      <a:round/>
                      <a:headEnd type="none" w="med" len="med"/>
                      <a:tailEnd type="none" w="med" len="med"/>
                    </a:lnR>
                    <a:lnT w="6350" cap="flat" cmpd="sng" algn="ctr">
                      <a:solidFill>
                        <a:srgbClr val="164194"/>
                      </a:solidFill>
                      <a:prstDash val="solid"/>
                      <a:round/>
                      <a:headEnd type="none" w="med" len="med"/>
                      <a:tailEnd type="none" w="med" len="med"/>
                    </a:lnT>
                    <a:lnB w="6350" cap="flat" cmpd="sng" algn="ctr">
                      <a:solidFill>
                        <a:srgbClr val="164194"/>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78327" rtl="0" eaLnBrk="1" fontAlgn="auto" latinLnBrk="0" hangingPunct="1">
                        <a:lnSpc>
                          <a:spcPct val="100000"/>
                        </a:lnSpc>
                        <a:spcBef>
                          <a:spcPts val="0"/>
                        </a:spcBef>
                        <a:spcAft>
                          <a:spcPts val="0"/>
                        </a:spcAft>
                        <a:buClrTx/>
                        <a:buSzTx/>
                        <a:buFontTx/>
                        <a:buNone/>
                        <a:tabLst/>
                        <a:defRPr/>
                      </a:pPr>
                      <a:r>
                        <a:rPr lang="fr-FR" sz="850" kern="1200" dirty="0">
                          <a:solidFill>
                            <a:schemeClr val="dk1"/>
                          </a:solidFill>
                          <a:latin typeface="Calibri" panose="020F0502020204030204" pitchFamily="34" charset="0"/>
                          <a:ea typeface="+mn-ea"/>
                          <a:cs typeface="Calibri" panose="020F0502020204030204" pitchFamily="34" charset="0"/>
                        </a:rPr>
                        <a:t>Prospectus et annexe précontractuelle ; rapport annuel du fonds, annexe rapport annuel et page internet dédiée au fonds</a:t>
                      </a:r>
                    </a:p>
                  </a:txBody>
                  <a:tcPr marL="72000" marR="72000" marT="36000" marB="36000" anchor="ctr">
                    <a:lnL w="6350" cap="flat" cmpd="sng" algn="ctr">
                      <a:solidFill>
                        <a:srgbClr val="164194"/>
                      </a:solidFill>
                      <a:prstDash val="solid"/>
                      <a:round/>
                      <a:headEnd type="none" w="med" len="med"/>
                      <a:tailEnd type="none" w="med" len="med"/>
                    </a:lnL>
                    <a:lnR w="12700" cap="flat" cmpd="sng" algn="ctr">
                      <a:solidFill>
                        <a:srgbClr val="164194"/>
                      </a:solidFill>
                      <a:prstDash val="solid"/>
                      <a:round/>
                      <a:headEnd type="none" w="med" len="med"/>
                      <a:tailEnd type="none" w="med" len="med"/>
                    </a:lnR>
                    <a:lnT w="6350" cap="flat" cmpd="sng" algn="ctr">
                      <a:solidFill>
                        <a:srgbClr val="164194"/>
                      </a:solidFill>
                      <a:prstDash val="solid"/>
                      <a:round/>
                      <a:headEnd type="none" w="med" len="med"/>
                      <a:tailEnd type="none" w="med" len="med"/>
                    </a:lnT>
                    <a:lnB w="6350" cap="flat" cmpd="sng" algn="ctr">
                      <a:solidFill>
                        <a:srgbClr val="164194"/>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98633374"/>
                  </a:ext>
                </a:extLst>
              </a:tr>
            </a:tbl>
          </a:graphicData>
        </a:graphic>
      </p:graphicFrame>
    </p:spTree>
    <p:extLst>
      <p:ext uri="{BB962C8B-B14F-4D97-AF65-F5344CB8AC3E}">
        <p14:creationId xmlns:p14="http://schemas.microsoft.com/office/powerpoint/2010/main" val="3606802161"/>
      </p:ext>
    </p:extLst>
  </p:cSld>
  <p:clrMapOvr>
    <a:masterClrMapping/>
  </p:clrMapOvr>
  <p:transition>
    <p:fade/>
  </p:transition>
</p:sld>
</file>

<file path=ppt/theme/theme1.xml><?xml version="1.0" encoding="utf-8"?>
<a:theme xmlns:a="http://schemas.openxmlformats.org/drawingml/2006/main" name="Thème AFG">
  <a:themeElements>
    <a:clrScheme name="AFG">
      <a:dk1>
        <a:sysClr val="windowText" lastClr="000000"/>
      </a:dk1>
      <a:lt1>
        <a:sysClr val="window" lastClr="FFFFFF"/>
      </a:lt1>
      <a:dk2>
        <a:srgbClr val="164194"/>
      </a:dk2>
      <a:lt2>
        <a:srgbClr val="1DBADF"/>
      </a:lt2>
      <a:accent1>
        <a:srgbClr val="449DD7"/>
      </a:accent1>
      <a:accent2>
        <a:srgbClr val="004A78"/>
      </a:accent2>
      <a:accent3>
        <a:srgbClr val="18BBB5"/>
      </a:accent3>
      <a:accent4>
        <a:srgbClr val="008269"/>
      </a:accent4>
      <a:accent5>
        <a:srgbClr val="522A6B"/>
      </a:accent5>
      <a:accent6>
        <a:srgbClr val="CC302B"/>
      </a:accent6>
      <a:hlink>
        <a:srgbClr val="0563C1"/>
      </a:hlink>
      <a:folHlink>
        <a:srgbClr val="954F72"/>
      </a:folHlink>
    </a:clrScheme>
    <a:fontScheme name="BioRhyme + Montserrat">
      <a:majorFont>
        <a:latin typeface="BioRhyme"/>
        <a:ea typeface=""/>
        <a:cs typeface=""/>
      </a:majorFont>
      <a:minorFont>
        <a:latin typeface="Montserra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gn="l">
          <a:spcBef>
            <a:spcPts val="1200"/>
          </a:spcBef>
          <a:defRPr sz="3000" dirty="0" err="1" smtClean="0">
            <a:solidFill>
              <a:schemeClr val="bg1"/>
            </a:solidFill>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8ef51c31-c0a2-4bfe-9f88-b1807a20c4ae" xsi:nil="true"/>
    <lcf76f155ced4ddcb4097134ff3c332f xmlns="0ffb67e9-2160-40a6-9a26-e1d7408a2c16">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50DCF4E922C0F49BCA7375B08394DF4" ma:contentTypeVersion="17" ma:contentTypeDescription="Crée un document." ma:contentTypeScope="" ma:versionID="321776bcf8b36d9d624d7ec1ad4071b4">
  <xsd:schema xmlns:xsd="http://www.w3.org/2001/XMLSchema" xmlns:xs="http://www.w3.org/2001/XMLSchema" xmlns:p="http://schemas.microsoft.com/office/2006/metadata/properties" xmlns:ns2="8ef51c31-c0a2-4bfe-9f88-b1807a20c4ae" xmlns:ns3="0ffb67e9-2160-40a6-9a26-e1d7408a2c16" targetNamespace="http://schemas.microsoft.com/office/2006/metadata/properties" ma:root="true" ma:fieldsID="3ad6e4ea82041d827a45246701e21c22" ns2:_="" ns3:_="">
    <xsd:import namespace="8ef51c31-c0a2-4bfe-9f88-b1807a20c4ae"/>
    <xsd:import namespace="0ffb67e9-2160-40a6-9a26-e1d7408a2c16"/>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EventHashCode" minOccurs="0"/>
                <xsd:element ref="ns3:MediaServiceGenerationTime" minOccurs="0"/>
                <xsd:element ref="ns3:MediaServiceAutoTags" minOccurs="0"/>
                <xsd:element ref="ns3:MediaServiceOCR" minOccurs="0"/>
                <xsd:element ref="ns3:MediaServiceDateTaken" minOccurs="0"/>
                <xsd:element ref="ns3:MediaServiceAutoKeyPoints" minOccurs="0"/>
                <xsd:element ref="ns3:MediaServiceKeyPoints" minOccurs="0"/>
                <xsd:element ref="ns3:MediaLengthInSeconds"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ef51c31-c0a2-4bfe-9f88-b1807a20c4ae" elementFormDefault="qualified">
    <xsd:import namespace="http://schemas.microsoft.com/office/2006/documentManagement/types"/>
    <xsd:import namespace="http://schemas.microsoft.com/office/infopath/2007/PartnerControls"/>
    <xsd:element name="SharedWithUsers" ma:index="8" nillable="true" ma:displayName="Partagé avec"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Partagé avec détails" ma:description="" ma:internalName="SharedWithDetails" ma:readOnly="true">
      <xsd:simpleType>
        <xsd:restriction base="dms:Note">
          <xsd:maxLength value="255"/>
        </xsd:restriction>
      </xsd:simpleType>
    </xsd:element>
    <xsd:element name="TaxCatchAll" ma:index="22" nillable="true" ma:displayName="Taxonomy Catch All Column" ma:hidden="true" ma:list="{cfe375a5-b762-461b-aa55-bdfb2c9fc8c2}" ma:internalName="TaxCatchAll" ma:showField="CatchAllData" ma:web="8ef51c31-c0a2-4bfe-9f88-b1807a20c4ae">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ffb67e9-2160-40a6-9a26-e1d7408a2c16"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Balises d’images" ma:readOnly="false" ma:fieldId="{5cf76f15-5ced-4ddc-b409-7134ff3c332f}" ma:taxonomyMulti="true" ma:sspId="c06cf7ba-8eb3-40c5-85ed-c03fc216952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F265D4B-28E9-4E69-8532-A2E46B234BFF}">
  <ds:schemaRefs>
    <ds:schemaRef ds:uri="http://schemas.microsoft.com/sharepoint/v3/contenttype/forms"/>
  </ds:schemaRefs>
</ds:datastoreItem>
</file>

<file path=customXml/itemProps2.xml><?xml version="1.0" encoding="utf-8"?>
<ds:datastoreItem xmlns:ds="http://schemas.openxmlformats.org/officeDocument/2006/customXml" ds:itemID="{C830623C-FEA2-4542-AE14-8DFD69718A88}">
  <ds:schemaRefs>
    <ds:schemaRef ds:uri="http://schemas.microsoft.com/office/2006/documentManagement/types"/>
    <ds:schemaRef ds:uri="http://schemas.microsoft.com/office/2006/metadata/properties"/>
    <ds:schemaRef ds:uri="8ef51c31-c0a2-4bfe-9f88-b1807a20c4ae"/>
    <ds:schemaRef ds:uri="0ffb67e9-2160-40a6-9a26-e1d7408a2c16"/>
    <ds:schemaRef ds:uri="http://purl.org/dc/elements/1.1/"/>
    <ds:schemaRef ds:uri="http://purl.org/dc/terms/"/>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6EEE24C8-0614-4FF9-B7F5-12BC2A812CAC}">
  <ds:schemaRefs>
    <ds:schemaRef ds:uri="0ffb67e9-2160-40a6-9a26-e1d7408a2c16"/>
    <ds:schemaRef ds:uri="8ef51c31-c0a2-4bfe-9f88-b1807a20c4a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6</TotalTime>
  <Words>1404</Words>
  <Application>Microsoft Office PowerPoint</Application>
  <PresentationFormat>Personnalisé</PresentationFormat>
  <Paragraphs>85</Paragraphs>
  <Slides>2</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vt:i4>
      </vt:variant>
    </vt:vector>
  </HeadingPairs>
  <TitlesOfParts>
    <vt:vector size="9" baseType="lpstr">
      <vt:lpstr>Arial</vt:lpstr>
      <vt:lpstr>Calibri</vt:lpstr>
      <vt:lpstr>Lucida Grande</vt:lpstr>
      <vt:lpstr>Montserrat</vt:lpstr>
      <vt:lpstr>Montserrat Medium</vt:lpstr>
      <vt:lpstr>Police système</vt:lpstr>
      <vt:lpstr>Thème AFG</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Planet13</dc:creator>
  <cp:lastModifiedBy>HELLUY-LAFONT Charlotte</cp:lastModifiedBy>
  <cp:revision>6</cp:revision>
  <dcterms:created xsi:type="dcterms:W3CDTF">2021-09-09T11:06:59Z</dcterms:created>
  <dcterms:modified xsi:type="dcterms:W3CDTF">2025-01-10T17:07:23Z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0x010100F50DCF4E922C0F49BCA7375B08394DF4</vt:lpwstr>
  </property>
  <property fmtid="{D5CDD505-2E9C-101B-9397-08002B2CF9AE}" pid="3" name="MediaServiceImageTags">
    <vt:lpwstr/>
  </property>
</Properties>
</file>