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01_D6FB6EF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6"/>
  </p:notesMasterIdLst>
  <p:sldIdLst>
    <p:sldId id="258" r:id="rId4"/>
    <p:sldId id="257" r:id="rId5"/>
  </p:sldIdLst>
  <p:sldSz cx="7559675" cy="10439400"/>
  <p:notesSz cx="6888163" cy="10018713"/>
  <p:defaultTextStyle>
    <a:defPPr>
      <a:defRPr lang="fr-FR"/>
    </a:defPPr>
    <a:lvl1pPr marL="0" algn="l" defTabSz="1396959" rtl="0" eaLnBrk="1" latinLnBrk="0" hangingPunct="1">
      <a:defRPr sz="2749" kern="1200">
        <a:solidFill>
          <a:schemeClr val="tx1"/>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49C5B66-8424-9C40-F95B-D48D8FFF5C5A}" name="Pierre MASIERI" initials="PM" userId="f5abbb564ec97f98" providerId="Windows Live"/>
  <p188:author id="{BFE3EF97-4B36-84AC-A348-C364A72208E7}" name="Nora AMRANI" initials="NA" userId="S::no.amrani@agama-conseil.com::87cf68ee-fb8d-48ea-8efd-25119e4c3afc" providerId="AD"/>
  <p188:author id="{96B65FBD-0B33-C98E-FD36-5F23EE9B1C8A}" name="VALLI Thomas" initials="TV" userId="S::t.valli@afg.asso.fr::199d1be2-0bc7-4564-9d7f-ba965c582ff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C4390"/>
    <a:srgbClr val="D2F1F9"/>
    <a:srgbClr val="A5E3F2"/>
    <a:srgbClr val="77D6EC"/>
    <a:srgbClr val="164194"/>
    <a:srgbClr val="8AA0CA"/>
    <a:srgbClr val="F18700"/>
    <a:srgbClr val="D04119"/>
    <a:srgbClr val="1DBA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10" d="100"/>
          <a:sy n="110" d="100"/>
        </p:scale>
        <p:origin x="1380" y="-1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omments/modernComment_101_D6FB6EF1.xml><?xml version="1.0" encoding="utf-8"?>
<p188:cmLst xmlns:a="http://schemas.openxmlformats.org/drawingml/2006/main" xmlns:r="http://schemas.openxmlformats.org/officeDocument/2006/relationships" xmlns:p188="http://schemas.microsoft.com/office/powerpoint/2018/8/main">
  <p188:cm id="{28876168-29B6-4009-92FE-CF816708576E}" authorId="{BFE3EF97-4B36-84AC-A348-C364A72208E7}" created="2024-11-14T09:18:02.340">
    <ac:txMkLst xmlns:ac="http://schemas.microsoft.com/office/drawing/2013/main/command">
      <pc:docMk xmlns:pc="http://schemas.microsoft.com/office/powerpoint/2013/main/command"/>
      <pc:sldMk xmlns:pc="http://schemas.microsoft.com/office/powerpoint/2013/main/command" cId="3606802161" sldId="257"/>
      <ac:spMk id="10" creationId="{26AE25A3-F294-4515-A4F0-66418D6CF5FB}"/>
      <ac:txMk cp="0">
        <ac:context len="1805" hash="3672470680"/>
      </ac:txMk>
    </ac:txMkLst>
    <p188:pos x="1666347" y="586142"/>
    <p188:txBody>
      <a:bodyPr/>
      <a:lstStyle/>
      <a:p>
        <a:r>
          <a:rPr lang="fr-FR"/>
          <a:t>Le lien est : https://rosa.amf-france.org/fr/pre-connexion.html</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D2ED4542-17E1-494C-BFC9-BA9ED832C194}" type="datetimeFigureOut">
              <a:rPr lang="fr-FR" smtClean="0"/>
              <a:t>11/12/2024</a:t>
            </a:fld>
            <a:endParaRPr lang="fr-FR"/>
          </a:p>
        </p:txBody>
      </p:sp>
      <p:sp>
        <p:nvSpPr>
          <p:cNvPr id="4" name="Espace réservé de l'image des diapositives 3"/>
          <p:cNvSpPr>
            <a:spLocks noGrp="1" noRot="1" noChangeAspect="1"/>
          </p:cNvSpPr>
          <p:nvPr>
            <p:ph type="sldImg" idx="2"/>
          </p:nvPr>
        </p:nvSpPr>
        <p:spPr>
          <a:xfrm>
            <a:off x="2220913" y="1252538"/>
            <a:ext cx="2446337" cy="3381375"/>
          </a:xfrm>
          <a:prstGeom prst="rect">
            <a:avLst/>
          </a:prstGeom>
          <a:noFill/>
          <a:ln w="12700">
            <a:solidFill>
              <a:prstClr val="black"/>
            </a:solidFill>
          </a:ln>
        </p:spPr>
        <p:txBody>
          <a:bodyPr vert="horz" lIns="96606" tIns="48303" rIns="96606" bIns="48303" rtlCol="0" anchor="ctr"/>
          <a:lstStyle/>
          <a:p>
            <a:endParaRPr lang="fr-FR"/>
          </a:p>
        </p:txBody>
      </p:sp>
      <p:sp>
        <p:nvSpPr>
          <p:cNvPr id="5" name="Espace réservé des notes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84A3002E-000E-4A47-8A41-01704C8BAEEA}" type="slidenum">
              <a:rPr lang="fr-FR" smtClean="0"/>
              <a:t>‹N°›</a:t>
            </a:fld>
            <a:endParaRPr lang="fr-FR"/>
          </a:p>
        </p:txBody>
      </p:sp>
    </p:spTree>
    <p:extLst>
      <p:ext uri="{BB962C8B-B14F-4D97-AF65-F5344CB8AC3E}">
        <p14:creationId xmlns:p14="http://schemas.microsoft.com/office/powerpoint/2010/main" val="1943178804"/>
      </p:ext>
    </p:extLst>
  </p:cSld>
  <p:clrMap bg1="lt1" tx1="dk1" bg2="lt2" tx2="dk2" accent1="accent1" accent2="accent2" accent3="accent3" accent4="accent4" accent5="accent5" accent6="accent6" hlink="hlink" folHlink="folHlink"/>
  <p:notesStyle>
    <a:lvl1pPr marL="0" algn="l" defTabSz="1396959" rtl="0" eaLnBrk="1" latinLnBrk="0" hangingPunct="1">
      <a:defRPr sz="1834" kern="1200">
        <a:solidFill>
          <a:schemeClr val="tx1"/>
        </a:solidFill>
        <a:latin typeface="+mn-lt"/>
        <a:ea typeface="+mn-ea"/>
        <a:cs typeface="+mn-cs"/>
      </a:defRPr>
    </a:lvl1pPr>
    <a:lvl2pPr marL="698480" algn="l" defTabSz="1396959" rtl="0" eaLnBrk="1" latinLnBrk="0" hangingPunct="1">
      <a:defRPr sz="1834" kern="1200">
        <a:solidFill>
          <a:schemeClr val="tx1"/>
        </a:solidFill>
        <a:latin typeface="+mn-lt"/>
        <a:ea typeface="+mn-ea"/>
        <a:cs typeface="+mn-cs"/>
      </a:defRPr>
    </a:lvl2pPr>
    <a:lvl3pPr marL="1396959" algn="l" defTabSz="1396959" rtl="0" eaLnBrk="1" latinLnBrk="0" hangingPunct="1">
      <a:defRPr sz="1834" kern="1200">
        <a:solidFill>
          <a:schemeClr val="tx1"/>
        </a:solidFill>
        <a:latin typeface="+mn-lt"/>
        <a:ea typeface="+mn-ea"/>
        <a:cs typeface="+mn-cs"/>
      </a:defRPr>
    </a:lvl3pPr>
    <a:lvl4pPr marL="2095439" algn="l" defTabSz="1396959" rtl="0" eaLnBrk="1" latinLnBrk="0" hangingPunct="1">
      <a:defRPr sz="1834" kern="1200">
        <a:solidFill>
          <a:schemeClr val="tx1"/>
        </a:solidFill>
        <a:latin typeface="+mn-lt"/>
        <a:ea typeface="+mn-ea"/>
        <a:cs typeface="+mn-cs"/>
      </a:defRPr>
    </a:lvl4pPr>
    <a:lvl5pPr marL="2793917" algn="l" defTabSz="1396959" rtl="0" eaLnBrk="1" latinLnBrk="0" hangingPunct="1">
      <a:defRPr sz="1834" kern="1200">
        <a:solidFill>
          <a:schemeClr val="tx1"/>
        </a:solidFill>
        <a:latin typeface="+mn-lt"/>
        <a:ea typeface="+mn-ea"/>
        <a:cs typeface="+mn-cs"/>
      </a:defRPr>
    </a:lvl5pPr>
    <a:lvl6pPr marL="3492397" algn="l" defTabSz="1396959" rtl="0" eaLnBrk="1" latinLnBrk="0" hangingPunct="1">
      <a:defRPr sz="1834" kern="1200">
        <a:solidFill>
          <a:schemeClr val="tx1"/>
        </a:solidFill>
        <a:latin typeface="+mn-lt"/>
        <a:ea typeface="+mn-ea"/>
        <a:cs typeface="+mn-cs"/>
      </a:defRPr>
    </a:lvl6pPr>
    <a:lvl7pPr marL="4190877" algn="l" defTabSz="1396959" rtl="0" eaLnBrk="1" latinLnBrk="0" hangingPunct="1">
      <a:defRPr sz="1834" kern="1200">
        <a:solidFill>
          <a:schemeClr val="tx1"/>
        </a:solidFill>
        <a:latin typeface="+mn-lt"/>
        <a:ea typeface="+mn-ea"/>
        <a:cs typeface="+mn-cs"/>
      </a:defRPr>
    </a:lvl7pPr>
    <a:lvl8pPr marL="4889356" algn="l" defTabSz="1396959" rtl="0" eaLnBrk="1" latinLnBrk="0" hangingPunct="1">
      <a:defRPr sz="1834" kern="1200">
        <a:solidFill>
          <a:schemeClr val="tx1"/>
        </a:solidFill>
        <a:latin typeface="+mn-lt"/>
        <a:ea typeface="+mn-ea"/>
        <a:cs typeface="+mn-cs"/>
      </a:defRPr>
    </a:lvl8pPr>
    <a:lvl9pPr marL="5587836" algn="l" defTabSz="1396959" rtl="0" eaLnBrk="1" latinLnBrk="0" hangingPunct="1">
      <a:defRPr sz="183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161303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Espace réservé de la date 11">
            <a:extLst>
              <a:ext uri="{FF2B5EF4-FFF2-40B4-BE49-F238E27FC236}">
                <a16:creationId xmlns:a16="http://schemas.microsoft.com/office/drawing/2014/main" id="{81C3897C-0E0B-FB4B-8F65-AD32D01EBFD8}"/>
              </a:ext>
            </a:extLst>
          </p:cNvPr>
          <p:cNvSpPr>
            <a:spLocks noGrp="1"/>
          </p:cNvSpPr>
          <p:nvPr>
            <p:ph type="dt" sz="half" idx="2"/>
          </p:nvPr>
        </p:nvSpPr>
        <p:spPr>
          <a:xfrm>
            <a:off x="519426" y="10798399"/>
            <a:ext cx="1701446" cy="329447"/>
          </a:xfrm>
          <a:prstGeom prst="rect">
            <a:avLst/>
          </a:prstGeom>
        </p:spPr>
        <p:txBody>
          <a:bodyPr vert="horz" lIns="0" tIns="0" rIns="0" bIns="0" rtlCol="0" anchor="t" anchorCtr="0">
            <a:spAutoFit/>
          </a:bodyPr>
          <a:lstStyle>
            <a:lvl1pPr algn="l">
              <a:defRPr sz="2141" b="1">
                <a:solidFill>
                  <a:schemeClr val="bg1"/>
                </a:solidFill>
              </a:defRPr>
            </a:lvl1pPr>
          </a:lstStyle>
          <a:p>
            <a:endParaRPr lang="fr-FR"/>
          </a:p>
        </p:txBody>
      </p:sp>
      <p:sp>
        <p:nvSpPr>
          <p:cNvPr id="4" name="Rectangle 3">
            <a:extLst>
              <a:ext uri="{FF2B5EF4-FFF2-40B4-BE49-F238E27FC236}">
                <a16:creationId xmlns:a16="http://schemas.microsoft.com/office/drawing/2014/main" id="{E2DDFA44-3E40-4820-8EF1-88CFC6AE322E}"/>
              </a:ext>
            </a:extLst>
          </p:cNvPr>
          <p:cNvSpPr/>
          <p:nvPr userDrawn="1"/>
        </p:nvSpPr>
        <p:spPr>
          <a:xfrm>
            <a:off x="187797" y="210796"/>
            <a:ext cx="7200000" cy="1332000"/>
          </a:xfrm>
          <a:prstGeom prst="rect">
            <a:avLst/>
          </a:prstGeom>
          <a:solidFill>
            <a:srgbClr val="164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97"/>
          </a:p>
        </p:txBody>
      </p:sp>
      <p:pic>
        <p:nvPicPr>
          <p:cNvPr id="8" name="Image 7">
            <a:extLst>
              <a:ext uri="{FF2B5EF4-FFF2-40B4-BE49-F238E27FC236}">
                <a16:creationId xmlns:a16="http://schemas.microsoft.com/office/drawing/2014/main" id="{2F1F7E4C-8C7A-4AFD-BBCA-95A62461627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242" y="210796"/>
            <a:ext cx="1835047" cy="1391727"/>
          </a:xfrm>
          <a:prstGeom prst="rect">
            <a:avLst/>
          </a:prstGeom>
        </p:spPr>
      </p:pic>
      <p:pic>
        <p:nvPicPr>
          <p:cNvPr id="10" name="Image 9">
            <a:extLst>
              <a:ext uri="{FF2B5EF4-FFF2-40B4-BE49-F238E27FC236}">
                <a16:creationId xmlns:a16="http://schemas.microsoft.com/office/drawing/2014/main" id="{24E68AC2-BB3F-48FD-A3EC-72795115612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3196" y="227677"/>
            <a:ext cx="1423310" cy="1315119"/>
          </a:xfrm>
          <a:prstGeom prst="rect">
            <a:avLst/>
          </a:prstGeom>
        </p:spPr>
      </p:pic>
      <p:sp>
        <p:nvSpPr>
          <p:cNvPr id="34" name="object 6">
            <a:extLst>
              <a:ext uri="{FF2B5EF4-FFF2-40B4-BE49-F238E27FC236}">
                <a16:creationId xmlns:a16="http://schemas.microsoft.com/office/drawing/2014/main" id="{C6764F3A-A184-44B4-9EB5-2FB512DDF7C2}"/>
              </a:ext>
            </a:extLst>
          </p:cNvPr>
          <p:cNvSpPr txBox="1"/>
          <p:nvPr userDrawn="1"/>
        </p:nvSpPr>
        <p:spPr>
          <a:xfrm>
            <a:off x="6341291" y="1589546"/>
            <a:ext cx="850900" cy="135935"/>
          </a:xfrm>
          <a:prstGeom prst="rect">
            <a:avLst/>
          </a:prstGeom>
        </p:spPr>
        <p:txBody>
          <a:bodyPr vert="horz" wrap="square" lIns="0" tIns="12700" rIns="0" bIns="0" rtlCol="0">
            <a:spAutoFit/>
          </a:bodyPr>
          <a:lstStyle/>
          <a:p>
            <a:pPr marL="12700" algn="r">
              <a:lnSpc>
                <a:spcPct val="100000"/>
              </a:lnSpc>
              <a:spcBef>
                <a:spcPts val="100"/>
              </a:spcBef>
            </a:pPr>
            <a:fld id="{5584D132-20AB-4367-B208-5236C9BFF2F4}" type="datetime6">
              <a:rPr lang="fr-FR" sz="800" b="0" spc="-5" smtClean="0">
                <a:solidFill>
                  <a:srgbClr val="164194"/>
                </a:solidFill>
                <a:latin typeface="Montserrat Medium"/>
                <a:cs typeface="Montserrat Medium"/>
              </a:rPr>
              <a:pPr marL="12700" algn="r">
                <a:lnSpc>
                  <a:spcPct val="100000"/>
                </a:lnSpc>
                <a:spcBef>
                  <a:spcPts val="100"/>
                </a:spcBef>
              </a:pPr>
              <a:t>décembre 24</a:t>
            </a:fld>
            <a:endParaRPr sz="800">
              <a:latin typeface="Montserrat Medium"/>
              <a:cs typeface="Montserrat Medium"/>
            </a:endParaRPr>
          </a:p>
        </p:txBody>
      </p:sp>
      <p:pic>
        <p:nvPicPr>
          <p:cNvPr id="61" name="Image 60">
            <a:extLst>
              <a:ext uri="{FF2B5EF4-FFF2-40B4-BE49-F238E27FC236}">
                <a16:creationId xmlns:a16="http://schemas.microsoft.com/office/drawing/2014/main" id="{D17D9345-EAAA-4ACC-A8E5-B0EC6E578A1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511779" y="9858294"/>
            <a:ext cx="1047896" cy="581106"/>
          </a:xfrm>
          <a:prstGeom prst="rect">
            <a:avLst/>
          </a:prstGeom>
        </p:spPr>
      </p:pic>
      <p:sp>
        <p:nvSpPr>
          <p:cNvPr id="62" name="Espace réservé du pied de page 4">
            <a:extLst>
              <a:ext uri="{FF2B5EF4-FFF2-40B4-BE49-F238E27FC236}">
                <a16:creationId xmlns:a16="http://schemas.microsoft.com/office/drawing/2014/main" id="{C7EED5BF-ADEC-4457-BC24-A8848598E818}"/>
              </a:ext>
            </a:extLst>
          </p:cNvPr>
          <p:cNvSpPr>
            <a:spLocks noGrp="1"/>
          </p:cNvSpPr>
          <p:nvPr>
            <p:ph type="ftr" sz="quarter" idx="3"/>
          </p:nvPr>
        </p:nvSpPr>
        <p:spPr>
          <a:xfrm>
            <a:off x="180000" y="10069741"/>
            <a:ext cx="6005515" cy="174407"/>
          </a:xfrm>
          <a:prstGeom prst="rect">
            <a:avLst/>
          </a:prstGeom>
        </p:spPr>
        <p:txBody>
          <a:bodyPr vert="horz" wrap="square" lIns="0" tIns="0" rIns="0" bIns="0" rtlCol="0" anchor="ctr">
            <a:spAutoFit/>
          </a:bodyPr>
          <a:lstStyle>
            <a:lvl1pPr algn="r">
              <a:defRPr sz="850" b="1">
                <a:solidFill>
                  <a:srgbClr val="2C4390"/>
                </a:solidFill>
                <a:latin typeface="+mj-lt"/>
              </a:defRPr>
            </a:lvl1pPr>
          </a:lstStyle>
          <a:p>
            <a:pPr algn="l"/>
            <a:r>
              <a:rPr lang="fr-FR" b="0" baseline="30000">
                <a:latin typeface="Montserrat" panose="00000500000000000000" pitchFamily="2" charset="0"/>
              </a:rPr>
              <a:t>AVERTISSEMENT : Cette fiche n’est éditée qu’à titre informatif et il vous appartient de vérifier vos propres obligations déclaratives. </a:t>
            </a:r>
          </a:p>
          <a:p>
            <a:pPr algn="l"/>
            <a:r>
              <a:rPr lang="fr-FR" b="0" baseline="30000">
                <a:latin typeface="Montserrat" panose="00000500000000000000" pitchFamily="2" charset="0"/>
              </a:rPr>
              <a:t>L’AFG ne serait être tenue pour responsable d’un manquement à l’une quelconque de vos obligations de </a:t>
            </a:r>
            <a:r>
              <a:rPr lang="fr-FR" b="0" baseline="30000" err="1">
                <a:latin typeface="Montserrat" panose="00000500000000000000" pitchFamily="2" charset="0"/>
              </a:rPr>
              <a:t>reporting</a:t>
            </a:r>
            <a:r>
              <a:rPr lang="fr-FR" b="0" baseline="30000">
                <a:latin typeface="Montserrat" panose="00000500000000000000" pitchFamily="2" charset="0"/>
              </a:rPr>
              <a:t>.</a:t>
            </a:r>
          </a:p>
        </p:txBody>
      </p:sp>
      <p:sp>
        <p:nvSpPr>
          <p:cNvPr id="63" name="Espace réservé du numéro de diapositive 5">
            <a:extLst>
              <a:ext uri="{FF2B5EF4-FFF2-40B4-BE49-F238E27FC236}">
                <a16:creationId xmlns:a16="http://schemas.microsoft.com/office/drawing/2014/main" id="{6D558C66-DE34-43AA-A7AC-22167E3B3F81}"/>
              </a:ext>
            </a:extLst>
          </p:cNvPr>
          <p:cNvSpPr>
            <a:spLocks noGrp="1"/>
          </p:cNvSpPr>
          <p:nvPr>
            <p:ph type="sldNum" sz="quarter" idx="4"/>
          </p:nvPr>
        </p:nvSpPr>
        <p:spPr>
          <a:xfrm>
            <a:off x="6998017" y="10051047"/>
            <a:ext cx="197169" cy="130805"/>
          </a:xfrm>
          <a:prstGeom prst="rect">
            <a:avLst/>
          </a:prstGeom>
        </p:spPr>
        <p:txBody>
          <a:bodyPr vert="horz" wrap="none" lIns="0" tIns="0" rIns="0" bIns="0" rtlCol="0" anchor="ctr">
            <a:spAutoFit/>
          </a:bodyPr>
          <a:lstStyle>
            <a:lvl1pPr algn="r">
              <a:defRPr sz="850">
                <a:solidFill>
                  <a:srgbClr val="2C4390"/>
                </a:solidFill>
                <a:latin typeface="+mn-lt"/>
              </a:defRPr>
            </a:lvl1pPr>
          </a:lstStyle>
          <a:p>
            <a:fld id="{D6CAF8E8-172B-4E70-9325-BA460E9DD579}" type="slidenum">
              <a:rPr lang="fr-FR" smtClean="0"/>
              <a:pPr/>
              <a:t>‹N°›</a:t>
            </a:fld>
            <a:endParaRPr lang="fr-FR"/>
          </a:p>
        </p:txBody>
      </p:sp>
    </p:spTree>
    <p:extLst>
      <p:ext uri="{BB962C8B-B14F-4D97-AF65-F5344CB8AC3E}">
        <p14:creationId xmlns:p14="http://schemas.microsoft.com/office/powerpoint/2010/main" val="153937370"/>
      </p:ext>
    </p:extLst>
  </p:cSld>
  <p:clrMap bg1="lt1" tx1="dk1" bg2="lt2" tx2="dk2" accent1="accent1" accent2="accent2" accent3="accent3" accent4="accent4" accent5="accent5" accent6="accent6" hlink="hlink" folHlink="folHlink"/>
  <p:sldLayoutIdLst>
    <p:sldLayoutId id="2147483677" r:id="rId1"/>
  </p:sldLayoutIdLst>
  <p:transition>
    <p:fade/>
  </p:transition>
  <p:hf hdr="0" dt="0"/>
  <p:txStyles>
    <p:title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p:titleStyle>
    <p:body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6">
            <a:extLst>
              <a:ext uri="{96DAC541-7B7A-43D3-8B79-37D633B846F1}">
                <asvg:svgBlip xmlns:asvg="http://schemas.microsoft.com/office/drawing/2016/SVG/main" r:embed="rId7"/>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p:bodyStyle>
    <p:otherStyle>
      <a:defPPr>
        <a:defRPr lang="fr-FR"/>
      </a:defPPr>
      <a:lvl1pPr marL="0" algn="l" defTabSz="978327" rtl="0" eaLnBrk="1" latinLnBrk="0" hangingPunct="1">
        <a:defRPr sz="1926" kern="1200">
          <a:solidFill>
            <a:schemeClr val="tx1"/>
          </a:solidFill>
          <a:latin typeface="+mn-lt"/>
          <a:ea typeface="+mn-ea"/>
          <a:cs typeface="+mn-cs"/>
        </a:defRPr>
      </a:lvl1pPr>
      <a:lvl2pPr marL="489163" algn="l" defTabSz="978327" rtl="0" eaLnBrk="1" latinLnBrk="0" hangingPunct="1">
        <a:defRPr sz="1926" kern="1200">
          <a:solidFill>
            <a:schemeClr val="tx1"/>
          </a:solidFill>
          <a:latin typeface="+mn-lt"/>
          <a:ea typeface="+mn-ea"/>
          <a:cs typeface="+mn-cs"/>
        </a:defRPr>
      </a:lvl2pPr>
      <a:lvl3pPr marL="978327" algn="l" defTabSz="978327" rtl="0" eaLnBrk="1" latinLnBrk="0" hangingPunct="1">
        <a:defRPr sz="1926" kern="1200">
          <a:solidFill>
            <a:schemeClr val="tx1"/>
          </a:solidFill>
          <a:latin typeface="+mn-lt"/>
          <a:ea typeface="+mn-ea"/>
          <a:cs typeface="+mn-cs"/>
        </a:defRPr>
      </a:lvl3pPr>
      <a:lvl4pPr marL="1467490" algn="l" defTabSz="978327" rtl="0" eaLnBrk="1" latinLnBrk="0" hangingPunct="1">
        <a:defRPr sz="1926" kern="1200">
          <a:solidFill>
            <a:schemeClr val="tx1"/>
          </a:solidFill>
          <a:latin typeface="+mn-lt"/>
          <a:ea typeface="+mn-ea"/>
          <a:cs typeface="+mn-cs"/>
        </a:defRPr>
      </a:lvl4pPr>
      <a:lvl5pPr marL="1956652" algn="l" defTabSz="978327" rtl="0" eaLnBrk="1" latinLnBrk="0" hangingPunct="1">
        <a:defRPr sz="1926" kern="1200">
          <a:solidFill>
            <a:schemeClr val="tx1"/>
          </a:solidFill>
          <a:latin typeface="+mn-lt"/>
          <a:ea typeface="+mn-ea"/>
          <a:cs typeface="+mn-cs"/>
        </a:defRPr>
      </a:lvl5pPr>
      <a:lvl6pPr marL="2445816" algn="l" defTabSz="978327" rtl="0" eaLnBrk="1" latinLnBrk="0" hangingPunct="1">
        <a:defRPr sz="1926" kern="1200">
          <a:solidFill>
            <a:schemeClr val="tx1"/>
          </a:solidFill>
          <a:latin typeface="+mn-lt"/>
          <a:ea typeface="+mn-ea"/>
          <a:cs typeface="+mn-cs"/>
        </a:defRPr>
      </a:lvl6pPr>
      <a:lvl7pPr marL="2934978" algn="l" defTabSz="978327" rtl="0" eaLnBrk="1" latinLnBrk="0" hangingPunct="1">
        <a:defRPr sz="1926" kern="1200">
          <a:solidFill>
            <a:schemeClr val="tx1"/>
          </a:solidFill>
          <a:latin typeface="+mn-lt"/>
          <a:ea typeface="+mn-ea"/>
          <a:cs typeface="+mn-cs"/>
        </a:defRPr>
      </a:lvl7pPr>
      <a:lvl8pPr marL="3424144" algn="l" defTabSz="978327" rtl="0" eaLnBrk="1" latinLnBrk="0" hangingPunct="1">
        <a:defRPr sz="1926" kern="1200">
          <a:solidFill>
            <a:schemeClr val="tx1"/>
          </a:solidFill>
          <a:latin typeface="+mn-lt"/>
          <a:ea typeface="+mn-ea"/>
          <a:cs typeface="+mn-cs"/>
        </a:defRPr>
      </a:lvl8pPr>
      <a:lvl9pPr marL="3913305" algn="l" defTabSz="978327" rtl="0" eaLnBrk="1" latinLnBrk="0" hangingPunct="1">
        <a:defRPr sz="192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443" userDrawn="1">
          <p15:clr>
            <a:srgbClr val="F26B43"/>
          </p15:clr>
        </p15:guide>
        <p15:guide id="2" pos="113" userDrawn="1">
          <p15:clr>
            <a:srgbClr val="F26B43"/>
          </p15:clr>
        </p15:guide>
        <p15:guide id="3" pos="4649" userDrawn="1">
          <p15:clr>
            <a:srgbClr val="F26B43"/>
          </p15:clr>
        </p15:guide>
        <p15:guide id="4" orient="horz" pos="133" userDrawn="1">
          <p15:clr>
            <a:srgbClr val="F26B43"/>
          </p15:clr>
        </p15:guide>
        <p15:guide id="5" pos="23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microsoft.com/office/2018/10/relationships/comments" Target="../comments/modernComment_101_D6FB6EF1.xml"/><Relationship Id="rId1" Type="http://schemas.openxmlformats.org/officeDocument/2006/relationships/slideLayout" Target="../slideLayouts/slideLayout1.xml"/><Relationship Id="rId5" Type="http://schemas.openxmlformats.org/officeDocument/2006/relationships/hyperlink" Target="mailto:EtudesEco@afg.asso.fr" TargetMode="External"/><Relationship Id="rId4" Type="http://schemas.openxmlformats.org/officeDocument/2006/relationships/hyperlink" Target="https://rosa.amf-france.org/fr/pre-connex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7">
            <a:extLst>
              <a:ext uri="{FF2B5EF4-FFF2-40B4-BE49-F238E27FC236}">
                <a16:creationId xmlns:a16="http://schemas.microsoft.com/office/drawing/2014/main" id="{62C5CA61-3402-478D-A1AC-D6B07E24C4AE}"/>
              </a:ext>
            </a:extLst>
          </p:cNvPr>
          <p:cNvSpPr txBox="1"/>
          <p:nvPr/>
        </p:nvSpPr>
        <p:spPr>
          <a:xfrm>
            <a:off x="179388" y="1802704"/>
            <a:ext cx="7200900" cy="261221"/>
          </a:xfrm>
          <a:prstGeom prst="rect">
            <a:avLst/>
          </a:prstGeom>
          <a:solidFill>
            <a:srgbClr val="A5E3F2"/>
          </a:solidFill>
        </p:spPr>
        <p:txBody>
          <a:bodyPr vert="horz" wrap="square" lIns="180000" tIns="18000" rIns="0" bIns="18000" rtlCol="0">
            <a:spAutoFit/>
          </a:bodyPr>
          <a:lstStyle/>
          <a:p>
            <a:pPr marL="465455" indent="-285750">
              <a:lnSpc>
                <a:spcPts val="1885"/>
              </a:lnSpc>
              <a:spcBef>
                <a:spcPts val="100"/>
              </a:spcBef>
              <a:buFontTx/>
              <a:buBlip>
                <a:blip r:embed="rId2"/>
              </a:buBlip>
            </a:pPr>
            <a:r>
              <a:rPr lang="fr-FR" sz="1400" b="1" spc="-25">
                <a:solidFill>
                  <a:srgbClr val="164194"/>
                </a:solidFill>
                <a:latin typeface="Times New Roman" panose="02020603050405020304" pitchFamily="18" charset="0"/>
                <a:cs typeface="Times New Roman" panose="02020603050405020304" pitchFamily="18" charset="0"/>
              </a:rPr>
              <a:t>Définitions et Objectifs </a:t>
            </a:r>
            <a:endParaRPr lang="fr-FR" sz="1400">
              <a:latin typeface="Times New Roman" panose="02020603050405020304" pitchFamily="18" charset="0"/>
              <a:cs typeface="Times New Roman" panose="02020603050405020304" pitchFamily="18" charset="0"/>
            </a:endParaRPr>
          </a:p>
        </p:txBody>
      </p:sp>
      <p:sp>
        <p:nvSpPr>
          <p:cNvPr id="4" name="object 26">
            <a:extLst>
              <a:ext uri="{FF2B5EF4-FFF2-40B4-BE49-F238E27FC236}">
                <a16:creationId xmlns:a16="http://schemas.microsoft.com/office/drawing/2014/main" id="{91F10854-4249-4E8E-8F0A-E3CC72FEC4E0}"/>
              </a:ext>
            </a:extLst>
          </p:cNvPr>
          <p:cNvSpPr txBox="1"/>
          <p:nvPr/>
        </p:nvSpPr>
        <p:spPr>
          <a:xfrm>
            <a:off x="95019" y="1968927"/>
            <a:ext cx="7185660" cy="3180862"/>
          </a:xfrm>
          <a:prstGeom prst="rect">
            <a:avLst/>
          </a:prstGeom>
        </p:spPr>
        <p:txBody>
          <a:bodyPr vert="horz" wrap="square" lIns="0" tIns="36000" rIns="36000" bIns="36000" numCol="2" spcCol="180000" rtlCol="0" anchor="t">
            <a:spAutoFit/>
          </a:bodyPr>
          <a:lstStyle/>
          <a:p>
            <a:pPr marL="192405" marR="5080" indent="-180340" algn="just">
              <a:lnSpc>
                <a:spcPct val="108300"/>
              </a:lnSpc>
              <a:spcBef>
                <a:spcPts val="100"/>
              </a:spcBef>
              <a:buClr>
                <a:srgbClr val="679BD4"/>
              </a:buClr>
              <a:buFont typeface="Montserrat"/>
              <a:buChar char="■"/>
              <a:tabLst>
                <a:tab pos="180975" algn="l"/>
              </a:tabLst>
            </a:pPr>
            <a:r>
              <a:rPr sz="1050" dirty="0" err="1">
                <a:latin typeface="Calibri" panose="020F0502020204030204" pitchFamily="34" charset="0"/>
                <a:cs typeface="Calibri" panose="020F0502020204030204" pitchFamily="34" charset="0"/>
              </a:rPr>
              <a:t>Chaque</a:t>
            </a:r>
            <a:r>
              <a:rPr sz="1050" spc="250" dirty="0">
                <a:latin typeface="Calibri" panose="020F0502020204030204" pitchFamily="34" charset="0"/>
                <a:cs typeface="Calibri" panose="020F0502020204030204" pitchFamily="34" charset="0"/>
              </a:rPr>
              <a:t> </a:t>
            </a:r>
            <a:r>
              <a:rPr sz="1050" dirty="0" err="1">
                <a:latin typeface="Calibri" panose="020F0502020204030204" pitchFamily="34" charset="0"/>
                <a:cs typeface="Calibri" panose="020F0502020204030204" pitchFamily="34" charset="0"/>
              </a:rPr>
              <a:t>année</a:t>
            </a:r>
            <a:r>
              <a:rPr sz="1050" dirty="0">
                <a:latin typeface="Calibri" panose="020F0502020204030204" pitchFamily="34" charset="0"/>
                <a:cs typeface="Calibri" panose="020F0502020204030204" pitchFamily="34" charset="0"/>
              </a:rPr>
              <a:t>,</a:t>
            </a:r>
            <a:r>
              <a:rPr sz="1050" spc="250" dirty="0">
                <a:latin typeface="Calibri" panose="020F0502020204030204" pitchFamily="34" charset="0"/>
                <a:cs typeface="Calibri" panose="020F0502020204030204" pitchFamily="34" charset="0"/>
              </a:rPr>
              <a:t> </a:t>
            </a:r>
            <a:r>
              <a:rPr sz="1050" dirty="0">
                <a:latin typeface="Calibri" panose="020F0502020204030204" pitchFamily="34" charset="0"/>
                <a:cs typeface="Calibri" panose="020F0502020204030204" pitchFamily="34" charset="0"/>
              </a:rPr>
              <a:t>les</a:t>
            </a:r>
            <a:r>
              <a:rPr sz="1050" spc="250" dirty="0">
                <a:latin typeface="Calibri" panose="020F0502020204030204" pitchFamily="34" charset="0"/>
                <a:cs typeface="Calibri" panose="020F0502020204030204" pitchFamily="34" charset="0"/>
              </a:rPr>
              <a:t> </a:t>
            </a:r>
            <a:r>
              <a:rPr sz="1050" spc="-5" dirty="0">
                <a:latin typeface="Calibri" panose="020F0502020204030204" pitchFamily="34" charset="0"/>
                <a:cs typeface="Calibri" panose="020F0502020204030204" pitchFamily="34" charset="0"/>
              </a:rPr>
              <a:t>sociétés</a:t>
            </a:r>
            <a:r>
              <a:rPr sz="1050" dirty="0">
                <a:latin typeface="Calibri" panose="020F0502020204030204" pitchFamily="34" charset="0"/>
                <a:cs typeface="Calibri" panose="020F0502020204030204" pitchFamily="34" charset="0"/>
              </a:rPr>
              <a:t> de</a:t>
            </a:r>
            <a:r>
              <a:rPr sz="1050" spc="250" dirty="0">
                <a:latin typeface="Calibri" panose="020F0502020204030204" pitchFamily="34" charset="0"/>
                <a:cs typeface="Calibri" panose="020F0502020204030204" pitchFamily="34" charset="0"/>
              </a:rPr>
              <a:t> </a:t>
            </a:r>
            <a:r>
              <a:rPr sz="1050" dirty="0">
                <a:latin typeface="Calibri" panose="020F0502020204030204" pitchFamily="34" charset="0"/>
                <a:cs typeface="Calibri" panose="020F0502020204030204" pitchFamily="34" charset="0"/>
              </a:rPr>
              <a:t>gestion </a:t>
            </a:r>
            <a:r>
              <a:rPr sz="1050" spc="-250" dirty="0">
                <a:latin typeface="Calibri" panose="020F0502020204030204" pitchFamily="34" charset="0"/>
                <a:cs typeface="Calibri" panose="020F0502020204030204" pitchFamily="34" charset="0"/>
              </a:rPr>
              <a:t> </a:t>
            </a:r>
            <a:r>
              <a:rPr sz="1050" spc="-5" dirty="0" err="1">
                <a:latin typeface="Calibri" panose="020F0502020204030204" pitchFamily="34" charset="0"/>
                <a:cs typeface="Calibri" panose="020F0502020204030204" pitchFamily="34" charset="0"/>
              </a:rPr>
              <a:t>doivent</a:t>
            </a:r>
            <a:r>
              <a:rPr sz="1050" dirty="0">
                <a:latin typeface="Calibri" panose="020F0502020204030204" pitchFamily="34" charset="0"/>
                <a:cs typeface="Calibri" panose="020F0502020204030204" pitchFamily="34" charset="0"/>
              </a:rPr>
              <a:t> </a:t>
            </a:r>
            <a:r>
              <a:rPr sz="1050" spc="-10" dirty="0">
                <a:latin typeface="Calibri" panose="020F0502020204030204" pitchFamily="34" charset="0"/>
                <a:cs typeface="Calibri" panose="020F0502020204030204" pitchFamily="34" charset="0"/>
              </a:rPr>
              <a:t>faire</a:t>
            </a:r>
            <a:r>
              <a:rPr sz="1050" spc="-5" dirty="0">
                <a:latin typeface="Calibri" panose="020F0502020204030204" pitchFamily="34" charset="0"/>
                <a:cs typeface="Calibri" panose="020F0502020204030204" pitchFamily="34" charset="0"/>
              </a:rPr>
              <a:t> </a:t>
            </a:r>
            <a:r>
              <a:rPr sz="1050" spc="-5" dirty="0" err="1">
                <a:latin typeface="Calibri" panose="020F0502020204030204" pitchFamily="34" charset="0"/>
                <a:cs typeface="Calibri" panose="020F0502020204030204" pitchFamily="34" charset="0"/>
              </a:rPr>
              <a:t>parvenir</a:t>
            </a:r>
            <a:r>
              <a:rPr sz="1050" dirty="0">
                <a:latin typeface="Calibri" panose="020F0502020204030204" pitchFamily="34" charset="0"/>
                <a:cs typeface="Calibri" panose="020F0502020204030204" pitchFamily="34" charset="0"/>
              </a:rPr>
              <a:t> à</a:t>
            </a:r>
            <a:r>
              <a:rPr sz="1050" spc="5" dirty="0">
                <a:latin typeface="Calibri" panose="020F0502020204030204" pitchFamily="34" charset="0"/>
                <a:cs typeface="Calibri" panose="020F0502020204030204" pitchFamily="34" charset="0"/>
              </a:rPr>
              <a:t> </a:t>
            </a:r>
            <a:r>
              <a:rPr sz="1050" spc="-10" dirty="0" err="1">
                <a:latin typeface="Calibri" panose="020F0502020204030204" pitchFamily="34" charset="0"/>
                <a:cs typeface="Calibri" panose="020F0502020204030204" pitchFamily="34" charset="0"/>
              </a:rPr>
              <a:t>l’AMF</a:t>
            </a:r>
            <a:r>
              <a:rPr sz="1050" spc="-10" dirty="0">
                <a:latin typeface="Calibri" panose="020F0502020204030204" pitchFamily="34" charset="0"/>
                <a:cs typeface="Calibri" panose="020F0502020204030204" pitchFamily="34" charset="0"/>
              </a:rPr>
              <a:t>,</a:t>
            </a:r>
            <a:r>
              <a:rPr sz="1050" spc="-5" dirty="0">
                <a:latin typeface="Calibri" panose="020F0502020204030204" pitchFamily="34" charset="0"/>
                <a:cs typeface="Calibri" panose="020F0502020204030204" pitchFamily="34" charset="0"/>
              </a:rPr>
              <a:t> </a:t>
            </a:r>
            <a:r>
              <a:rPr sz="1050" dirty="0">
                <a:latin typeface="Calibri" panose="020F0502020204030204" pitchFamily="34" charset="0"/>
                <a:cs typeface="Calibri" panose="020F0502020204030204" pitchFamily="34" charset="0"/>
              </a:rPr>
              <a:t>la</a:t>
            </a:r>
            <a:r>
              <a:rPr sz="1050" spc="5" dirty="0">
                <a:latin typeface="Calibri" panose="020F0502020204030204" pitchFamily="34" charset="0"/>
                <a:cs typeface="Calibri" panose="020F0502020204030204" pitchFamily="34" charset="0"/>
              </a:rPr>
              <a:t> </a:t>
            </a:r>
            <a:r>
              <a:rPr sz="1050" spc="10" dirty="0">
                <a:latin typeface="Calibri" panose="020F0502020204030204" pitchFamily="34" charset="0"/>
                <a:cs typeface="Calibri" panose="020F0502020204030204" pitchFamily="34" charset="0"/>
              </a:rPr>
              <a:t>fiche</a:t>
            </a:r>
            <a:r>
              <a:rPr sz="1050" spc="15" dirty="0">
                <a:latin typeface="Calibri" panose="020F0502020204030204" pitchFamily="34" charset="0"/>
                <a:cs typeface="Calibri" panose="020F0502020204030204" pitchFamily="34" charset="0"/>
              </a:rPr>
              <a:t> </a:t>
            </a:r>
            <a:r>
              <a:rPr sz="1050" dirty="0">
                <a:latin typeface="Calibri" panose="020F0502020204030204" pitchFamily="34" charset="0"/>
                <a:cs typeface="Calibri" panose="020F0502020204030204" pitchFamily="34" charset="0"/>
              </a:rPr>
              <a:t>de </a:t>
            </a:r>
            <a:r>
              <a:rPr sz="1050" spc="5" dirty="0">
                <a:latin typeface="Calibri" panose="020F0502020204030204" pitchFamily="34" charset="0"/>
                <a:cs typeface="Calibri" panose="020F0502020204030204" pitchFamily="34" charset="0"/>
              </a:rPr>
              <a:t> </a:t>
            </a:r>
            <a:r>
              <a:rPr sz="1050" spc="-5" dirty="0" err="1">
                <a:latin typeface="Calibri" panose="020F0502020204030204" pitchFamily="34" charset="0"/>
                <a:cs typeface="Calibri" panose="020F0502020204030204" pitchFamily="34" charset="0"/>
              </a:rPr>
              <a:t>renseignements</a:t>
            </a:r>
            <a:r>
              <a:rPr sz="1050" spc="-5" dirty="0">
                <a:latin typeface="Calibri" panose="020F0502020204030204" pitchFamily="34" charset="0"/>
                <a:cs typeface="Calibri" panose="020F0502020204030204" pitchFamily="34" charset="0"/>
              </a:rPr>
              <a:t> </a:t>
            </a:r>
            <a:r>
              <a:rPr sz="1050" dirty="0" err="1">
                <a:latin typeface="Calibri" panose="020F0502020204030204" pitchFamily="34" charset="0"/>
                <a:cs typeface="Calibri" panose="020F0502020204030204" pitchFamily="34" charset="0"/>
              </a:rPr>
              <a:t>annuelle</a:t>
            </a:r>
            <a:r>
              <a:rPr sz="1050" dirty="0">
                <a:latin typeface="Calibri" panose="020F0502020204030204" pitchFamily="34" charset="0"/>
                <a:cs typeface="Calibri" panose="020F0502020204030204" pitchFamily="34" charset="0"/>
              </a:rPr>
              <a:t> (FRA) et le rapport</a:t>
            </a:r>
            <a:r>
              <a:rPr sz="1050" spc="5" dirty="0">
                <a:latin typeface="Calibri" panose="020F0502020204030204" pitchFamily="34" charset="0"/>
                <a:cs typeface="Calibri" panose="020F0502020204030204" pitchFamily="34" charset="0"/>
              </a:rPr>
              <a:t> </a:t>
            </a:r>
            <a:r>
              <a:rPr sz="1050" dirty="0" err="1">
                <a:latin typeface="Calibri" panose="020F0502020204030204" pitchFamily="34" charset="0"/>
                <a:cs typeface="Calibri" panose="020F0502020204030204" pitchFamily="34" charset="0"/>
              </a:rPr>
              <a:t>annuel</a:t>
            </a:r>
            <a:r>
              <a:rPr sz="1050" spc="-5" dirty="0">
                <a:latin typeface="Calibri" panose="020F0502020204030204" pitchFamily="34" charset="0"/>
                <a:cs typeface="Calibri" panose="020F0502020204030204" pitchFamily="34" charset="0"/>
              </a:rPr>
              <a:t> </a:t>
            </a:r>
            <a:r>
              <a:rPr sz="1050" dirty="0">
                <a:latin typeface="Calibri" panose="020F0502020204030204" pitchFamily="34" charset="0"/>
                <a:cs typeface="Calibri" panose="020F0502020204030204" pitchFamily="34" charset="0"/>
              </a:rPr>
              <a:t>de </a:t>
            </a:r>
            <a:r>
              <a:rPr sz="1050" spc="-5" dirty="0" err="1">
                <a:latin typeface="Calibri" panose="020F0502020204030204" pitchFamily="34" charset="0"/>
                <a:cs typeface="Calibri" panose="020F0502020204030204" pitchFamily="34" charset="0"/>
              </a:rPr>
              <a:t>contrôle</a:t>
            </a:r>
            <a:r>
              <a:rPr sz="1050" dirty="0">
                <a:latin typeface="Calibri" panose="020F0502020204030204" pitchFamily="34" charset="0"/>
                <a:cs typeface="Calibri" panose="020F0502020204030204" pitchFamily="34" charset="0"/>
              </a:rPr>
              <a:t> </a:t>
            </a:r>
            <a:r>
              <a:rPr sz="1050" spc="-5" dirty="0">
                <a:latin typeface="Calibri" panose="020F0502020204030204" pitchFamily="34" charset="0"/>
                <a:cs typeface="Calibri" panose="020F0502020204030204" pitchFamily="34" charset="0"/>
              </a:rPr>
              <a:t>(RAC) </a:t>
            </a:r>
            <a:r>
              <a:rPr sz="1050" dirty="0">
                <a:latin typeface="Calibri" panose="020F0502020204030204" pitchFamily="34" charset="0"/>
                <a:cs typeface="Calibri" panose="020F0502020204030204" pitchFamily="34" charset="0"/>
              </a:rPr>
              <a:t>:</a:t>
            </a:r>
            <a:r>
              <a:rPr lang="fr-FR" sz="1050" dirty="0">
                <a:latin typeface="Calibri" panose="020F0502020204030204" pitchFamily="34" charset="0"/>
                <a:cs typeface="Calibri" panose="020F0502020204030204" pitchFamily="34" charset="0"/>
              </a:rPr>
              <a:t> </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dirty="0">
                <a:latin typeface="Calibri"/>
                <a:cs typeface="Calibri"/>
              </a:rPr>
              <a:t>La</a:t>
            </a:r>
            <a:r>
              <a:rPr lang="fr-FR" sz="1050" spc="5" dirty="0">
                <a:latin typeface="Calibri"/>
                <a:cs typeface="Calibri"/>
              </a:rPr>
              <a:t> </a:t>
            </a:r>
            <a:r>
              <a:rPr lang="fr-FR" sz="1050" spc="10" dirty="0">
                <a:latin typeface="Calibri"/>
                <a:cs typeface="Calibri"/>
              </a:rPr>
              <a:t>fiche</a:t>
            </a:r>
            <a:r>
              <a:rPr lang="fr-FR" sz="1050" spc="15" dirty="0">
                <a:latin typeface="Calibri"/>
                <a:cs typeface="Calibri"/>
              </a:rPr>
              <a:t> </a:t>
            </a:r>
            <a:r>
              <a:rPr lang="fr-FR" sz="1050" dirty="0">
                <a:latin typeface="Calibri"/>
                <a:cs typeface="Calibri"/>
              </a:rPr>
              <a:t>de</a:t>
            </a:r>
            <a:r>
              <a:rPr lang="fr-FR" sz="1050" spc="5" dirty="0">
                <a:latin typeface="Calibri"/>
                <a:cs typeface="Calibri"/>
              </a:rPr>
              <a:t> </a:t>
            </a:r>
            <a:r>
              <a:rPr lang="fr-FR" sz="1050" spc="-5" dirty="0">
                <a:latin typeface="Calibri"/>
                <a:cs typeface="Calibri"/>
              </a:rPr>
              <a:t>renseignements</a:t>
            </a:r>
            <a:r>
              <a:rPr lang="fr-FR" sz="1050" dirty="0">
                <a:latin typeface="Calibri"/>
                <a:cs typeface="Calibri"/>
              </a:rPr>
              <a:t> annuelle</a:t>
            </a:r>
            <a:r>
              <a:rPr lang="fr-FR" sz="1050" spc="5" dirty="0">
                <a:latin typeface="Calibri"/>
                <a:cs typeface="Calibri"/>
              </a:rPr>
              <a:t> </a:t>
            </a:r>
            <a:r>
              <a:rPr lang="fr-FR" sz="1050" spc="-5" dirty="0">
                <a:latin typeface="Calibri"/>
                <a:cs typeface="Calibri"/>
              </a:rPr>
              <a:t>présente</a:t>
            </a:r>
            <a:r>
              <a:rPr lang="fr-FR" sz="1050" spc="-60" dirty="0">
                <a:latin typeface="Calibri"/>
                <a:cs typeface="Calibri"/>
              </a:rPr>
              <a:t> </a:t>
            </a:r>
            <a:r>
              <a:rPr lang="fr-FR" sz="1050" dirty="0">
                <a:latin typeface="Calibri"/>
                <a:cs typeface="Calibri"/>
              </a:rPr>
              <a:t>les</a:t>
            </a:r>
            <a:r>
              <a:rPr lang="fr-FR" sz="1050" spc="-60" dirty="0">
                <a:latin typeface="Calibri"/>
                <a:cs typeface="Calibri"/>
              </a:rPr>
              <a:t> </a:t>
            </a:r>
            <a:r>
              <a:rPr lang="fr-FR" sz="1050" dirty="0">
                <a:latin typeface="Calibri"/>
                <a:cs typeface="Calibri"/>
              </a:rPr>
              <a:t>données</a:t>
            </a:r>
            <a:r>
              <a:rPr lang="fr-FR" sz="1050" spc="-55" dirty="0">
                <a:latin typeface="Calibri"/>
                <a:cs typeface="Calibri"/>
              </a:rPr>
              <a:t> </a:t>
            </a:r>
            <a:r>
              <a:rPr lang="fr-FR" sz="1050" spc="5" dirty="0">
                <a:latin typeface="Calibri"/>
                <a:cs typeface="Calibri"/>
              </a:rPr>
              <a:t>financières</a:t>
            </a:r>
            <a:r>
              <a:rPr lang="fr-FR" sz="1050" spc="-60" dirty="0">
                <a:latin typeface="Calibri"/>
                <a:cs typeface="Calibri"/>
              </a:rPr>
              <a:t> </a:t>
            </a:r>
            <a:r>
              <a:rPr lang="fr-FR" sz="1050" spc="-5" dirty="0">
                <a:latin typeface="Calibri"/>
                <a:cs typeface="Calibri"/>
              </a:rPr>
              <a:t>touchant </a:t>
            </a:r>
            <a:r>
              <a:rPr lang="fr-FR" sz="1050" dirty="0">
                <a:latin typeface="Calibri"/>
                <a:cs typeface="Calibri"/>
              </a:rPr>
              <a:t>à</a:t>
            </a:r>
            <a:r>
              <a:rPr lang="fr-FR" sz="1050" spc="5" dirty="0">
                <a:latin typeface="Calibri"/>
                <a:cs typeface="Calibri"/>
              </a:rPr>
              <a:t> </a:t>
            </a:r>
            <a:r>
              <a:rPr lang="fr-FR" sz="1050" dirty="0">
                <a:latin typeface="Calibri"/>
                <a:cs typeface="Calibri"/>
              </a:rPr>
              <a:t>la</a:t>
            </a:r>
            <a:r>
              <a:rPr lang="fr-FR" sz="1050" spc="5" dirty="0">
                <a:latin typeface="Calibri"/>
                <a:cs typeface="Calibri"/>
              </a:rPr>
              <a:t> </a:t>
            </a:r>
            <a:r>
              <a:rPr lang="fr-FR" sz="1050" spc="-5" dirty="0">
                <a:latin typeface="Calibri"/>
                <a:cs typeface="Calibri"/>
              </a:rPr>
              <a:t>société</a:t>
            </a:r>
            <a:r>
              <a:rPr lang="fr-FR" sz="1050" dirty="0">
                <a:latin typeface="Calibri"/>
                <a:cs typeface="Calibri"/>
              </a:rPr>
              <a:t> de</a:t>
            </a:r>
            <a:r>
              <a:rPr lang="fr-FR" sz="1050" spc="5" dirty="0">
                <a:latin typeface="Calibri"/>
                <a:cs typeface="Calibri"/>
              </a:rPr>
              <a:t> </a:t>
            </a:r>
            <a:r>
              <a:rPr lang="fr-FR" sz="1050" dirty="0">
                <a:latin typeface="Calibri"/>
                <a:cs typeface="Calibri"/>
              </a:rPr>
              <a:t>gestion</a:t>
            </a:r>
            <a:r>
              <a:rPr lang="fr-FR" sz="1050" spc="5" dirty="0">
                <a:latin typeface="Calibri"/>
                <a:cs typeface="Calibri"/>
              </a:rPr>
              <a:t> </a:t>
            </a:r>
            <a:r>
              <a:rPr lang="fr-FR" sz="1050" spc="-5" dirty="0">
                <a:latin typeface="Calibri"/>
                <a:cs typeface="Calibri"/>
              </a:rPr>
              <a:t>(effectifs,</a:t>
            </a:r>
            <a:r>
              <a:rPr lang="fr-FR" sz="1050" dirty="0">
                <a:latin typeface="Calibri"/>
                <a:cs typeface="Calibri"/>
              </a:rPr>
              <a:t> actifs </a:t>
            </a:r>
            <a:r>
              <a:rPr lang="fr-FR" sz="1050" spc="5" dirty="0">
                <a:latin typeface="Calibri"/>
                <a:cs typeface="Calibri"/>
              </a:rPr>
              <a:t> </a:t>
            </a:r>
            <a:r>
              <a:rPr lang="fr-FR" sz="1050" spc="-5" dirty="0">
                <a:latin typeface="Calibri"/>
                <a:cs typeface="Calibri"/>
              </a:rPr>
              <a:t>gérés, fonds propres, compte de résultat et </a:t>
            </a:r>
            <a:r>
              <a:rPr lang="fr-FR" sz="1050" dirty="0">
                <a:latin typeface="Calibri"/>
                <a:cs typeface="Calibri"/>
              </a:rPr>
              <a:t>bilan</a:t>
            </a:r>
            <a:r>
              <a:rPr lang="fr-FR" sz="1050" spc="-5" dirty="0">
                <a:latin typeface="Calibri"/>
                <a:cs typeface="Calibri"/>
              </a:rPr>
              <a:t>);</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Le</a:t>
            </a:r>
            <a:r>
              <a:rPr lang="fr-FR" sz="1050" dirty="0">
                <a:latin typeface="Calibri" panose="020F0502020204030204" pitchFamily="34" charset="0"/>
                <a:cs typeface="Calibri" panose="020F0502020204030204" pitchFamily="34" charset="0"/>
              </a:rPr>
              <a:t> rapport</a:t>
            </a:r>
            <a:r>
              <a:rPr lang="fr-FR" sz="1050" spc="5"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annuel</a:t>
            </a:r>
            <a:r>
              <a:rPr lang="fr-FR" sz="1050" spc="5"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de</a:t>
            </a:r>
            <a:r>
              <a:rPr lang="fr-FR" sz="1050" spc="260"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contrôle</a:t>
            </a:r>
            <a:r>
              <a:rPr lang="fr-FR" sz="1050" spc="250"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(cf.</a:t>
            </a:r>
            <a:r>
              <a:rPr lang="fr-FR" sz="1050" spc="254"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Fiche </a:t>
            </a:r>
            <a:r>
              <a:rPr lang="fr-FR" sz="1050" spc="10" dirty="0">
                <a:latin typeface="Calibri" panose="020F0502020204030204" pitchFamily="34" charset="0"/>
                <a:cs typeface="Calibri" panose="020F0502020204030204" pitchFamily="34" charset="0"/>
              </a:rPr>
              <a:t>A.2) </a:t>
            </a:r>
            <a:r>
              <a:rPr lang="fr-FR" sz="1050" spc="-5" dirty="0">
                <a:latin typeface="Calibri" panose="020F0502020204030204" pitchFamily="34" charset="0"/>
                <a:cs typeface="Calibri" panose="020F0502020204030204" pitchFamily="34" charset="0"/>
              </a:rPr>
              <a:t>contient </a:t>
            </a:r>
            <a:r>
              <a:rPr lang="fr-FR" sz="1050" dirty="0">
                <a:latin typeface="Calibri" panose="020F0502020204030204" pitchFamily="34" charset="0"/>
                <a:cs typeface="Calibri" panose="020F0502020204030204" pitchFamily="34" charset="0"/>
              </a:rPr>
              <a:t>des </a:t>
            </a:r>
            <a:r>
              <a:rPr lang="fr-FR" sz="1050" spc="-5" dirty="0">
                <a:latin typeface="Calibri" panose="020F0502020204030204" pitchFamily="34" charset="0"/>
                <a:cs typeface="Calibri" panose="020F0502020204030204" pitchFamily="34" charset="0"/>
              </a:rPr>
              <a:t>informations relatives </a:t>
            </a:r>
            <a:r>
              <a:rPr lang="fr-FR" sz="1050" dirty="0">
                <a:latin typeface="Calibri" panose="020F0502020204030204" pitchFamily="34" charset="0"/>
                <a:cs typeface="Calibri" panose="020F0502020204030204" pitchFamily="34" charset="0"/>
              </a:rPr>
              <a:t>au </a:t>
            </a:r>
            <a:r>
              <a:rPr lang="fr-FR" sz="1050" spc="-250"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dispositif de contrôle des sociétés de gestion </a:t>
            </a:r>
            <a:r>
              <a:rPr lang="fr-FR" sz="1050" spc="-250"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(contrôles</a:t>
            </a:r>
            <a:r>
              <a:rPr lang="fr-FR" sz="1050"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permanents</a:t>
            </a:r>
            <a:r>
              <a:rPr lang="fr-FR" sz="1050" dirty="0">
                <a:latin typeface="Calibri" panose="020F0502020204030204" pitchFamily="34" charset="0"/>
                <a:cs typeface="Calibri" panose="020F0502020204030204" pitchFamily="34" charset="0"/>
              </a:rPr>
              <a:t> et</a:t>
            </a:r>
            <a:r>
              <a:rPr lang="fr-FR" sz="1050" spc="5"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périodiques </a:t>
            </a:r>
            <a:r>
              <a:rPr lang="fr-FR" sz="1050" spc="-250"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réalisés </a:t>
            </a:r>
            <a:r>
              <a:rPr lang="fr-FR" sz="1050" dirty="0">
                <a:latin typeface="Calibri" panose="020F0502020204030204" pitchFamily="34" charset="0"/>
                <a:cs typeface="Calibri" panose="020F0502020204030204" pitchFamily="34" charset="0"/>
              </a:rPr>
              <a:t>sur </a:t>
            </a:r>
            <a:r>
              <a:rPr lang="fr-FR" sz="1050" spc="-5" dirty="0">
                <a:latin typeface="Calibri" panose="020F0502020204030204" pitchFamily="34" charset="0"/>
                <a:cs typeface="Calibri" panose="020F0502020204030204" pitchFamily="34" charset="0"/>
              </a:rPr>
              <a:t>l’année précédente) </a:t>
            </a:r>
            <a:r>
              <a:rPr lang="fr-FR" sz="1050" dirty="0">
                <a:latin typeface="Calibri" panose="020F0502020204030204" pitchFamily="34" charset="0"/>
                <a:cs typeface="Calibri" panose="020F0502020204030204" pitchFamily="34" charset="0"/>
              </a:rPr>
              <a:t>ainsi que </a:t>
            </a:r>
            <a:r>
              <a:rPr lang="fr-FR" sz="1050" spc="5"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les </a:t>
            </a:r>
            <a:r>
              <a:rPr lang="fr-FR" sz="1050" spc="-5" dirty="0">
                <a:latin typeface="Calibri" panose="020F0502020204030204" pitchFamily="34" charset="0"/>
                <a:cs typeface="Calibri" panose="020F0502020204030204" pitchFamily="34" charset="0"/>
              </a:rPr>
              <a:t>nouveautés touchant l’organisation </a:t>
            </a:r>
            <a:r>
              <a:rPr lang="fr-FR" sz="1050" dirty="0">
                <a:latin typeface="Calibri" panose="020F0502020204030204" pitchFamily="34" charset="0"/>
                <a:cs typeface="Calibri" panose="020F0502020204030204" pitchFamily="34" charset="0"/>
              </a:rPr>
              <a:t>de la</a:t>
            </a:r>
            <a:r>
              <a:rPr lang="fr-FR" sz="1050" spc="-5" dirty="0">
                <a:latin typeface="Calibri" panose="020F0502020204030204" pitchFamily="34" charset="0"/>
                <a:cs typeface="Calibri" panose="020F0502020204030204" pitchFamily="34" charset="0"/>
              </a:rPr>
              <a:t> société </a:t>
            </a:r>
            <a:r>
              <a:rPr lang="fr-FR" sz="1050" dirty="0">
                <a:latin typeface="Calibri" panose="020F0502020204030204" pitchFamily="34" charset="0"/>
                <a:cs typeface="Calibri" panose="020F0502020204030204" pitchFamily="34" charset="0"/>
              </a:rPr>
              <a:t>de</a:t>
            </a:r>
            <a:r>
              <a:rPr lang="fr-FR" sz="1050" spc="-5"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gestion.</a:t>
            </a:r>
            <a:endParaRPr lang="fr-FR" sz="1050" spc="-5" dirty="0">
              <a:latin typeface="Calibri" panose="020F0502020204030204" pitchFamily="34" charset="0"/>
              <a:cs typeface="Calibri" panose="020F0502020204030204" pitchFamily="34" charset="0"/>
            </a:endParaRPr>
          </a:p>
          <a:p>
            <a:pPr marL="183515" marR="5080" indent="-171450" algn="just">
              <a:lnSpc>
                <a:spcPct val="108300"/>
              </a:lnSpc>
              <a:spcBef>
                <a:spcPts val="100"/>
              </a:spcBef>
              <a:buClr>
                <a:srgbClr val="449DD7"/>
              </a:buClr>
              <a:buFont typeface="Wingdings" panose="05000000000000000000" pitchFamily="2" charset="2"/>
              <a:buChar char="§"/>
              <a:tabLst>
                <a:tab pos="193040" algn="l"/>
              </a:tabLst>
            </a:pPr>
            <a:r>
              <a:rPr lang="fr-FR" sz="1050" spc="-5" dirty="0">
                <a:latin typeface="Calibri"/>
                <a:cs typeface="Calibri"/>
              </a:rPr>
              <a:t>Le</a:t>
            </a:r>
            <a:r>
              <a:rPr lang="fr-FR" sz="1050" dirty="0">
                <a:latin typeface="Calibri"/>
                <a:cs typeface="Calibri"/>
              </a:rPr>
              <a:t> document FRA/RAC est </a:t>
            </a:r>
            <a:r>
              <a:rPr lang="fr-FR" sz="1050" spc="-5" dirty="0">
                <a:latin typeface="Calibri"/>
                <a:cs typeface="Calibri"/>
              </a:rPr>
              <a:t>complété</a:t>
            </a:r>
            <a:r>
              <a:rPr lang="fr-FR" sz="1050" dirty="0">
                <a:latin typeface="Calibri"/>
                <a:cs typeface="Calibri"/>
              </a:rPr>
              <a:t> </a:t>
            </a:r>
            <a:r>
              <a:rPr lang="fr-FR" sz="1050" spc="-5" dirty="0">
                <a:latin typeface="Calibri"/>
                <a:cs typeface="Calibri"/>
              </a:rPr>
              <a:t>par</a:t>
            </a:r>
            <a:r>
              <a:rPr lang="fr-FR" sz="1050" dirty="0">
                <a:latin typeface="Calibri"/>
                <a:cs typeface="Calibri"/>
              </a:rPr>
              <a:t> le </a:t>
            </a:r>
            <a:r>
              <a:rPr lang="fr-FR" sz="1050" spc="5" dirty="0">
                <a:latin typeface="Calibri"/>
                <a:cs typeface="Calibri"/>
              </a:rPr>
              <a:t> </a:t>
            </a:r>
            <a:r>
              <a:rPr lang="fr-FR" sz="1050" dirty="0">
                <a:latin typeface="Calibri"/>
                <a:cs typeface="Calibri"/>
              </a:rPr>
              <a:t>R</a:t>
            </a:r>
            <a:r>
              <a:rPr lang="fr-FR" sz="1050" spc="-15" dirty="0">
                <a:latin typeface="Calibri"/>
                <a:cs typeface="Calibri"/>
              </a:rPr>
              <a:t>C</a:t>
            </a:r>
            <a:r>
              <a:rPr lang="fr-FR" sz="1050" dirty="0">
                <a:latin typeface="Calibri"/>
                <a:cs typeface="Calibri"/>
              </a:rPr>
              <a:t>CI</a:t>
            </a:r>
            <a:r>
              <a:rPr lang="fr-FR" sz="1050" spc="-114" dirty="0">
                <a:latin typeface="Calibri"/>
                <a:cs typeface="Calibri"/>
              </a:rPr>
              <a:t> </a:t>
            </a:r>
            <a:r>
              <a:rPr lang="fr-FR" sz="1050" dirty="0">
                <a:latin typeface="Calibri"/>
                <a:cs typeface="Calibri"/>
              </a:rPr>
              <a:t>sous</a:t>
            </a:r>
            <a:r>
              <a:rPr lang="fr-FR" sz="1050" spc="-114" dirty="0">
                <a:latin typeface="Calibri"/>
                <a:cs typeface="Calibri"/>
              </a:rPr>
              <a:t> </a:t>
            </a:r>
            <a:r>
              <a:rPr lang="fr-FR" sz="1050" dirty="0">
                <a:latin typeface="Calibri"/>
                <a:cs typeface="Calibri"/>
              </a:rPr>
              <a:t>la</a:t>
            </a:r>
            <a:r>
              <a:rPr lang="fr-FR" sz="1050" spc="-114" dirty="0">
                <a:latin typeface="Calibri"/>
                <a:cs typeface="Calibri"/>
              </a:rPr>
              <a:t> </a:t>
            </a:r>
            <a:r>
              <a:rPr lang="fr-FR" sz="1050" spc="-15" dirty="0">
                <a:latin typeface="Calibri"/>
                <a:cs typeface="Calibri"/>
              </a:rPr>
              <a:t>r</a:t>
            </a:r>
            <a:r>
              <a:rPr lang="fr-FR" sz="1050" dirty="0">
                <a:latin typeface="Calibri"/>
                <a:cs typeface="Calibri"/>
              </a:rPr>
              <a:t>esponsabili</a:t>
            </a:r>
            <a:r>
              <a:rPr lang="fr-FR" sz="1050" spc="-20" dirty="0">
                <a:latin typeface="Calibri"/>
                <a:cs typeface="Calibri"/>
              </a:rPr>
              <a:t>t</a:t>
            </a:r>
            <a:r>
              <a:rPr lang="fr-FR" sz="1050" dirty="0">
                <a:latin typeface="Calibri"/>
                <a:cs typeface="Calibri"/>
              </a:rPr>
              <a:t>é</a:t>
            </a:r>
            <a:r>
              <a:rPr lang="fr-FR" sz="1050" spc="-114" dirty="0">
                <a:latin typeface="Calibri"/>
                <a:cs typeface="Calibri"/>
              </a:rPr>
              <a:t> </a:t>
            </a:r>
            <a:r>
              <a:rPr lang="fr-FR" sz="1050" dirty="0">
                <a:latin typeface="Calibri"/>
                <a:cs typeface="Calibri"/>
              </a:rPr>
              <a:t>du</a:t>
            </a:r>
            <a:r>
              <a:rPr lang="fr-FR" sz="1050" spc="-114" dirty="0">
                <a:latin typeface="Calibri"/>
                <a:cs typeface="Calibri"/>
              </a:rPr>
              <a:t> </a:t>
            </a:r>
            <a:r>
              <a:rPr lang="fr-FR" sz="1050" dirty="0">
                <a:latin typeface="Calibri"/>
                <a:cs typeface="Calibri"/>
              </a:rPr>
              <a:t>(des)</a:t>
            </a:r>
            <a:r>
              <a:rPr lang="fr-FR" sz="1050" spc="-114" dirty="0">
                <a:latin typeface="Calibri"/>
                <a:cs typeface="Calibri"/>
              </a:rPr>
              <a:t> </a:t>
            </a:r>
            <a:r>
              <a:rPr lang="fr-FR" sz="1050" dirty="0">
                <a:latin typeface="Calibri"/>
                <a:cs typeface="Calibri"/>
              </a:rPr>
              <a:t>di</a:t>
            </a:r>
            <a:r>
              <a:rPr lang="fr-FR" sz="1050" spc="-10" dirty="0">
                <a:latin typeface="Calibri"/>
                <a:cs typeface="Calibri"/>
              </a:rPr>
              <a:t>r</a:t>
            </a:r>
            <a:r>
              <a:rPr lang="fr-FR" sz="1050" dirty="0">
                <a:latin typeface="Calibri"/>
                <a:cs typeface="Calibri"/>
              </a:rPr>
              <a:t>ig</a:t>
            </a:r>
            <a:r>
              <a:rPr lang="fr-FR" sz="1050" spc="-15" dirty="0">
                <a:latin typeface="Calibri"/>
                <a:cs typeface="Calibri"/>
              </a:rPr>
              <a:t>e</a:t>
            </a:r>
            <a:r>
              <a:rPr lang="fr-FR" sz="1050" dirty="0">
                <a:latin typeface="Calibri"/>
                <a:cs typeface="Calibri"/>
              </a:rPr>
              <a:t>ant(s)  </a:t>
            </a:r>
            <a:r>
              <a:rPr lang="fr-FR" sz="1050" spc="-5" dirty="0">
                <a:latin typeface="Calibri"/>
                <a:cs typeface="Calibri"/>
              </a:rPr>
              <a:t>responsable(s).</a:t>
            </a:r>
          </a:p>
          <a:p>
            <a:pPr marL="183515" marR="5080" indent="-171450" algn="just">
              <a:lnSpc>
                <a:spcPct val="108300"/>
              </a:lnSpc>
              <a:spcBef>
                <a:spcPts val="100"/>
              </a:spcBef>
              <a:buClr>
                <a:srgbClr val="449DD7"/>
              </a:buClr>
              <a:buFont typeface="Wingdings" panose="05000000000000000000" pitchFamily="2" charset="2"/>
              <a:buChar char="§"/>
              <a:tabLst>
                <a:tab pos="193040" algn="l"/>
              </a:tabLst>
            </a:pPr>
            <a:r>
              <a:rPr lang="fr-FR" sz="1050" spc="-5" dirty="0">
                <a:latin typeface="Calibri" panose="020F0502020204030204" pitchFamily="34" charset="0"/>
                <a:cs typeface="Calibri" panose="020F0502020204030204" pitchFamily="34" charset="0"/>
              </a:rPr>
              <a:t>Il est disponible sur l’extranet ROSA de chaque société de </a:t>
            </a:r>
            <a:r>
              <a:rPr lang="fr-FR" sz="1050" dirty="0">
                <a:latin typeface="Calibri" panose="020F0502020204030204" pitchFamily="34" charset="0"/>
                <a:cs typeface="Calibri" panose="020F0502020204030204" pitchFamily="34" charset="0"/>
              </a:rPr>
              <a:t>gestion. </a:t>
            </a:r>
          </a:p>
          <a:p>
            <a:pPr marL="183515" marR="5080" indent="-171450" algn="just">
              <a:lnSpc>
                <a:spcPct val="108300"/>
              </a:lnSpc>
              <a:spcBef>
                <a:spcPts val="284"/>
              </a:spcBef>
              <a:buClr>
                <a:srgbClr val="449DD7"/>
              </a:buClr>
              <a:buFont typeface="Wingdings" panose="05000000000000000000" pitchFamily="2" charset="2"/>
              <a:buChar char="§"/>
              <a:tabLst>
                <a:tab pos="193040" algn="l"/>
              </a:tabLst>
            </a:pPr>
            <a:r>
              <a:rPr lang="fr-FR" sz="1050" dirty="0">
                <a:latin typeface="Calibri"/>
                <a:cs typeface="Calibri"/>
              </a:rPr>
              <a:t>La trame du document est également disponible dans un format Excel à titre informatif qui est envoyé chaque année par l’AFG à ses membres. </a:t>
            </a:r>
          </a:p>
          <a:p>
            <a:pPr marL="183515" marR="5080" indent="-171450" algn="just">
              <a:lnSpc>
                <a:spcPct val="108300"/>
              </a:lnSpc>
              <a:spcBef>
                <a:spcPts val="280"/>
              </a:spcBef>
              <a:buClr>
                <a:srgbClr val="449DD7"/>
              </a:buClr>
              <a:buFont typeface="Wingdings" panose="05000000000000000000" pitchFamily="2" charset="2"/>
              <a:buChar char="§"/>
              <a:tabLst>
                <a:tab pos="193040" algn="l"/>
              </a:tabLst>
            </a:pPr>
            <a:r>
              <a:rPr lang="fr-FR" sz="1050" dirty="0">
                <a:latin typeface="Calibri"/>
                <a:cs typeface="Calibri"/>
              </a:rPr>
              <a:t>Il</a:t>
            </a:r>
            <a:r>
              <a:rPr lang="fr-FR" sz="1050" spc="-40" dirty="0">
                <a:latin typeface="Calibri"/>
                <a:cs typeface="Calibri"/>
              </a:rPr>
              <a:t> </a:t>
            </a:r>
            <a:r>
              <a:rPr lang="fr-FR" sz="1050" dirty="0">
                <a:latin typeface="Calibri"/>
                <a:cs typeface="Calibri"/>
              </a:rPr>
              <a:t>est</a:t>
            </a:r>
            <a:r>
              <a:rPr lang="fr-FR" sz="1050" spc="-40" dirty="0">
                <a:latin typeface="Calibri"/>
                <a:cs typeface="Calibri"/>
              </a:rPr>
              <a:t> </a:t>
            </a:r>
            <a:r>
              <a:rPr lang="fr-FR" sz="1050" dirty="0">
                <a:latin typeface="Calibri"/>
                <a:cs typeface="Calibri"/>
              </a:rPr>
              <a:t>en</a:t>
            </a:r>
            <a:r>
              <a:rPr lang="fr-FR" sz="1050" spc="-40" dirty="0">
                <a:latin typeface="Calibri"/>
                <a:cs typeface="Calibri"/>
              </a:rPr>
              <a:t> </a:t>
            </a:r>
            <a:r>
              <a:rPr lang="fr-FR" sz="1050" spc="-5" dirty="0">
                <a:latin typeface="Calibri"/>
                <a:cs typeface="Calibri"/>
              </a:rPr>
              <a:t>général</a:t>
            </a:r>
            <a:r>
              <a:rPr lang="fr-FR" sz="1050" spc="-40" dirty="0">
                <a:latin typeface="Calibri"/>
                <a:cs typeface="Calibri"/>
              </a:rPr>
              <a:t> </a:t>
            </a:r>
            <a:r>
              <a:rPr lang="fr-FR" sz="1050" spc="-5" dirty="0">
                <a:latin typeface="Calibri"/>
                <a:cs typeface="Calibri"/>
              </a:rPr>
              <a:t>ouvert à la consultation et  à la saisie</a:t>
            </a:r>
            <a:r>
              <a:rPr lang="fr-FR" sz="1050" spc="-40" dirty="0">
                <a:latin typeface="Calibri"/>
                <a:cs typeface="Calibri"/>
              </a:rPr>
              <a:t> </a:t>
            </a:r>
            <a:r>
              <a:rPr lang="fr-FR" sz="1050" dirty="0">
                <a:latin typeface="Calibri"/>
                <a:cs typeface="Calibri"/>
              </a:rPr>
              <a:t>en</a:t>
            </a:r>
            <a:r>
              <a:rPr lang="fr-FR" sz="1050" spc="-40" dirty="0">
                <a:latin typeface="Calibri"/>
                <a:cs typeface="Calibri"/>
              </a:rPr>
              <a:t> </a:t>
            </a:r>
            <a:r>
              <a:rPr lang="fr-FR" sz="1050" dirty="0">
                <a:latin typeface="Calibri"/>
                <a:cs typeface="Calibri"/>
              </a:rPr>
              <a:t>ligne</a:t>
            </a:r>
            <a:r>
              <a:rPr lang="fr-FR" sz="1050" spc="-40" dirty="0">
                <a:latin typeface="Calibri"/>
                <a:cs typeface="Calibri"/>
              </a:rPr>
              <a:t> </a:t>
            </a:r>
            <a:r>
              <a:rPr lang="fr-FR" sz="1050" dirty="0">
                <a:latin typeface="Calibri"/>
                <a:cs typeface="Calibri"/>
              </a:rPr>
              <a:t>début</a:t>
            </a:r>
            <a:r>
              <a:rPr lang="fr-FR" sz="1050" spc="-40" dirty="0">
                <a:latin typeface="Calibri"/>
                <a:cs typeface="Calibri"/>
              </a:rPr>
              <a:t> </a:t>
            </a:r>
            <a:r>
              <a:rPr lang="fr-FR" sz="1050" spc="-5" dirty="0">
                <a:latin typeface="Calibri"/>
                <a:cs typeface="Calibri"/>
              </a:rPr>
              <a:t>avril </a:t>
            </a:r>
            <a:r>
              <a:rPr lang="fr-FR" sz="1050" dirty="0">
                <a:latin typeface="Calibri"/>
                <a:cs typeface="Calibri"/>
              </a:rPr>
              <a:t>pour</a:t>
            </a:r>
            <a:r>
              <a:rPr lang="fr-FR" sz="1050" spc="-5" dirty="0">
                <a:latin typeface="Calibri"/>
                <a:cs typeface="Calibri"/>
              </a:rPr>
              <a:t> </a:t>
            </a:r>
            <a:r>
              <a:rPr lang="fr-FR" sz="1050" dirty="0">
                <a:latin typeface="Calibri"/>
                <a:cs typeface="Calibri"/>
              </a:rPr>
              <a:t>une</a:t>
            </a:r>
            <a:r>
              <a:rPr lang="fr-FR" sz="1050" spc="-5" dirty="0">
                <a:latin typeface="Calibri"/>
                <a:cs typeface="Calibri"/>
              </a:rPr>
              <a:t> date limite réglementaire </a:t>
            </a:r>
            <a:r>
              <a:rPr lang="fr-FR" sz="1050" dirty="0">
                <a:latin typeface="Calibri"/>
                <a:cs typeface="Calibri"/>
              </a:rPr>
              <a:t>de dépôt/</a:t>
            </a:r>
            <a:r>
              <a:rPr lang="fr-FR" sz="1050" spc="-5" dirty="0">
                <a:latin typeface="Calibri"/>
                <a:cs typeface="Calibri"/>
              </a:rPr>
              <a:t>validation </a:t>
            </a:r>
            <a:r>
              <a:rPr lang="fr-FR" sz="1050" dirty="0">
                <a:latin typeface="Calibri"/>
                <a:cs typeface="Calibri"/>
              </a:rPr>
              <a:t>mi-mai (parfois décalée par l’AMF), soit 4 mois et demi après la fin de l’année civile.</a:t>
            </a:r>
          </a:p>
          <a:p>
            <a:pPr marL="183515" marR="5080" indent="-171450" algn="just">
              <a:lnSpc>
                <a:spcPct val="108300"/>
              </a:lnSpc>
              <a:spcBef>
                <a:spcPts val="280"/>
              </a:spcBef>
              <a:buClr>
                <a:srgbClr val="449DD7"/>
              </a:buClr>
              <a:buFont typeface="Wingdings" panose="05000000000000000000" pitchFamily="2" charset="2"/>
              <a:buChar char="§"/>
              <a:tabLst>
                <a:tab pos="193040" algn="l"/>
              </a:tabLst>
            </a:pPr>
            <a:r>
              <a:rPr lang="fr-FR" sz="1050" dirty="0">
                <a:latin typeface="Calibri" panose="020F0502020204030204" pitchFamily="34" charset="0"/>
                <a:cs typeface="Calibri" panose="020F0502020204030204" pitchFamily="34" charset="0"/>
              </a:rPr>
              <a:t>Au cas particulier des sociétés qui ne clôturent pas à fin décembre, la campagne de collecte des FRA/RAC est adaptée à la date de clôture des SGP (se rapporter au document d’accompagnement mis à disposition par l’AMF).</a:t>
            </a:r>
            <a:endParaRPr lang="fr-FR" sz="1050" b="1" spc="-15" dirty="0">
              <a:latin typeface="Calibri" panose="020F0502020204030204" pitchFamily="34" charset="0"/>
              <a:cs typeface="Calibri" panose="020F0502020204030204" pitchFamily="34" charset="0"/>
            </a:endParaRPr>
          </a:p>
          <a:p>
            <a:pPr marL="12065" marR="5080" lvl="0" indent="0" algn="l" defTabSz="1396959" rtl="0" eaLnBrk="1" fontAlgn="auto" latinLnBrk="0" hangingPunct="1">
              <a:lnSpc>
                <a:spcPct val="108300"/>
              </a:lnSpc>
              <a:spcBef>
                <a:spcPts val="100"/>
              </a:spcBef>
              <a:spcAft>
                <a:spcPts val="0"/>
              </a:spcAft>
              <a:buClr>
                <a:srgbClr val="449DD7"/>
              </a:buClr>
              <a:buSzTx/>
              <a:buFont typeface="Montserrat"/>
              <a:buNone/>
              <a:tabLst>
                <a:tab pos="193040" algn="l"/>
              </a:tabLst>
              <a:defRPr/>
            </a:pPr>
            <a:endParaRPr lang="fr-FR" sz="1050" b="1" spc="-15" dirty="0">
              <a:latin typeface="Calibri" panose="020F0502020204030204" pitchFamily="34" charset="0"/>
              <a:cs typeface="Calibri" panose="020F0502020204030204" pitchFamily="34" charset="0"/>
            </a:endParaRPr>
          </a:p>
          <a:p>
            <a:pPr marL="12065" marR="5080" lvl="0" indent="0" algn="l" defTabSz="1396959" rtl="0" eaLnBrk="1" fontAlgn="auto" latinLnBrk="0" hangingPunct="1">
              <a:lnSpc>
                <a:spcPct val="108300"/>
              </a:lnSpc>
              <a:spcBef>
                <a:spcPts val="100"/>
              </a:spcBef>
              <a:spcAft>
                <a:spcPts val="0"/>
              </a:spcAft>
              <a:buClr>
                <a:srgbClr val="449DD7"/>
              </a:buClr>
              <a:buSzTx/>
              <a:buFont typeface="Montserrat"/>
              <a:buNone/>
              <a:tabLst>
                <a:tab pos="193040" algn="l"/>
              </a:tabLst>
              <a:defRPr/>
            </a:pPr>
            <a:r>
              <a:rPr lang="fr-FR" sz="1050" b="1" spc="-15" dirty="0">
                <a:latin typeface="Calibri" panose="020F0502020204030204" pitchFamily="34" charset="0"/>
                <a:cs typeface="Calibri" panose="020F0502020204030204" pitchFamily="34" charset="0"/>
              </a:rPr>
              <a:t>Cette </a:t>
            </a:r>
            <a:r>
              <a:rPr lang="fr-FR" sz="1050" b="1" spc="10" dirty="0">
                <a:latin typeface="Calibri" panose="020F0502020204030204" pitchFamily="34" charset="0"/>
                <a:cs typeface="Calibri" panose="020F0502020204030204" pitchFamily="34" charset="0"/>
              </a:rPr>
              <a:t>fiche </a:t>
            </a:r>
            <a:r>
              <a:rPr lang="fr-FR" sz="1050" b="1" spc="-5" dirty="0">
                <a:latin typeface="Calibri" panose="020F0502020204030204" pitchFamily="34" charset="0"/>
                <a:cs typeface="Calibri" panose="020F0502020204030204" pitchFamily="34" charset="0"/>
              </a:rPr>
              <a:t>traite principalement </a:t>
            </a:r>
            <a:r>
              <a:rPr lang="fr-FR" sz="1050" b="1" dirty="0">
                <a:latin typeface="Calibri" panose="020F0502020204030204" pitchFamily="34" charset="0"/>
                <a:cs typeface="Calibri" panose="020F0502020204030204" pitchFamily="34" charset="0"/>
              </a:rPr>
              <a:t>de la </a:t>
            </a:r>
            <a:r>
              <a:rPr lang="fr-FR" sz="1050" b="1" spc="5" dirty="0">
                <a:latin typeface="Calibri" panose="020F0502020204030204" pitchFamily="34" charset="0"/>
                <a:cs typeface="Calibri" panose="020F0502020204030204" pitchFamily="34" charset="0"/>
              </a:rPr>
              <a:t>FRA. </a:t>
            </a:r>
            <a:br>
              <a:rPr lang="fr-FR" sz="1050" b="1" spc="5" dirty="0">
                <a:latin typeface="Calibri" panose="020F0502020204030204" pitchFamily="34" charset="0"/>
                <a:cs typeface="Calibri" panose="020F0502020204030204" pitchFamily="34" charset="0"/>
              </a:rPr>
            </a:br>
            <a:r>
              <a:rPr lang="fr-FR" sz="1050" b="1" dirty="0">
                <a:latin typeface="Calibri" panose="020F0502020204030204" pitchFamily="34" charset="0"/>
                <a:cs typeface="Calibri" panose="020F0502020204030204" pitchFamily="34" charset="0"/>
              </a:rPr>
              <a:t>La </a:t>
            </a:r>
            <a:r>
              <a:rPr lang="fr-FR" sz="1050" b="1" spc="5" dirty="0">
                <a:latin typeface="Calibri" panose="020F0502020204030204" pitchFamily="34" charset="0"/>
                <a:cs typeface="Calibri" panose="020F0502020204030204" pitchFamily="34" charset="0"/>
              </a:rPr>
              <a:t> </a:t>
            </a:r>
            <a:r>
              <a:rPr lang="fr-FR" sz="1050" b="1" spc="-5" dirty="0">
                <a:latin typeface="Calibri" panose="020F0502020204030204" pitchFamily="34" charset="0"/>
                <a:cs typeface="Calibri" panose="020F0502020204030204" pitchFamily="34" charset="0"/>
              </a:rPr>
              <a:t>RAC fait l’objet </a:t>
            </a:r>
            <a:r>
              <a:rPr lang="fr-FR" sz="1050" b="1" dirty="0">
                <a:latin typeface="Calibri" panose="020F0502020204030204" pitchFamily="34" charset="0"/>
                <a:cs typeface="Calibri" panose="020F0502020204030204" pitchFamily="34" charset="0"/>
              </a:rPr>
              <a:t>d’une </a:t>
            </a:r>
            <a:r>
              <a:rPr lang="fr-FR" sz="1050" b="1" spc="10" dirty="0">
                <a:latin typeface="Calibri" panose="020F0502020204030204" pitchFamily="34" charset="0"/>
                <a:cs typeface="Calibri" panose="020F0502020204030204" pitchFamily="34" charset="0"/>
              </a:rPr>
              <a:t>fiche</a:t>
            </a:r>
            <a:r>
              <a:rPr lang="fr-FR" sz="1050" b="1" spc="-5" dirty="0">
                <a:latin typeface="Calibri" panose="020F0502020204030204" pitchFamily="34" charset="0"/>
                <a:cs typeface="Calibri" panose="020F0502020204030204" pitchFamily="34" charset="0"/>
              </a:rPr>
              <a:t> séparée (Fiche</a:t>
            </a:r>
            <a:r>
              <a:rPr lang="fr-FR" sz="1050" b="1" dirty="0">
                <a:latin typeface="Calibri" panose="020F0502020204030204" pitchFamily="34" charset="0"/>
                <a:cs typeface="Calibri" panose="020F0502020204030204" pitchFamily="34" charset="0"/>
              </a:rPr>
              <a:t> </a:t>
            </a:r>
            <a:r>
              <a:rPr lang="fr-FR" sz="1050" b="1" spc="5" dirty="0">
                <a:latin typeface="Calibri" panose="020F0502020204030204" pitchFamily="34" charset="0"/>
                <a:cs typeface="Calibri" panose="020F0502020204030204" pitchFamily="34" charset="0"/>
              </a:rPr>
              <a:t>A.2).</a:t>
            </a:r>
            <a:endParaRPr lang="fr-FR" sz="1050" b="1" dirty="0">
              <a:latin typeface="Calibri" panose="020F0502020204030204" pitchFamily="34" charset="0"/>
              <a:cs typeface="Calibri" panose="020F0502020204030204" pitchFamily="34" charset="0"/>
            </a:endParaRPr>
          </a:p>
        </p:txBody>
      </p:sp>
      <p:sp>
        <p:nvSpPr>
          <p:cNvPr id="5" name="object 7">
            <a:extLst>
              <a:ext uri="{FF2B5EF4-FFF2-40B4-BE49-F238E27FC236}">
                <a16:creationId xmlns:a16="http://schemas.microsoft.com/office/drawing/2014/main" id="{88B9479B-BA38-4813-90CE-33D9828DC398}"/>
              </a:ext>
            </a:extLst>
          </p:cNvPr>
          <p:cNvSpPr txBox="1"/>
          <p:nvPr/>
        </p:nvSpPr>
        <p:spPr>
          <a:xfrm>
            <a:off x="179388" y="5016653"/>
            <a:ext cx="7200900" cy="261221"/>
          </a:xfrm>
          <a:prstGeom prst="rect">
            <a:avLst/>
          </a:prstGeom>
          <a:solidFill>
            <a:srgbClr val="D2F1F9"/>
          </a:solidFill>
        </p:spPr>
        <p:txBody>
          <a:bodyPr vert="horz" wrap="square" lIns="180000" tIns="18000" rIns="0" bIns="18000" rtlCol="0">
            <a:spAutoFit/>
          </a:bodyPr>
          <a:lstStyle/>
          <a:p>
            <a:pPr marL="465455" marR="0" lvl="0" indent="-285750" algn="l" defTabSz="1396959" rtl="0" eaLnBrk="1" fontAlgn="auto" latinLnBrk="0" hangingPunct="1">
              <a:lnSpc>
                <a:spcPts val="1885"/>
              </a:lnSpc>
              <a:spcBef>
                <a:spcPts val="100"/>
              </a:spcBef>
              <a:spcAft>
                <a:spcPts val="0"/>
              </a:spcAft>
              <a:buClrTx/>
              <a:buSzTx/>
              <a:buFontTx/>
              <a:buBlip>
                <a:blip r:embed="rId2"/>
              </a:buBlip>
              <a:tabLst/>
              <a:defRPr/>
            </a:pPr>
            <a:r>
              <a:rPr lang="fr-FR" sz="1400" b="1" spc="-15">
                <a:solidFill>
                  <a:srgbClr val="164194"/>
                </a:solidFill>
                <a:latin typeface="Times New Roman" panose="02020603050405020304" pitchFamily="18" charset="0"/>
                <a:cs typeface="Times New Roman" panose="02020603050405020304" pitchFamily="18" charset="0"/>
              </a:rPr>
              <a:t>Concepts clé et livrables</a:t>
            </a:r>
            <a:endParaRPr lang="fr-FR" sz="1400">
              <a:latin typeface="Times New Roman" panose="02020603050405020304" pitchFamily="18" charset="0"/>
              <a:cs typeface="Times New Roman" panose="02020603050405020304" pitchFamily="18" charset="0"/>
            </a:endParaRPr>
          </a:p>
        </p:txBody>
      </p:sp>
      <p:sp>
        <p:nvSpPr>
          <p:cNvPr id="7" name="object 30">
            <a:extLst>
              <a:ext uri="{FF2B5EF4-FFF2-40B4-BE49-F238E27FC236}">
                <a16:creationId xmlns:a16="http://schemas.microsoft.com/office/drawing/2014/main" id="{4E943C41-1230-454D-8BC8-9416B526F198}"/>
              </a:ext>
            </a:extLst>
          </p:cNvPr>
          <p:cNvSpPr txBox="1"/>
          <p:nvPr/>
        </p:nvSpPr>
        <p:spPr>
          <a:xfrm>
            <a:off x="179388" y="5481946"/>
            <a:ext cx="3094990" cy="4420441"/>
          </a:xfrm>
          <a:prstGeom prst="rect">
            <a:avLst/>
          </a:prstGeom>
        </p:spPr>
        <p:txBody>
          <a:bodyPr vert="horz" wrap="square" lIns="0" tIns="12700" rIns="0" bIns="0" rtlCol="0">
            <a:spAutoFit/>
          </a:bodyPr>
          <a:lstStyle/>
          <a:p>
            <a:pPr marL="192405" marR="5080" indent="-180340" algn="l">
              <a:lnSpc>
                <a:spcPct val="108300"/>
              </a:lnSpc>
              <a:spcBef>
                <a:spcPts val="100"/>
              </a:spcBef>
              <a:buClr>
                <a:srgbClr val="449DD7"/>
              </a:buClr>
              <a:buFont typeface="Montserrat"/>
              <a:buChar char="■"/>
              <a:tabLst>
                <a:tab pos="193040" algn="l"/>
              </a:tabLst>
            </a:pPr>
            <a:r>
              <a:rPr sz="1050" spc="-5">
                <a:latin typeface="Calibri" panose="020F0502020204030204" pitchFamily="34" charset="0"/>
                <a:cs typeface="Calibri" panose="020F0502020204030204" pitchFamily="34" charset="0"/>
              </a:rPr>
              <a:t>Le </a:t>
            </a:r>
            <a:r>
              <a:rPr sz="1050" spc="-5" err="1">
                <a:latin typeface="Calibri" panose="020F0502020204030204" pitchFamily="34" charset="0"/>
                <a:cs typeface="Calibri" panose="020F0502020204030204" pitchFamily="34" charset="0"/>
              </a:rPr>
              <a:t>livrable</a:t>
            </a:r>
            <a:r>
              <a:rPr lang="fr-FR" sz="1050" spc="-5">
                <a:latin typeface="Calibri" panose="020F0502020204030204" pitchFamily="34" charset="0"/>
                <a:cs typeface="Calibri" panose="020F0502020204030204" pitchFamily="34" charset="0"/>
              </a:rPr>
              <a:t> « FRARAC » se compose </a:t>
            </a:r>
            <a:r>
              <a:rPr sz="1050">
                <a:latin typeface="Calibri" panose="020F0502020204030204" pitchFamily="34" charset="0"/>
                <a:cs typeface="Calibri" panose="020F0502020204030204" pitchFamily="34" charset="0"/>
              </a:rPr>
              <a:t>de</a:t>
            </a:r>
            <a:r>
              <a:rPr sz="1050" spc="-5">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4</a:t>
            </a:r>
            <a:r>
              <a:rPr sz="1050" spc="-10">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thèmes </a:t>
            </a:r>
            <a:r>
              <a:rPr sz="1050">
                <a:latin typeface="Calibri" panose="020F0502020204030204" pitchFamily="34" charset="0"/>
                <a:cs typeface="Calibri" panose="020F0502020204030204" pitchFamily="34" charset="0"/>
              </a:rPr>
              <a:t>:</a:t>
            </a:r>
          </a:p>
          <a:p>
            <a:pPr marL="372110" marR="245110" lvl="1" indent="-180340" algn="l">
              <a:lnSpc>
                <a:spcPct val="108300"/>
              </a:lnSpc>
              <a:spcBef>
                <a:spcPts val="284"/>
              </a:spcBef>
              <a:buAutoNum type="arabicPeriod"/>
              <a:tabLst>
                <a:tab pos="372745" algn="l"/>
              </a:tabLst>
            </a:pPr>
            <a:r>
              <a:rPr lang="fr-FR" sz="1050" b="1" spc="-5">
                <a:latin typeface="Calibri" panose="020F0502020204030204" pitchFamily="34" charset="0"/>
                <a:cs typeface="Calibri" panose="020F0502020204030204" pitchFamily="34" charset="0"/>
              </a:rPr>
              <a:t>P</a:t>
            </a:r>
            <a:r>
              <a:rPr sz="1050" b="1" spc="-5" err="1">
                <a:latin typeface="Calibri" panose="020F0502020204030204" pitchFamily="34" charset="0"/>
                <a:cs typeface="Calibri" panose="020F0502020204030204" pitchFamily="34" charset="0"/>
              </a:rPr>
              <a:t>résentation</a:t>
            </a:r>
            <a:r>
              <a:rPr sz="1050" b="1" spc="-5">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de</a:t>
            </a:r>
            <a:r>
              <a:rPr sz="1050" b="1" spc="-5">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la</a:t>
            </a:r>
            <a:r>
              <a:rPr sz="1050" b="1" spc="-5">
                <a:latin typeface="Calibri" panose="020F0502020204030204" pitchFamily="34" charset="0"/>
                <a:cs typeface="Calibri" panose="020F0502020204030204" pitchFamily="34" charset="0"/>
              </a:rPr>
              <a:t> société </a:t>
            </a:r>
            <a:r>
              <a:rPr sz="1050" b="1">
                <a:latin typeface="Calibri" panose="020F0502020204030204" pitchFamily="34" charset="0"/>
                <a:cs typeface="Calibri" panose="020F0502020204030204" pitchFamily="34" charset="0"/>
              </a:rPr>
              <a:t>de </a:t>
            </a:r>
            <a:r>
              <a:rPr sz="1050" b="1" spc="-254">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gestion</a:t>
            </a:r>
          </a:p>
          <a:p>
            <a:pPr marL="372110" marR="459105" lvl="1" indent="-180340" algn="l">
              <a:lnSpc>
                <a:spcPct val="108300"/>
              </a:lnSpc>
              <a:spcBef>
                <a:spcPts val="280"/>
              </a:spcBef>
              <a:buAutoNum type="arabicPeriod"/>
              <a:tabLst>
                <a:tab pos="372745" algn="l"/>
              </a:tabLst>
            </a:pPr>
            <a:r>
              <a:rPr lang="fr-FR" sz="1050" b="1" spc="-5">
                <a:latin typeface="Calibri" panose="020F0502020204030204" pitchFamily="34" charset="0"/>
                <a:cs typeface="Calibri" panose="020F0502020204030204" pitchFamily="34" charset="0"/>
              </a:rPr>
              <a:t>R</a:t>
            </a:r>
            <a:r>
              <a:rPr sz="1050" b="1" spc="-5" err="1">
                <a:latin typeface="Calibri" panose="020F0502020204030204" pitchFamily="34" charset="0"/>
                <a:cs typeface="Calibri" panose="020F0502020204030204" pitchFamily="34" charset="0"/>
              </a:rPr>
              <a:t>espect</a:t>
            </a:r>
            <a:r>
              <a:rPr sz="1050" b="1" spc="-5">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des</a:t>
            </a:r>
            <a:r>
              <a:rPr sz="1050" b="1" spc="-5">
                <a:latin typeface="Calibri" panose="020F0502020204030204" pitchFamily="34" charset="0"/>
                <a:cs typeface="Calibri" panose="020F0502020204030204" pitchFamily="34" charset="0"/>
              </a:rPr>
              <a:t> prescriptions </a:t>
            </a:r>
            <a:r>
              <a:rPr sz="1050" b="1" spc="-254">
                <a:latin typeface="Calibri" panose="020F0502020204030204" pitchFamily="34" charset="0"/>
                <a:cs typeface="Calibri" panose="020F0502020204030204" pitchFamily="34" charset="0"/>
              </a:rPr>
              <a:t> </a:t>
            </a:r>
            <a:r>
              <a:rPr sz="1050" b="1" spc="-5">
                <a:latin typeface="Calibri" panose="020F0502020204030204" pitchFamily="34" charset="0"/>
                <a:cs typeface="Calibri" panose="020F0502020204030204" pitchFamily="34" charset="0"/>
              </a:rPr>
              <a:t>r</a:t>
            </a:r>
            <a:r>
              <a:rPr lang="fr-FR" sz="1050" b="1" spc="-5">
                <a:latin typeface="Calibri" panose="020F0502020204030204" pitchFamily="34" charset="0"/>
                <a:cs typeface="Calibri" panose="020F0502020204030204" pitchFamily="34" charset="0"/>
              </a:rPr>
              <a:t>é</a:t>
            </a:r>
            <a:r>
              <a:rPr sz="1050" b="1" spc="-5" err="1">
                <a:latin typeface="Calibri" panose="020F0502020204030204" pitchFamily="34" charset="0"/>
                <a:cs typeface="Calibri" panose="020F0502020204030204" pitchFamily="34" charset="0"/>
              </a:rPr>
              <a:t>glementaires</a:t>
            </a:r>
            <a:endParaRPr sz="1050" b="1">
              <a:latin typeface="Calibri" panose="020F0502020204030204" pitchFamily="34" charset="0"/>
              <a:cs typeface="Calibri" panose="020F0502020204030204" pitchFamily="34" charset="0"/>
            </a:endParaRPr>
          </a:p>
          <a:p>
            <a:pPr marL="372110" lvl="1" indent="-180340" algn="l">
              <a:lnSpc>
                <a:spcPct val="100000"/>
              </a:lnSpc>
              <a:spcBef>
                <a:spcPts val="385"/>
              </a:spcBef>
              <a:buAutoNum type="arabicPeriod"/>
              <a:tabLst>
                <a:tab pos="372745" algn="l"/>
              </a:tabLst>
            </a:pPr>
            <a:r>
              <a:rPr lang="fr-FR" sz="1050" b="1">
                <a:latin typeface="Calibri" panose="020F0502020204030204" pitchFamily="34" charset="0"/>
                <a:cs typeface="Calibri" panose="020F0502020204030204" pitchFamily="34" charset="0"/>
              </a:rPr>
              <a:t>D</a:t>
            </a:r>
            <a:r>
              <a:rPr sz="1050" b="1" err="1">
                <a:latin typeface="Calibri" panose="020F0502020204030204" pitchFamily="34" charset="0"/>
                <a:cs typeface="Calibri" panose="020F0502020204030204" pitchFamily="34" charset="0"/>
              </a:rPr>
              <a:t>onnées</a:t>
            </a:r>
            <a:r>
              <a:rPr sz="1050" b="1" spc="-15">
                <a:latin typeface="Calibri" panose="020F0502020204030204" pitchFamily="34" charset="0"/>
                <a:cs typeface="Calibri" panose="020F0502020204030204" pitchFamily="34" charset="0"/>
              </a:rPr>
              <a:t> </a:t>
            </a:r>
            <a:r>
              <a:rPr sz="1050" b="1" spc="5" err="1">
                <a:latin typeface="Calibri" panose="020F0502020204030204" pitchFamily="34" charset="0"/>
                <a:cs typeface="Calibri" panose="020F0502020204030204" pitchFamily="34" charset="0"/>
              </a:rPr>
              <a:t>financières</a:t>
            </a:r>
            <a:endParaRPr lang="fr-FR" sz="1050" b="1" spc="5">
              <a:latin typeface="Calibri" panose="020F0502020204030204" pitchFamily="34" charset="0"/>
              <a:cs typeface="Calibri" panose="020F0502020204030204" pitchFamily="34" charset="0"/>
            </a:endParaRPr>
          </a:p>
          <a:p>
            <a:pPr marL="372110" lvl="1" indent="-180340" algn="l">
              <a:lnSpc>
                <a:spcPct val="100000"/>
              </a:lnSpc>
              <a:spcBef>
                <a:spcPts val="385"/>
              </a:spcBef>
              <a:buAutoNum type="arabicPeriod"/>
              <a:tabLst>
                <a:tab pos="372745" algn="l"/>
              </a:tabLst>
            </a:pPr>
            <a:r>
              <a:rPr lang="fr-FR" sz="1050" b="1" spc="5">
                <a:latin typeface="Calibri" panose="020F0502020204030204" pitchFamily="34" charset="0"/>
                <a:cs typeface="Calibri" panose="020F0502020204030204" pitchFamily="34" charset="0"/>
              </a:rPr>
              <a:t>Validation</a:t>
            </a:r>
            <a:endParaRPr sz="1050" b="1">
              <a:latin typeface="Calibri" panose="020F0502020204030204" pitchFamily="34" charset="0"/>
              <a:cs typeface="Calibri" panose="020F0502020204030204" pitchFamily="34" charset="0"/>
            </a:endParaRPr>
          </a:p>
          <a:p>
            <a:pPr lvl="1" algn="l">
              <a:lnSpc>
                <a:spcPct val="100000"/>
              </a:lnSpc>
              <a:spcBef>
                <a:spcPts val="5"/>
              </a:spcBef>
              <a:buFont typeface="Montserrat Medium"/>
              <a:buAutoNum type="arabicPeriod"/>
            </a:pPr>
            <a:endParaRPr sz="1050">
              <a:latin typeface="Calibri" panose="020F0502020204030204" pitchFamily="34" charset="0"/>
              <a:cs typeface="Calibri" panose="020F0502020204030204" pitchFamily="34" charset="0"/>
            </a:endParaRPr>
          </a:p>
          <a:p>
            <a:pPr marL="192405" marR="317500" indent="-180340" algn="l">
              <a:lnSpc>
                <a:spcPct val="108300"/>
              </a:lnSpc>
              <a:buClr>
                <a:srgbClr val="449DD7"/>
              </a:buClr>
              <a:buFont typeface="Montserrat"/>
              <a:buChar char="■"/>
              <a:tabLst>
                <a:tab pos="193040" algn="l"/>
              </a:tabLst>
            </a:pPr>
            <a:r>
              <a:rPr sz="1050" spc="-5">
                <a:latin typeface="Calibri" panose="020F0502020204030204" pitchFamily="34" charset="0"/>
                <a:cs typeface="Calibri" panose="020F0502020204030204" pitchFamily="34" charset="0"/>
              </a:rPr>
              <a:t>Les </a:t>
            </a:r>
            <a:r>
              <a:rPr sz="1050">
                <a:latin typeface="Calibri" panose="020F0502020204030204" pitchFamily="34" charset="0"/>
                <a:cs typeface="Calibri" panose="020F0502020204030204" pitchFamily="34" charset="0"/>
              </a:rPr>
              <a:t>données </a:t>
            </a:r>
            <a:r>
              <a:rPr sz="1050" spc="5" err="1">
                <a:latin typeface="Calibri" panose="020F0502020204030204" pitchFamily="34" charset="0"/>
                <a:cs typeface="Calibri" panose="020F0502020204030204" pitchFamily="34" charset="0"/>
              </a:rPr>
              <a:t>financières</a:t>
            </a:r>
            <a:r>
              <a:rPr sz="1050" spc="5">
                <a:latin typeface="Calibri" panose="020F0502020204030204" pitchFamily="34" charset="0"/>
                <a:cs typeface="Calibri" panose="020F0502020204030204" pitchFamily="34" charset="0"/>
              </a:rPr>
              <a:t> </a:t>
            </a:r>
            <a:r>
              <a:rPr lang="fr-FR" sz="1050" spc="-5">
                <a:latin typeface="Calibri" panose="020F0502020204030204" pitchFamily="34" charset="0"/>
                <a:cs typeface="Calibri" panose="020F0502020204030204" pitchFamily="34" charset="0"/>
              </a:rPr>
              <a:t>attendues par l’AMF</a:t>
            </a:r>
            <a:r>
              <a:rPr sz="1050">
                <a:latin typeface="Calibri" panose="020F0502020204030204" pitchFamily="34" charset="0"/>
                <a:cs typeface="Calibri" panose="020F0502020204030204" pitchFamily="34" charset="0"/>
              </a:rPr>
              <a:t> </a:t>
            </a:r>
            <a:r>
              <a:rPr sz="1050" err="1">
                <a:latin typeface="Calibri" panose="020F0502020204030204" pitchFamily="34" charset="0"/>
                <a:cs typeface="Calibri" panose="020F0502020204030204" pitchFamily="34" charset="0"/>
              </a:rPr>
              <a:t>sont</a:t>
            </a:r>
            <a:r>
              <a:rPr sz="1050" spc="-5">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regroupées dans 5 parties </a:t>
            </a:r>
            <a:r>
              <a:rPr sz="1050">
                <a:latin typeface="Calibri" panose="020F0502020204030204" pitchFamily="34" charset="0"/>
                <a:cs typeface="Calibri" panose="020F0502020204030204" pitchFamily="34" charset="0"/>
              </a:rPr>
              <a:t>:</a:t>
            </a:r>
          </a:p>
          <a:p>
            <a:pPr marL="372110" lvl="1" indent="-180340" algn="l">
              <a:lnSpc>
                <a:spcPct val="100000"/>
              </a:lnSpc>
              <a:spcBef>
                <a:spcPts val="385"/>
              </a:spcBef>
              <a:buAutoNum type="arabicPeriod"/>
              <a:tabLst>
                <a:tab pos="372745" algn="l"/>
              </a:tabLst>
            </a:pPr>
            <a:r>
              <a:rPr sz="1050" b="1" spc="-5">
                <a:latin typeface="Calibri" panose="020F0502020204030204" pitchFamily="34" charset="0"/>
                <a:cs typeface="Calibri" panose="020F0502020204030204" pitchFamily="34" charset="0"/>
              </a:rPr>
              <a:t>Les</a:t>
            </a:r>
            <a:r>
              <a:rPr sz="1050" b="1" spc="-25">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actifs</a:t>
            </a:r>
            <a:r>
              <a:rPr sz="1050" b="1" spc="-20">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sous</a:t>
            </a:r>
            <a:r>
              <a:rPr sz="1050" b="1" spc="-20">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gestion</a:t>
            </a:r>
            <a:endParaRPr lang="fr-FR" sz="1050" b="1">
              <a:latin typeface="Calibri" panose="020F0502020204030204" pitchFamily="34" charset="0"/>
              <a:cs typeface="Calibri" panose="020F0502020204030204" pitchFamily="34" charset="0"/>
            </a:endParaRPr>
          </a:p>
          <a:p>
            <a:pPr marL="372110" lvl="1" indent="-180340" algn="l">
              <a:lnSpc>
                <a:spcPct val="100000"/>
              </a:lnSpc>
              <a:spcBef>
                <a:spcPts val="385"/>
              </a:spcBef>
              <a:buAutoNum type="arabicPeriod"/>
              <a:tabLst>
                <a:tab pos="372745" algn="l"/>
              </a:tabLst>
            </a:pPr>
            <a:r>
              <a:rPr lang="fr-FR" sz="1050" b="1">
                <a:latin typeface="Calibri" panose="020F0502020204030204" pitchFamily="34" charset="0"/>
                <a:cs typeface="Calibri" panose="020F0502020204030204" pitchFamily="34" charset="0"/>
              </a:rPr>
              <a:t>Les données relatives « autres » activités</a:t>
            </a:r>
            <a:endParaRPr sz="1050" b="1">
              <a:latin typeface="Calibri" panose="020F0502020204030204" pitchFamily="34" charset="0"/>
              <a:cs typeface="Calibri" panose="020F0502020204030204" pitchFamily="34" charset="0"/>
            </a:endParaRPr>
          </a:p>
          <a:p>
            <a:pPr marL="372110" lvl="1" indent="-180340" algn="l">
              <a:lnSpc>
                <a:spcPct val="100000"/>
              </a:lnSpc>
              <a:spcBef>
                <a:spcPts val="384"/>
              </a:spcBef>
              <a:buAutoNum type="arabicPeriod"/>
              <a:tabLst>
                <a:tab pos="372745" algn="l"/>
              </a:tabLst>
            </a:pPr>
            <a:r>
              <a:rPr sz="1050" b="1" spc="-5">
                <a:latin typeface="Calibri" panose="020F0502020204030204" pitchFamily="34" charset="0"/>
                <a:cs typeface="Calibri" panose="020F0502020204030204" pitchFamily="34" charset="0"/>
              </a:rPr>
              <a:t>Les</a:t>
            </a:r>
            <a:r>
              <a:rPr sz="1050" b="1" spc="-10">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données</a:t>
            </a:r>
            <a:r>
              <a:rPr sz="1050" b="1" spc="-10">
                <a:latin typeface="Calibri" panose="020F0502020204030204" pitchFamily="34" charset="0"/>
                <a:cs typeface="Calibri" panose="020F0502020204030204" pitchFamily="34" charset="0"/>
              </a:rPr>
              <a:t> </a:t>
            </a:r>
            <a:r>
              <a:rPr lang="fr-FR" sz="1050" b="1" spc="-10">
                <a:latin typeface="Calibri" panose="020F0502020204030204" pitchFamily="34" charset="0"/>
                <a:cs typeface="Calibri" panose="020F0502020204030204" pitchFamily="34" charset="0"/>
              </a:rPr>
              <a:t>relatives à la formation </a:t>
            </a:r>
            <a:r>
              <a:rPr sz="1050" b="1">
                <a:latin typeface="Calibri" panose="020F0502020204030204" pitchFamily="34" charset="0"/>
                <a:cs typeface="Calibri" panose="020F0502020204030204" pitchFamily="34" charset="0"/>
              </a:rPr>
              <a:t>du</a:t>
            </a:r>
            <a:r>
              <a:rPr sz="1050" b="1" spc="-10">
                <a:latin typeface="Calibri" panose="020F0502020204030204" pitchFamily="34" charset="0"/>
                <a:cs typeface="Calibri" panose="020F0502020204030204" pitchFamily="34" charset="0"/>
              </a:rPr>
              <a:t> </a:t>
            </a:r>
            <a:r>
              <a:rPr sz="1050" b="1" spc="-5">
                <a:latin typeface="Calibri" panose="020F0502020204030204" pitchFamily="34" charset="0"/>
                <a:cs typeface="Calibri" panose="020F0502020204030204" pitchFamily="34" charset="0"/>
              </a:rPr>
              <a:t>compte</a:t>
            </a:r>
            <a:r>
              <a:rPr sz="1050" b="1" spc="-10">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de</a:t>
            </a:r>
            <a:r>
              <a:rPr sz="1050" b="1" spc="-10">
                <a:latin typeface="Calibri" panose="020F0502020204030204" pitchFamily="34" charset="0"/>
                <a:cs typeface="Calibri" panose="020F0502020204030204" pitchFamily="34" charset="0"/>
              </a:rPr>
              <a:t> </a:t>
            </a:r>
            <a:r>
              <a:rPr sz="1050" b="1" spc="-5">
                <a:latin typeface="Calibri" panose="020F0502020204030204" pitchFamily="34" charset="0"/>
                <a:cs typeface="Calibri" panose="020F0502020204030204" pitchFamily="34" charset="0"/>
              </a:rPr>
              <a:t>résultat</a:t>
            </a:r>
            <a:endParaRPr sz="1050" b="1">
              <a:latin typeface="Calibri" panose="020F0502020204030204" pitchFamily="34" charset="0"/>
              <a:cs typeface="Calibri" panose="020F0502020204030204" pitchFamily="34" charset="0"/>
            </a:endParaRPr>
          </a:p>
          <a:p>
            <a:pPr marL="372110" lvl="1" indent="-180340" algn="l">
              <a:lnSpc>
                <a:spcPct val="100000"/>
              </a:lnSpc>
              <a:spcBef>
                <a:spcPts val="380"/>
              </a:spcBef>
              <a:buAutoNum type="arabicPeriod"/>
              <a:tabLst>
                <a:tab pos="372745" algn="l"/>
              </a:tabLst>
            </a:pPr>
            <a:r>
              <a:rPr lang="fr-FR" sz="1050" b="1" spc="-5">
                <a:latin typeface="Calibri" panose="020F0502020204030204" pitchFamily="34" charset="0"/>
                <a:cs typeface="Calibri" panose="020F0502020204030204" pitchFamily="34" charset="0"/>
              </a:rPr>
              <a:t>Quelques</a:t>
            </a:r>
            <a:r>
              <a:rPr sz="1050" b="1" spc="-25">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données</a:t>
            </a:r>
            <a:r>
              <a:rPr lang="fr-FR" sz="1050" b="1">
                <a:latin typeface="Calibri" panose="020F0502020204030204" pitchFamily="34" charset="0"/>
                <a:cs typeface="Calibri" panose="020F0502020204030204" pitchFamily="34" charset="0"/>
              </a:rPr>
              <a:t> essentielles</a:t>
            </a:r>
            <a:r>
              <a:rPr sz="1050" b="1" spc="-20">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d</a:t>
            </a:r>
            <a:r>
              <a:rPr lang="fr-FR" sz="1050" b="1">
                <a:latin typeface="Calibri" panose="020F0502020204030204" pitchFamily="34" charset="0"/>
                <a:cs typeface="Calibri" panose="020F0502020204030204" pitchFamily="34" charset="0"/>
              </a:rPr>
              <a:t>e</a:t>
            </a:r>
            <a:r>
              <a:rPr sz="1050" b="1" spc="-25">
                <a:latin typeface="Calibri" panose="020F0502020204030204" pitchFamily="34" charset="0"/>
                <a:cs typeface="Calibri" panose="020F0502020204030204" pitchFamily="34" charset="0"/>
              </a:rPr>
              <a:t> </a:t>
            </a:r>
            <a:r>
              <a:rPr sz="1050" b="1">
                <a:latin typeface="Calibri" panose="020F0502020204030204" pitchFamily="34" charset="0"/>
                <a:cs typeface="Calibri" panose="020F0502020204030204" pitchFamily="34" charset="0"/>
              </a:rPr>
              <a:t>bilan</a:t>
            </a:r>
          </a:p>
          <a:p>
            <a:pPr marL="372110" lvl="1" indent="-180340" algn="l">
              <a:lnSpc>
                <a:spcPct val="100000"/>
              </a:lnSpc>
              <a:spcBef>
                <a:spcPts val="385"/>
              </a:spcBef>
              <a:buAutoNum type="arabicPeriod"/>
              <a:tabLst>
                <a:tab pos="372745" algn="l"/>
              </a:tabLst>
            </a:pPr>
            <a:r>
              <a:rPr sz="1050" b="1" spc="-5">
                <a:latin typeface="Calibri" panose="020F0502020204030204" pitchFamily="34" charset="0"/>
                <a:cs typeface="Calibri" panose="020F0502020204030204" pitchFamily="34" charset="0"/>
              </a:rPr>
              <a:t>Les</a:t>
            </a:r>
            <a:r>
              <a:rPr sz="1050" b="1" spc="-25">
                <a:latin typeface="Calibri" panose="020F0502020204030204" pitchFamily="34" charset="0"/>
                <a:cs typeface="Calibri" panose="020F0502020204030204" pitchFamily="34" charset="0"/>
              </a:rPr>
              <a:t> </a:t>
            </a:r>
            <a:r>
              <a:rPr sz="1050" b="1" spc="-5">
                <a:latin typeface="Calibri" panose="020F0502020204030204" pitchFamily="34" charset="0"/>
                <a:cs typeface="Calibri" panose="020F0502020204030204" pitchFamily="34" charset="0"/>
              </a:rPr>
              <a:t>fonds</a:t>
            </a:r>
            <a:r>
              <a:rPr sz="1050" b="1" spc="-25">
                <a:latin typeface="Calibri" panose="020F0502020204030204" pitchFamily="34" charset="0"/>
                <a:cs typeface="Calibri" panose="020F0502020204030204" pitchFamily="34" charset="0"/>
              </a:rPr>
              <a:t> </a:t>
            </a:r>
            <a:r>
              <a:rPr sz="1050" b="1" spc="-5">
                <a:latin typeface="Calibri" panose="020F0502020204030204" pitchFamily="34" charset="0"/>
                <a:cs typeface="Calibri" panose="020F0502020204030204" pitchFamily="34" charset="0"/>
              </a:rPr>
              <a:t>propres</a:t>
            </a:r>
            <a:endParaRPr sz="1050" b="1">
              <a:latin typeface="Calibri" panose="020F0502020204030204" pitchFamily="34" charset="0"/>
              <a:cs typeface="Calibri" panose="020F0502020204030204" pitchFamily="34" charset="0"/>
            </a:endParaRPr>
          </a:p>
          <a:p>
            <a:pPr marL="12700" marR="78740" algn="just">
              <a:lnSpc>
                <a:spcPct val="108300"/>
              </a:lnSpc>
              <a:spcBef>
                <a:spcPts val="850"/>
              </a:spcBef>
            </a:pPr>
            <a:r>
              <a:rPr lang="fr-FR" sz="1050" b="0" spc="-10">
                <a:latin typeface="Calibri" panose="020F0502020204030204" pitchFamily="34" charset="0"/>
                <a:cs typeface="Calibri" panose="020F0502020204030204" pitchFamily="34" charset="0"/>
              </a:rPr>
              <a:t>Tous c</a:t>
            </a:r>
            <a:r>
              <a:rPr sz="1050" b="0" spc="-10">
                <a:latin typeface="Calibri" panose="020F0502020204030204" pitchFamily="34" charset="0"/>
                <a:cs typeface="Calibri" panose="020F0502020204030204" pitchFamily="34" charset="0"/>
              </a:rPr>
              <a:t>es </a:t>
            </a:r>
            <a:r>
              <a:rPr sz="1050" b="0">
                <a:latin typeface="Calibri" panose="020F0502020204030204" pitchFamily="34" charset="0"/>
                <a:cs typeface="Calibri" panose="020F0502020204030204" pitchFamily="34" charset="0"/>
              </a:rPr>
              <a:t>éléments </a:t>
            </a:r>
            <a:r>
              <a:rPr sz="1050" b="0" spc="-5">
                <a:latin typeface="Calibri" panose="020F0502020204030204" pitchFamily="34" charset="0"/>
                <a:cs typeface="Calibri" panose="020F0502020204030204" pitchFamily="34" charset="0"/>
              </a:rPr>
              <a:t>permettent </a:t>
            </a:r>
            <a:r>
              <a:rPr sz="1050" b="0">
                <a:latin typeface="Calibri" panose="020F0502020204030204" pitchFamily="34" charset="0"/>
                <a:cs typeface="Calibri" panose="020F0502020204030204" pitchFamily="34" charset="0"/>
              </a:rPr>
              <a:t>à </a:t>
            </a:r>
            <a:r>
              <a:rPr sz="1050" b="0" spc="-10">
                <a:latin typeface="Calibri" panose="020F0502020204030204" pitchFamily="34" charset="0"/>
                <a:cs typeface="Calibri" panose="020F0502020204030204" pitchFamily="34" charset="0"/>
              </a:rPr>
              <a:t>l’AMF </a:t>
            </a:r>
            <a:r>
              <a:rPr sz="1050" b="0">
                <a:latin typeface="Calibri" panose="020F0502020204030204" pitchFamily="34" charset="0"/>
                <a:cs typeface="Calibri" panose="020F0502020204030204" pitchFamily="34" charset="0"/>
              </a:rPr>
              <a:t>de </a:t>
            </a:r>
            <a:r>
              <a:rPr sz="1050" b="0" spc="-5">
                <a:latin typeface="Calibri" panose="020F0502020204030204" pitchFamily="34" charset="0"/>
                <a:cs typeface="Calibri" panose="020F0502020204030204" pitchFamily="34" charset="0"/>
              </a:rPr>
              <a:t>contrôler </a:t>
            </a:r>
            <a:r>
              <a:rPr sz="1050" b="0" spc="-254">
                <a:latin typeface="Calibri" panose="020F0502020204030204" pitchFamily="34" charset="0"/>
                <a:cs typeface="Calibri" panose="020F0502020204030204" pitchFamily="34" charset="0"/>
              </a:rPr>
              <a:t> </a:t>
            </a:r>
            <a:r>
              <a:rPr sz="1050" b="0">
                <a:latin typeface="Calibri" panose="020F0502020204030204" pitchFamily="34" charset="0"/>
                <a:cs typeface="Calibri" panose="020F0502020204030204" pitchFamily="34" charset="0"/>
              </a:rPr>
              <a:t>le </a:t>
            </a:r>
            <a:r>
              <a:rPr sz="1050" b="0" spc="-5">
                <a:latin typeface="Calibri" panose="020F0502020204030204" pitchFamily="34" charset="0"/>
                <a:cs typeface="Calibri" panose="020F0502020204030204" pitchFamily="34" charset="0"/>
              </a:rPr>
              <a:t>respect, par </a:t>
            </a:r>
            <a:r>
              <a:rPr sz="1050" b="0">
                <a:latin typeface="Calibri" panose="020F0502020204030204" pitchFamily="34" charset="0"/>
                <a:cs typeface="Calibri" panose="020F0502020204030204" pitchFamily="34" charset="0"/>
              </a:rPr>
              <a:t>les </a:t>
            </a:r>
            <a:r>
              <a:rPr sz="1050" b="0" spc="-5">
                <a:latin typeface="Calibri" panose="020F0502020204030204" pitchFamily="34" charset="0"/>
                <a:cs typeface="Calibri" panose="020F0502020204030204" pitchFamily="34" charset="0"/>
              </a:rPr>
              <a:t>sociétés </a:t>
            </a:r>
            <a:r>
              <a:rPr sz="1050" b="0">
                <a:latin typeface="Calibri" panose="020F0502020204030204" pitchFamily="34" charset="0"/>
                <a:cs typeface="Calibri" panose="020F0502020204030204" pitchFamily="34" charset="0"/>
              </a:rPr>
              <a:t>de gestion, des </a:t>
            </a:r>
            <a:r>
              <a:rPr sz="1050" b="0" spc="-5">
                <a:latin typeface="Calibri" panose="020F0502020204030204" pitchFamily="34" charset="0"/>
                <a:cs typeface="Calibri" panose="020F0502020204030204" pitchFamily="34" charset="0"/>
              </a:rPr>
              <a:t>exigences </a:t>
            </a:r>
            <a:r>
              <a:rPr sz="1050" b="0" err="1">
                <a:latin typeface="Calibri" panose="020F0502020204030204" pitchFamily="34" charset="0"/>
                <a:cs typeface="Calibri" panose="020F0502020204030204" pitchFamily="34" charset="0"/>
              </a:rPr>
              <a:t>minimales</a:t>
            </a:r>
            <a:r>
              <a:rPr sz="1050" b="0" spc="5">
                <a:latin typeface="Calibri" panose="020F0502020204030204" pitchFamily="34" charset="0"/>
                <a:cs typeface="Calibri" panose="020F0502020204030204" pitchFamily="34" charset="0"/>
              </a:rPr>
              <a:t> </a:t>
            </a:r>
            <a:r>
              <a:rPr sz="1050" b="0" spc="-5">
                <a:latin typeface="Calibri" panose="020F0502020204030204" pitchFamily="34" charset="0"/>
                <a:cs typeface="Calibri" panose="020F0502020204030204" pitchFamily="34" charset="0"/>
              </a:rPr>
              <a:t>r</a:t>
            </a:r>
            <a:r>
              <a:rPr lang="fr-FR" sz="1050" b="0" spc="-5">
                <a:latin typeface="Calibri" panose="020F0502020204030204" pitchFamily="34" charset="0"/>
                <a:cs typeface="Calibri" panose="020F0502020204030204" pitchFamily="34" charset="0"/>
              </a:rPr>
              <a:t>é</a:t>
            </a:r>
            <a:r>
              <a:rPr sz="1050" b="0" spc="-5" err="1">
                <a:latin typeface="Calibri" panose="020F0502020204030204" pitchFamily="34" charset="0"/>
                <a:cs typeface="Calibri" panose="020F0502020204030204" pitchFamily="34" charset="0"/>
              </a:rPr>
              <a:t>glementaires</a:t>
            </a:r>
            <a:r>
              <a:rPr sz="1050" b="0" spc="-5">
                <a:latin typeface="Calibri" panose="020F0502020204030204" pitchFamily="34" charset="0"/>
                <a:cs typeface="Calibri" panose="020F0502020204030204" pitchFamily="34" charset="0"/>
              </a:rPr>
              <a:t>,</a:t>
            </a:r>
            <a:r>
              <a:rPr lang="fr-FR" sz="1050" spc="-5">
                <a:latin typeface="Calibri" panose="020F0502020204030204" pitchFamily="34" charset="0"/>
                <a:cs typeface="Calibri" panose="020F0502020204030204" pitchFamily="34" charset="0"/>
              </a:rPr>
              <a:t> et</a:t>
            </a:r>
            <a:r>
              <a:rPr lang="fr-FR" sz="1050" b="0" spc="-5">
                <a:latin typeface="Calibri" panose="020F0502020204030204" pitchFamily="34" charset="0"/>
                <a:cs typeface="Calibri" panose="020F0502020204030204" pitchFamily="34" charset="0"/>
              </a:rPr>
              <a:t> notamment</a:t>
            </a:r>
            <a:r>
              <a:rPr sz="1050" b="0" spc="-5">
                <a:latin typeface="Calibri" panose="020F0502020204030204" pitchFamily="34" charset="0"/>
                <a:cs typeface="Calibri" panose="020F0502020204030204" pitchFamily="34" charset="0"/>
              </a:rPr>
              <a:t> </a:t>
            </a:r>
            <a:r>
              <a:rPr sz="1050" b="0">
                <a:latin typeface="Calibri" panose="020F0502020204030204" pitchFamily="34" charset="0"/>
                <a:cs typeface="Calibri" panose="020F0502020204030204" pitchFamily="34" charset="0"/>
              </a:rPr>
              <a:t>en </a:t>
            </a:r>
            <a:r>
              <a:rPr sz="1050" b="0" spc="-5">
                <a:latin typeface="Calibri" panose="020F0502020204030204" pitchFamily="34" charset="0"/>
                <a:cs typeface="Calibri" panose="020F0502020204030204" pitchFamily="34" charset="0"/>
              </a:rPr>
              <a:t>matière </a:t>
            </a:r>
            <a:r>
              <a:rPr sz="1050" b="0" spc="-254">
                <a:latin typeface="Calibri" panose="020F0502020204030204" pitchFamily="34" charset="0"/>
                <a:cs typeface="Calibri" panose="020F0502020204030204" pitchFamily="34" charset="0"/>
              </a:rPr>
              <a:t> </a:t>
            </a:r>
            <a:r>
              <a:rPr sz="1050" b="0">
                <a:latin typeface="Calibri" panose="020F0502020204030204" pitchFamily="34" charset="0"/>
                <a:cs typeface="Calibri" panose="020F0502020204030204" pitchFamily="34" charset="0"/>
              </a:rPr>
              <a:t>de</a:t>
            </a:r>
            <a:r>
              <a:rPr sz="1050" b="0" spc="-5">
                <a:latin typeface="Calibri" panose="020F0502020204030204" pitchFamily="34" charset="0"/>
                <a:cs typeface="Calibri" panose="020F0502020204030204" pitchFamily="34" charset="0"/>
              </a:rPr>
              <a:t> fonds</a:t>
            </a:r>
            <a:r>
              <a:rPr sz="1050" b="0">
                <a:latin typeface="Calibri" panose="020F0502020204030204" pitchFamily="34" charset="0"/>
                <a:cs typeface="Calibri" panose="020F0502020204030204" pitchFamily="34" charset="0"/>
              </a:rPr>
              <a:t> </a:t>
            </a:r>
            <a:r>
              <a:rPr sz="1050" b="0" spc="-5">
                <a:latin typeface="Calibri" panose="020F0502020204030204" pitchFamily="34" charset="0"/>
                <a:cs typeface="Calibri" panose="020F0502020204030204" pitchFamily="34" charset="0"/>
              </a:rPr>
              <a:t>propres.</a:t>
            </a:r>
            <a:endParaRPr sz="1050">
              <a:latin typeface="Calibri" panose="020F0502020204030204" pitchFamily="34" charset="0"/>
              <a:cs typeface="Calibri" panose="020F0502020204030204" pitchFamily="34" charset="0"/>
            </a:endParaRPr>
          </a:p>
          <a:p>
            <a:pPr marL="192405" marR="18415" indent="-180340" algn="l">
              <a:lnSpc>
                <a:spcPct val="108300"/>
              </a:lnSpc>
              <a:spcBef>
                <a:spcPts val="1135"/>
              </a:spcBef>
              <a:buClr>
                <a:srgbClr val="449DD7"/>
              </a:buClr>
              <a:buFont typeface="Montserrat"/>
              <a:buChar char="■"/>
              <a:tabLst>
                <a:tab pos="193040" algn="l"/>
              </a:tabLst>
            </a:pPr>
            <a:r>
              <a:rPr sz="1050">
                <a:latin typeface="Calibri" panose="020F0502020204030204" pitchFamily="34" charset="0"/>
                <a:cs typeface="Calibri" panose="020F0502020204030204" pitchFamily="34" charset="0"/>
              </a:rPr>
              <a:t>Lien AMF utile :</a:t>
            </a:r>
            <a:r>
              <a:rPr sz="1050">
                <a:solidFill>
                  <a:srgbClr val="449DD7"/>
                </a:solidFill>
                <a:latin typeface="Calibri" panose="020F0502020204030204" pitchFamily="34" charset="0"/>
                <a:cs typeface="Calibri" panose="020F0502020204030204" pitchFamily="34" charset="0"/>
              </a:rPr>
              <a:t> </a:t>
            </a:r>
            <a:r>
              <a:rPr lang="fr-FR" sz="1050" u="sng" spc="-5">
                <a:solidFill>
                  <a:srgbClr val="449DD7"/>
                </a:solidFill>
                <a:uFill>
                  <a:solidFill>
                    <a:srgbClr val="449DD7"/>
                  </a:solidFill>
                </a:uFill>
                <a:latin typeface="Calibri" panose="020F0502020204030204" pitchFamily="34" charset="0"/>
                <a:cs typeface="Calibri" panose="020F0502020204030204" pitchFamily="34" charset="0"/>
              </a:rPr>
              <a:t>https://</a:t>
            </a:r>
            <a:r>
              <a:rPr lang="fr-FR" sz="1050" u="sng" spc="-5" err="1">
                <a:solidFill>
                  <a:srgbClr val="449DD7"/>
                </a:solidFill>
                <a:uFill>
                  <a:solidFill>
                    <a:srgbClr val="449DD7"/>
                  </a:solidFill>
                </a:uFill>
                <a:latin typeface="Calibri" panose="020F0502020204030204" pitchFamily="34" charset="0"/>
                <a:cs typeface="Calibri" panose="020F0502020204030204" pitchFamily="34" charset="0"/>
              </a:rPr>
              <a:t>www.amf-france.org</a:t>
            </a:r>
            <a:r>
              <a:rPr lang="fr-FR" sz="1050" u="sng" spc="-5">
                <a:solidFill>
                  <a:srgbClr val="449DD7"/>
                </a:solidFill>
                <a:uFill>
                  <a:solidFill>
                    <a:srgbClr val="449DD7"/>
                  </a:solidFill>
                </a:uFill>
                <a:latin typeface="Calibri" panose="020F0502020204030204" pitchFamily="34" charset="0"/>
                <a:cs typeface="Calibri" panose="020F0502020204030204" pitchFamily="34" charset="0"/>
              </a:rPr>
              <a:t>/</a:t>
            </a:r>
            <a:r>
              <a:rPr lang="fr-FR" sz="1050" u="sng" spc="-5" err="1">
                <a:solidFill>
                  <a:srgbClr val="449DD7"/>
                </a:solidFill>
                <a:uFill>
                  <a:solidFill>
                    <a:srgbClr val="449DD7"/>
                  </a:solidFill>
                </a:uFill>
                <a:latin typeface="Calibri" panose="020F0502020204030204" pitchFamily="34" charset="0"/>
                <a:cs typeface="Calibri" panose="020F0502020204030204" pitchFamily="34" charset="0"/>
              </a:rPr>
              <a:t>fr</a:t>
            </a:r>
            <a:r>
              <a:rPr lang="fr-FR" sz="1050" u="sng" spc="-5">
                <a:solidFill>
                  <a:srgbClr val="449DD7"/>
                </a:solidFill>
                <a:uFill>
                  <a:solidFill>
                    <a:srgbClr val="449DD7"/>
                  </a:solidFill>
                </a:uFill>
                <a:latin typeface="Calibri" panose="020F0502020204030204" pitchFamily="34" charset="0"/>
                <a:cs typeface="Calibri" panose="020F0502020204030204" pitchFamily="34" charset="0"/>
              </a:rPr>
              <a:t>/espace-professionnels/</a:t>
            </a:r>
            <a:r>
              <a:rPr lang="fr-FR" sz="1050" u="sng" spc="-5" err="1">
                <a:solidFill>
                  <a:srgbClr val="449DD7"/>
                </a:solidFill>
                <a:uFill>
                  <a:solidFill>
                    <a:srgbClr val="449DD7"/>
                  </a:solidFill>
                </a:uFill>
                <a:latin typeface="Calibri" panose="020F0502020204030204" pitchFamily="34" charset="0"/>
                <a:cs typeface="Calibri" panose="020F0502020204030204" pitchFamily="34" charset="0"/>
              </a:rPr>
              <a:t>societes</a:t>
            </a:r>
            <a:r>
              <a:rPr lang="fr-FR" sz="1050" u="sng" spc="-5">
                <a:solidFill>
                  <a:srgbClr val="449DD7"/>
                </a:solidFill>
                <a:uFill>
                  <a:solidFill>
                    <a:srgbClr val="449DD7"/>
                  </a:solidFill>
                </a:uFill>
                <a:latin typeface="Calibri" panose="020F0502020204030204" pitchFamily="34" charset="0"/>
                <a:cs typeface="Calibri" panose="020F0502020204030204" pitchFamily="34" charset="0"/>
              </a:rPr>
              <a:t>-de-gestion/mes-relations-avec-</a:t>
            </a:r>
            <a:r>
              <a:rPr lang="fr-FR" sz="1050" u="sng" spc="-5" err="1">
                <a:solidFill>
                  <a:srgbClr val="449DD7"/>
                </a:solidFill>
                <a:uFill>
                  <a:solidFill>
                    <a:srgbClr val="449DD7"/>
                  </a:solidFill>
                </a:uFill>
                <a:latin typeface="Calibri" panose="020F0502020204030204" pitchFamily="34" charset="0"/>
                <a:cs typeface="Calibri" panose="020F0502020204030204" pitchFamily="34" charset="0"/>
              </a:rPr>
              <a:t>lamf</a:t>
            </a:r>
            <a:r>
              <a:rPr lang="fr-FR" sz="1050" u="sng" spc="-5">
                <a:solidFill>
                  <a:srgbClr val="449DD7"/>
                </a:solidFill>
                <a:uFill>
                  <a:solidFill>
                    <a:srgbClr val="449DD7"/>
                  </a:solidFill>
                </a:uFill>
                <a:latin typeface="Calibri" panose="020F0502020204030204" pitchFamily="34" charset="0"/>
                <a:cs typeface="Calibri" panose="020F0502020204030204" pitchFamily="34" charset="0"/>
              </a:rPr>
              <a:t>/effectuer-mon-reporting-annuel-</a:t>
            </a:r>
            <a:r>
              <a:rPr lang="fr-FR" sz="1050" u="sng" spc="-5" err="1">
                <a:solidFill>
                  <a:srgbClr val="449DD7"/>
                </a:solidFill>
                <a:uFill>
                  <a:solidFill>
                    <a:srgbClr val="449DD7"/>
                  </a:solidFill>
                </a:uFill>
                <a:latin typeface="Calibri" panose="020F0502020204030204" pitchFamily="34" charset="0"/>
                <a:cs typeface="Calibri" panose="020F0502020204030204" pitchFamily="34" charset="0"/>
              </a:rPr>
              <a:t>lamf</a:t>
            </a:r>
            <a:endParaRPr sz="1050">
              <a:latin typeface="Calibri" panose="020F0502020204030204" pitchFamily="34" charset="0"/>
              <a:cs typeface="Calibri" panose="020F0502020204030204" pitchFamily="34" charset="0"/>
            </a:endParaRPr>
          </a:p>
        </p:txBody>
      </p:sp>
      <p:grpSp>
        <p:nvGrpSpPr>
          <p:cNvPr id="8" name="object 8">
            <a:extLst>
              <a:ext uri="{FF2B5EF4-FFF2-40B4-BE49-F238E27FC236}">
                <a16:creationId xmlns:a16="http://schemas.microsoft.com/office/drawing/2014/main" id="{E407F057-632F-4E07-A54B-A44415D2176C}"/>
              </a:ext>
            </a:extLst>
          </p:cNvPr>
          <p:cNvGrpSpPr/>
          <p:nvPr/>
        </p:nvGrpSpPr>
        <p:grpSpPr>
          <a:xfrm>
            <a:off x="5424169" y="611562"/>
            <a:ext cx="1980564" cy="684530"/>
            <a:chOff x="5400001" y="612000"/>
            <a:chExt cx="1980564" cy="684530"/>
          </a:xfrm>
        </p:grpSpPr>
        <p:sp>
          <p:nvSpPr>
            <p:cNvPr id="9" name="object 9">
              <a:extLst>
                <a:ext uri="{FF2B5EF4-FFF2-40B4-BE49-F238E27FC236}">
                  <a16:creationId xmlns:a16="http://schemas.microsoft.com/office/drawing/2014/main" id="{B6DB63DD-63B2-4927-B1B9-9DEE56480F23}"/>
                </a:ext>
              </a:extLst>
            </p:cNvPr>
            <p:cNvSpPr/>
            <p:nvPr/>
          </p:nvSpPr>
          <p:spPr>
            <a:xfrm>
              <a:off x="5400001" y="1097991"/>
              <a:ext cx="1980564" cy="198120"/>
            </a:xfrm>
            <a:custGeom>
              <a:avLst/>
              <a:gdLst/>
              <a:ahLst/>
              <a:cxnLst/>
              <a:rect l="l" t="t" r="r" b="b"/>
              <a:pathLst>
                <a:path w="1980565" h="198119">
                  <a:moveTo>
                    <a:pt x="1980006" y="0"/>
                  </a:moveTo>
                  <a:lnTo>
                    <a:pt x="0" y="0"/>
                  </a:lnTo>
                  <a:lnTo>
                    <a:pt x="0" y="198005"/>
                  </a:lnTo>
                  <a:lnTo>
                    <a:pt x="1980006" y="198005"/>
                  </a:lnTo>
                  <a:lnTo>
                    <a:pt x="1980006" y="0"/>
                  </a:lnTo>
                  <a:close/>
                </a:path>
              </a:pathLst>
            </a:custGeom>
            <a:solidFill>
              <a:srgbClr val="1DBADF"/>
            </a:solidFill>
          </p:spPr>
          <p:txBody>
            <a:bodyPr wrap="square" lIns="0" tIns="0" rIns="0" bIns="0" rtlCol="0"/>
            <a:lstStyle/>
            <a:p>
              <a:endParaRPr/>
            </a:p>
          </p:txBody>
        </p:sp>
        <p:sp>
          <p:nvSpPr>
            <p:cNvPr id="10" name="object 10">
              <a:extLst>
                <a:ext uri="{FF2B5EF4-FFF2-40B4-BE49-F238E27FC236}">
                  <a16:creationId xmlns:a16="http://schemas.microsoft.com/office/drawing/2014/main" id="{F9E53B94-E906-45F6-8074-1E9BF2B3DBF7}"/>
                </a:ext>
              </a:extLst>
            </p:cNvPr>
            <p:cNvSpPr/>
            <p:nvPr/>
          </p:nvSpPr>
          <p:spPr>
            <a:xfrm>
              <a:off x="5400001" y="612000"/>
              <a:ext cx="1980564" cy="396240"/>
            </a:xfrm>
            <a:custGeom>
              <a:avLst/>
              <a:gdLst/>
              <a:ahLst/>
              <a:cxnLst/>
              <a:rect l="l" t="t" r="r" b="b"/>
              <a:pathLst>
                <a:path w="1980565" h="396240">
                  <a:moveTo>
                    <a:pt x="1980006" y="0"/>
                  </a:moveTo>
                  <a:lnTo>
                    <a:pt x="0" y="0"/>
                  </a:lnTo>
                  <a:lnTo>
                    <a:pt x="0" y="395998"/>
                  </a:lnTo>
                  <a:lnTo>
                    <a:pt x="1980006" y="395998"/>
                  </a:lnTo>
                  <a:lnTo>
                    <a:pt x="1980006" y="0"/>
                  </a:lnTo>
                  <a:close/>
                </a:path>
              </a:pathLst>
            </a:custGeom>
            <a:solidFill>
              <a:srgbClr val="F9B000"/>
            </a:solidFill>
          </p:spPr>
          <p:txBody>
            <a:bodyPr wrap="square" lIns="0" tIns="0" rIns="0" bIns="0" rtlCol="0"/>
            <a:lstStyle/>
            <a:p>
              <a:endParaRPr/>
            </a:p>
          </p:txBody>
        </p:sp>
      </p:grpSp>
      <p:sp>
        <p:nvSpPr>
          <p:cNvPr id="11" name="object 17">
            <a:extLst>
              <a:ext uri="{FF2B5EF4-FFF2-40B4-BE49-F238E27FC236}">
                <a16:creationId xmlns:a16="http://schemas.microsoft.com/office/drawing/2014/main" id="{0667B170-7E25-4D8C-92A7-EBAA1440BE71}"/>
              </a:ext>
            </a:extLst>
          </p:cNvPr>
          <p:cNvSpPr/>
          <p:nvPr/>
        </p:nvSpPr>
        <p:spPr>
          <a:xfrm>
            <a:off x="4913697" y="484323"/>
            <a:ext cx="885190" cy="864235"/>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a:t> </a:t>
            </a:r>
            <a:endParaRPr/>
          </a:p>
        </p:txBody>
      </p:sp>
      <p:sp>
        <p:nvSpPr>
          <p:cNvPr id="14" name="object 7">
            <a:extLst>
              <a:ext uri="{FF2B5EF4-FFF2-40B4-BE49-F238E27FC236}">
                <a16:creationId xmlns:a16="http://schemas.microsoft.com/office/drawing/2014/main" id="{34A48691-9D92-489E-A233-0ECFAB0A13F6}"/>
              </a:ext>
            </a:extLst>
          </p:cNvPr>
          <p:cNvSpPr txBox="1"/>
          <p:nvPr/>
        </p:nvSpPr>
        <p:spPr>
          <a:xfrm>
            <a:off x="1799908" y="210796"/>
            <a:ext cx="5580380" cy="257122"/>
          </a:xfrm>
          <a:prstGeom prst="rect">
            <a:avLst/>
          </a:prstGeom>
          <a:solidFill>
            <a:srgbClr val="D0D9EA"/>
          </a:solidFill>
        </p:spPr>
        <p:txBody>
          <a:bodyPr vert="horz" wrap="square" lIns="0" tIns="12700" rIns="0" bIns="0" rtlCol="0">
            <a:spAutoFit/>
          </a:bodyPr>
          <a:lstStyle/>
          <a:p>
            <a:pPr marL="179705">
              <a:lnSpc>
                <a:spcPts val="1885"/>
              </a:lnSpc>
              <a:spcBef>
                <a:spcPts val="100"/>
              </a:spcBef>
            </a:pPr>
            <a:r>
              <a:rPr sz="1600" b="1" cap="all" spc="-25">
                <a:solidFill>
                  <a:srgbClr val="164194"/>
                </a:solidFill>
                <a:latin typeface="Times New Roman" panose="02020603050405020304" pitchFamily="18" charset="0"/>
                <a:ea typeface="BioRhyme" panose="00000500000000000000" pitchFamily="2" charset="0"/>
                <a:cs typeface="Times New Roman" panose="02020603050405020304" pitchFamily="18" charset="0"/>
              </a:rPr>
              <a:t>Fiche</a:t>
            </a:r>
            <a:r>
              <a:rPr sz="1600" b="1" cap="all" spc="-45">
                <a:solidFill>
                  <a:srgbClr val="164194"/>
                </a:solidFill>
                <a:latin typeface="Times New Roman" panose="02020603050405020304" pitchFamily="18" charset="0"/>
                <a:ea typeface="BioRhyme" panose="00000500000000000000" pitchFamily="2" charset="0"/>
                <a:cs typeface="Times New Roman" panose="02020603050405020304" pitchFamily="18" charset="0"/>
              </a:rPr>
              <a:t> </a:t>
            </a:r>
            <a:r>
              <a:rPr sz="1600" b="1" cap="all">
                <a:solidFill>
                  <a:srgbClr val="164194"/>
                </a:solidFill>
                <a:latin typeface="Times New Roman" panose="02020603050405020304" pitchFamily="18" charset="0"/>
                <a:ea typeface="BioRhyme" panose="00000500000000000000" pitchFamily="2" charset="0"/>
                <a:cs typeface="Times New Roman" panose="02020603050405020304" pitchFamily="18" charset="0"/>
              </a:rPr>
              <a:t>A1</a:t>
            </a:r>
            <a:endParaRPr sz="1600" cap="all">
              <a:latin typeface="Times New Roman" panose="02020603050405020304" pitchFamily="18" charset="0"/>
              <a:ea typeface="BioRhyme" panose="00000500000000000000" pitchFamily="2" charset="0"/>
              <a:cs typeface="Times New Roman" panose="02020603050405020304" pitchFamily="18" charset="0"/>
            </a:endParaRPr>
          </a:p>
        </p:txBody>
      </p:sp>
      <p:sp>
        <p:nvSpPr>
          <p:cNvPr id="15" name="Espace réservé du titre 1">
            <a:extLst>
              <a:ext uri="{FF2B5EF4-FFF2-40B4-BE49-F238E27FC236}">
                <a16:creationId xmlns:a16="http://schemas.microsoft.com/office/drawing/2014/main" id="{89B34E1B-1A5F-4A63-AA14-34A45D5FC9F5}"/>
              </a:ext>
            </a:extLst>
          </p:cNvPr>
          <p:cNvSpPr txBox="1">
            <a:spLocks/>
          </p:cNvSpPr>
          <p:nvPr/>
        </p:nvSpPr>
        <p:spPr>
          <a:xfrm>
            <a:off x="1760788" y="625351"/>
            <a:ext cx="3512675" cy="615553"/>
          </a:xfrm>
          <a:prstGeom prst="rect">
            <a:avLst/>
          </a:prstGeom>
        </p:spPr>
        <p:txBody>
          <a:bodyPr vert="horz" wrap="square" lIns="0" tIns="0" rIns="0" bIns="0" rtlCol="0" anchor="t" anchorCtr="0">
            <a:spAutoFit/>
          </a:bodyPr>
          <a:lst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a:lstStyle>
          <a:p>
            <a:pPr marL="12700" marR="5080">
              <a:spcBef>
                <a:spcPts val="100"/>
              </a:spcBef>
            </a:pPr>
            <a:r>
              <a:rPr lang="fr-FR" sz="2000">
                <a:solidFill>
                  <a:srgbClr val="FFFFFF"/>
                </a:solidFill>
                <a:latin typeface="Calibri" panose="020F0502020204030204" pitchFamily="34" charset="0"/>
                <a:cs typeface="Calibri" panose="020F0502020204030204" pitchFamily="34" charset="0"/>
              </a:rPr>
              <a:t>FICHE</a:t>
            </a:r>
            <a:r>
              <a:rPr lang="fr-FR" sz="2000" spc="-50">
                <a:solidFill>
                  <a:srgbClr val="FFFFFF"/>
                </a:solidFill>
                <a:latin typeface="Calibri" panose="020F0502020204030204" pitchFamily="34" charset="0"/>
                <a:cs typeface="Calibri" panose="020F0502020204030204" pitchFamily="34" charset="0"/>
              </a:rPr>
              <a:t> </a:t>
            </a:r>
            <a:r>
              <a:rPr lang="fr-FR" sz="2000">
                <a:solidFill>
                  <a:srgbClr val="FFFFFF"/>
                </a:solidFill>
                <a:latin typeface="Calibri" panose="020F0502020204030204" pitchFamily="34" charset="0"/>
                <a:cs typeface="Calibri" panose="020F0502020204030204" pitchFamily="34" charset="0"/>
              </a:rPr>
              <a:t>DE</a:t>
            </a:r>
            <a:r>
              <a:rPr lang="fr-FR" sz="2000" spc="-50">
                <a:solidFill>
                  <a:srgbClr val="FFFFFF"/>
                </a:solidFill>
                <a:latin typeface="Calibri" panose="020F0502020204030204" pitchFamily="34" charset="0"/>
                <a:cs typeface="Calibri" panose="020F0502020204030204" pitchFamily="34" charset="0"/>
              </a:rPr>
              <a:t> </a:t>
            </a:r>
            <a:r>
              <a:rPr lang="fr-FR" sz="2000" err="1">
                <a:solidFill>
                  <a:srgbClr val="FFFFFF"/>
                </a:solidFill>
                <a:latin typeface="Calibri" panose="020F0502020204030204" pitchFamily="34" charset="0"/>
                <a:cs typeface="Calibri" panose="020F0502020204030204" pitchFamily="34" charset="0"/>
              </a:rPr>
              <a:t>RENSEIGNEMENTs</a:t>
            </a:r>
            <a:r>
              <a:rPr lang="fr-FR" sz="2000" spc="-450">
                <a:solidFill>
                  <a:srgbClr val="FFFFFF"/>
                </a:solidFill>
                <a:latin typeface="Calibri" panose="020F0502020204030204" pitchFamily="34" charset="0"/>
                <a:cs typeface="Calibri" panose="020F0502020204030204" pitchFamily="34" charset="0"/>
              </a:rPr>
              <a:t> </a:t>
            </a:r>
            <a:r>
              <a:rPr lang="fr-FR" sz="2000">
                <a:solidFill>
                  <a:srgbClr val="FFFFFF"/>
                </a:solidFill>
                <a:latin typeface="Calibri" panose="020F0502020204030204" pitchFamily="34" charset="0"/>
                <a:cs typeface="Calibri" panose="020F0502020204030204" pitchFamily="34" charset="0"/>
              </a:rPr>
              <a:t>ANNUELLE</a:t>
            </a:r>
            <a:r>
              <a:rPr lang="fr-FR" sz="2000" spc="-5">
                <a:solidFill>
                  <a:srgbClr val="FFFFFF"/>
                </a:solidFill>
                <a:latin typeface="Calibri" panose="020F0502020204030204" pitchFamily="34" charset="0"/>
                <a:cs typeface="Calibri" panose="020F0502020204030204" pitchFamily="34" charset="0"/>
              </a:rPr>
              <a:t> </a:t>
            </a:r>
            <a:r>
              <a:rPr lang="fr-FR" sz="2000" spc="10">
                <a:solidFill>
                  <a:srgbClr val="FFFFFF"/>
                </a:solidFill>
                <a:latin typeface="Calibri" panose="020F0502020204030204" pitchFamily="34" charset="0"/>
                <a:cs typeface="Calibri" panose="020F0502020204030204" pitchFamily="34" charset="0"/>
              </a:rPr>
              <a:t>(FRA)</a:t>
            </a:r>
            <a:endParaRPr lang="fr-FR" sz="2000">
              <a:latin typeface="Calibri" panose="020F0502020204030204" pitchFamily="34" charset="0"/>
              <a:cs typeface="Calibri" panose="020F0502020204030204" pitchFamily="34" charset="0"/>
            </a:endParaRPr>
          </a:p>
        </p:txBody>
      </p:sp>
      <p:sp>
        <p:nvSpPr>
          <p:cNvPr id="16" name="ZoneTexte 15">
            <a:extLst>
              <a:ext uri="{FF2B5EF4-FFF2-40B4-BE49-F238E27FC236}">
                <a16:creationId xmlns:a16="http://schemas.microsoft.com/office/drawing/2014/main" id="{F4861579-905A-4EF8-A13C-49C4300A6738}"/>
              </a:ext>
            </a:extLst>
          </p:cNvPr>
          <p:cNvSpPr txBox="1"/>
          <p:nvPr/>
        </p:nvSpPr>
        <p:spPr>
          <a:xfrm>
            <a:off x="5759767" y="624032"/>
            <a:ext cx="1620521" cy="374906"/>
          </a:xfrm>
          <a:prstGeom prst="rect">
            <a:avLst/>
          </a:prstGeom>
          <a:noFill/>
        </p:spPr>
        <p:txBody>
          <a:bodyPr wrap="square" lIns="0" tIns="18000" rIns="180000" bIns="18000" rtlCol="0">
            <a:spAutoFit/>
          </a:bodyPr>
          <a:lstStyle/>
          <a:p>
            <a:pPr algn="r">
              <a:spcBef>
                <a:spcPts val="1200"/>
              </a:spcBef>
            </a:pPr>
            <a:r>
              <a:rPr lang="fr-FR" sz="1100">
                <a:solidFill>
                  <a:schemeClr val="bg1"/>
                </a:solidFill>
                <a:latin typeface="Calibri" panose="020F0502020204030204" pitchFamily="34" charset="0"/>
                <a:cs typeface="Calibri" panose="020F0502020204030204" pitchFamily="34" charset="0"/>
              </a:rPr>
              <a:t>Réglementaire  au niveau de la SGP</a:t>
            </a:r>
          </a:p>
        </p:txBody>
      </p:sp>
      <p:sp>
        <p:nvSpPr>
          <p:cNvPr id="17" name="ZoneTexte 16">
            <a:extLst>
              <a:ext uri="{FF2B5EF4-FFF2-40B4-BE49-F238E27FC236}">
                <a16:creationId xmlns:a16="http://schemas.microsoft.com/office/drawing/2014/main" id="{04A43261-DCA1-4270-AD69-9DDBE8F0172C}"/>
              </a:ext>
            </a:extLst>
          </p:cNvPr>
          <p:cNvSpPr txBox="1"/>
          <p:nvPr/>
        </p:nvSpPr>
        <p:spPr>
          <a:xfrm>
            <a:off x="5744526" y="1090463"/>
            <a:ext cx="1620521" cy="205629"/>
          </a:xfrm>
          <a:prstGeom prst="rect">
            <a:avLst/>
          </a:prstGeom>
          <a:noFill/>
        </p:spPr>
        <p:txBody>
          <a:bodyPr wrap="square" lIns="0" tIns="18000" rIns="180000" bIns="18000" rtlCol="0">
            <a:spAutoFit/>
          </a:bodyPr>
          <a:lstStyle/>
          <a:p>
            <a:pPr algn="r">
              <a:spcBef>
                <a:spcPts val="1200"/>
              </a:spcBef>
            </a:pPr>
            <a:r>
              <a:rPr lang="fr-FR" sz="1100">
                <a:solidFill>
                  <a:schemeClr val="bg1"/>
                </a:solidFill>
                <a:latin typeface="Calibri" panose="020F0502020204030204" pitchFamily="34" charset="0"/>
                <a:cs typeface="Calibri" panose="020F0502020204030204" pitchFamily="34" charset="0"/>
              </a:rPr>
              <a:t>AMF</a:t>
            </a:r>
          </a:p>
        </p:txBody>
      </p:sp>
      <p:sp>
        <p:nvSpPr>
          <p:cNvPr id="20" name="Espace réservé du pied de page 4">
            <a:extLst>
              <a:ext uri="{FF2B5EF4-FFF2-40B4-BE49-F238E27FC236}">
                <a16:creationId xmlns:a16="http://schemas.microsoft.com/office/drawing/2014/main" id="{A6633E2A-D8D1-495D-80A0-C4B1A401ADFA}"/>
              </a:ext>
            </a:extLst>
          </p:cNvPr>
          <p:cNvSpPr txBox="1">
            <a:spLocks/>
          </p:cNvSpPr>
          <p:nvPr/>
        </p:nvSpPr>
        <p:spPr>
          <a:xfrm>
            <a:off x="180000" y="10054353"/>
            <a:ext cx="6005515" cy="205184"/>
          </a:xfrm>
          <a:prstGeom prst="rect">
            <a:avLst/>
          </a:prstGeom>
        </p:spPr>
        <p:txBody>
          <a:bodyPr vert="horz" wrap="square" lIns="0" tIns="0" rIns="0" bIns="0" rtlCol="0" anchor="ctr">
            <a:spAutoFit/>
          </a:bodyPr>
          <a:lstStyle>
            <a:defPPr>
              <a:defRPr lang="fr-FR"/>
            </a:defPPr>
            <a:lvl1pPr marL="0" algn="r" defTabSz="1396959" rtl="0" eaLnBrk="1" latinLnBrk="0" hangingPunct="1">
              <a:defRPr sz="850" b="1" kern="1200">
                <a:solidFill>
                  <a:srgbClr val="2C4390"/>
                </a:solidFill>
                <a:latin typeface="+mj-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pPr algn="l"/>
            <a:r>
              <a:rPr lang="fr-FR" sz="1000" b="0" baseline="30000">
                <a:latin typeface="Calibri" panose="020F0502020204030204" pitchFamily="34" charset="0"/>
                <a:cs typeface="Calibri" panose="020F0502020204030204" pitchFamily="34" charset="0"/>
              </a:rPr>
              <a:t>AVERTISSEMENT : Cette fiche n’est éditée qu’à titre informatif et il vous appartient de vérifier vos propres obligations déclaratives. </a:t>
            </a:r>
          </a:p>
          <a:p>
            <a:pPr algn="l"/>
            <a:r>
              <a:rPr lang="fr-FR" sz="1000" b="0" baseline="30000">
                <a:latin typeface="Calibri" panose="020F0502020204030204" pitchFamily="34" charset="0"/>
                <a:cs typeface="Calibri" panose="020F0502020204030204" pitchFamily="34" charset="0"/>
              </a:rPr>
              <a:t>L’AFG ne serait être tenue pour responsable d’un manquement à l’une quelconque de vos obligations de </a:t>
            </a:r>
            <a:r>
              <a:rPr lang="fr-FR" sz="1000" b="0" baseline="30000" err="1">
                <a:latin typeface="Calibri" panose="020F0502020204030204" pitchFamily="34" charset="0"/>
                <a:cs typeface="Calibri" panose="020F0502020204030204" pitchFamily="34" charset="0"/>
              </a:rPr>
              <a:t>reporting</a:t>
            </a:r>
            <a:r>
              <a:rPr lang="fr-FR" sz="1000" b="0" baseline="30000">
                <a:latin typeface="Calibri" panose="020F0502020204030204" pitchFamily="34" charset="0"/>
                <a:cs typeface="Calibri" panose="020F0502020204030204" pitchFamily="34" charset="0"/>
              </a:rPr>
              <a:t>.</a:t>
            </a:r>
          </a:p>
        </p:txBody>
      </p:sp>
      <p:sp>
        <p:nvSpPr>
          <p:cNvPr id="21" name="Espace réservé du numéro de diapositive 5">
            <a:extLst>
              <a:ext uri="{FF2B5EF4-FFF2-40B4-BE49-F238E27FC236}">
                <a16:creationId xmlns:a16="http://schemas.microsoft.com/office/drawing/2014/main" id="{94F1A3B2-57C4-4CD0-B009-0A40825255ED}"/>
              </a:ext>
            </a:extLst>
          </p:cNvPr>
          <p:cNvSpPr txBox="1">
            <a:spLocks/>
          </p:cNvSpPr>
          <p:nvPr/>
        </p:nvSpPr>
        <p:spPr>
          <a:xfrm>
            <a:off x="6998017" y="10051047"/>
            <a:ext cx="197169" cy="130805"/>
          </a:xfrm>
          <a:prstGeom prst="rect">
            <a:avLst/>
          </a:prstGeom>
        </p:spPr>
        <p:txBody>
          <a:bodyPr vert="horz" wrap="none" lIns="0" tIns="0" rIns="0" bIns="0" rtlCol="0" anchor="ctr">
            <a:spAutoFit/>
          </a:bodyPr>
          <a:lstStyle>
            <a:defPPr>
              <a:defRPr lang="fr-FR"/>
            </a:defPPr>
            <a:lvl1pPr marL="0" algn="r" defTabSz="1396959" rtl="0" eaLnBrk="1" latinLnBrk="0" hangingPunct="1">
              <a:defRPr sz="850" kern="1200">
                <a:solidFill>
                  <a:srgbClr val="2C4390"/>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fld id="{D6CAF8E8-172B-4E70-9325-BA460E9DD579}" type="slidenum">
              <a:rPr lang="fr-FR" smtClean="0"/>
              <a:pPr/>
              <a:t>1</a:t>
            </a:fld>
            <a:endParaRPr lang="fr-FR"/>
          </a:p>
        </p:txBody>
      </p:sp>
      <p:pic>
        <p:nvPicPr>
          <p:cNvPr id="22" name="Image 21">
            <a:extLst>
              <a:ext uri="{FF2B5EF4-FFF2-40B4-BE49-F238E27FC236}">
                <a16:creationId xmlns:a16="http://schemas.microsoft.com/office/drawing/2014/main" id="{32FD90AE-1A76-02A3-2A6E-BEC63FC27293}"/>
              </a:ext>
            </a:extLst>
          </p:cNvPr>
          <p:cNvPicPr>
            <a:picLocks noChangeAspect="1"/>
          </p:cNvPicPr>
          <p:nvPr/>
        </p:nvPicPr>
        <p:blipFill>
          <a:blip r:embed="rId3"/>
          <a:stretch>
            <a:fillRect/>
          </a:stretch>
        </p:blipFill>
        <p:spPr>
          <a:xfrm>
            <a:off x="3763305" y="5509289"/>
            <a:ext cx="3507815" cy="4065877"/>
          </a:xfrm>
          <a:prstGeom prst="rect">
            <a:avLst/>
          </a:prstGeom>
        </p:spPr>
      </p:pic>
      <p:sp>
        <p:nvSpPr>
          <p:cNvPr id="23" name="ZoneTexte 22">
            <a:extLst>
              <a:ext uri="{FF2B5EF4-FFF2-40B4-BE49-F238E27FC236}">
                <a16:creationId xmlns:a16="http://schemas.microsoft.com/office/drawing/2014/main" id="{C5390E71-2AD1-A46C-7F83-34B8DBEF4168}"/>
              </a:ext>
            </a:extLst>
          </p:cNvPr>
          <p:cNvSpPr txBox="1"/>
          <p:nvPr/>
        </p:nvSpPr>
        <p:spPr>
          <a:xfrm>
            <a:off x="3763304" y="5320363"/>
            <a:ext cx="3782424" cy="161583"/>
          </a:xfrm>
          <a:prstGeom prst="rect">
            <a:avLst/>
          </a:prstGeom>
          <a:noFill/>
        </p:spPr>
        <p:txBody>
          <a:bodyPr wrap="square" lIns="0" tIns="0" rIns="0" bIns="0" rtlCol="0">
            <a:spAutoFit/>
          </a:bodyPr>
          <a:lstStyle/>
          <a:p>
            <a:pPr algn="l">
              <a:spcBef>
                <a:spcPts val="1200"/>
              </a:spcBef>
            </a:pPr>
            <a:r>
              <a:rPr lang="fr-FR" sz="1050">
                <a:latin typeface="Calibri" panose="020F0502020204030204" pitchFamily="34" charset="0"/>
                <a:cs typeface="Calibri" panose="020F0502020204030204" pitchFamily="34" charset="0"/>
              </a:rPr>
              <a:t>Ci-dessous une version abrégée et non exhaustive pour illustration</a:t>
            </a:r>
          </a:p>
        </p:txBody>
      </p:sp>
      <p:sp>
        <p:nvSpPr>
          <p:cNvPr id="24" name="Parenthèse ouvrante 23">
            <a:extLst>
              <a:ext uri="{FF2B5EF4-FFF2-40B4-BE49-F238E27FC236}">
                <a16:creationId xmlns:a16="http://schemas.microsoft.com/office/drawing/2014/main" id="{8E8F69A6-F966-B01E-D37F-352F118F9A4D}"/>
              </a:ext>
            </a:extLst>
          </p:cNvPr>
          <p:cNvSpPr/>
          <p:nvPr/>
        </p:nvSpPr>
        <p:spPr>
          <a:xfrm>
            <a:off x="3653496" y="5277874"/>
            <a:ext cx="339384" cy="4445246"/>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26" name="Connecteur droit avec flèche 25">
            <a:extLst>
              <a:ext uri="{FF2B5EF4-FFF2-40B4-BE49-F238E27FC236}">
                <a16:creationId xmlns:a16="http://schemas.microsoft.com/office/drawing/2014/main" id="{B046327E-EF65-D6C8-0AD4-50D2BFF6CB86}"/>
              </a:ext>
            </a:extLst>
          </p:cNvPr>
          <p:cNvCxnSpPr>
            <a:cxnSpLocks/>
            <a:stCxn id="27" idx="3"/>
          </p:cNvCxnSpPr>
          <p:nvPr/>
        </p:nvCxnSpPr>
        <p:spPr>
          <a:xfrm>
            <a:off x="2974972" y="6827520"/>
            <a:ext cx="6785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tangle : coins arrondis 26">
            <a:extLst>
              <a:ext uri="{FF2B5EF4-FFF2-40B4-BE49-F238E27FC236}">
                <a16:creationId xmlns:a16="http://schemas.microsoft.com/office/drawing/2014/main" id="{07F5AEDB-651C-6B9C-9A11-F6C7256EA7F6}"/>
              </a:ext>
            </a:extLst>
          </p:cNvPr>
          <p:cNvSpPr/>
          <p:nvPr/>
        </p:nvSpPr>
        <p:spPr>
          <a:xfrm>
            <a:off x="323212" y="6612572"/>
            <a:ext cx="2651760" cy="429895"/>
          </a:xfrm>
          <a:prstGeom prst="roundRect">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545352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a:extLst>
              <a:ext uri="{FF2B5EF4-FFF2-40B4-BE49-F238E27FC236}">
                <a16:creationId xmlns:a16="http://schemas.microsoft.com/office/drawing/2014/main" id="{AE906BF9-2997-4417-9664-573A278CD863}"/>
              </a:ext>
            </a:extLst>
          </p:cNvPr>
          <p:cNvSpPr txBox="1"/>
          <p:nvPr/>
        </p:nvSpPr>
        <p:spPr>
          <a:xfrm>
            <a:off x="179388" y="5705021"/>
            <a:ext cx="7200900" cy="261221"/>
          </a:xfrm>
          <a:prstGeom prst="rect">
            <a:avLst/>
          </a:prstGeom>
          <a:solidFill>
            <a:srgbClr val="D2F1F9"/>
          </a:solidFill>
        </p:spPr>
        <p:txBody>
          <a:bodyPr vert="horz" wrap="square" lIns="180000" tIns="18000" rIns="0" bIns="18000" rtlCol="0">
            <a:spAutoFit/>
          </a:bodyPr>
          <a:lstStyle/>
          <a:p>
            <a:pPr marL="465455" marR="0" lvl="0" indent="-285750" algn="l" defTabSz="1396959" rtl="0" eaLnBrk="1" fontAlgn="auto" latinLnBrk="0" hangingPunct="1">
              <a:lnSpc>
                <a:spcPts val="1885"/>
              </a:lnSpc>
              <a:spcBef>
                <a:spcPts val="100"/>
              </a:spcBef>
              <a:spcAft>
                <a:spcPts val="0"/>
              </a:spcAft>
              <a:buClrTx/>
              <a:buSzTx/>
              <a:buFontTx/>
              <a:buBlip>
                <a:blip r:embed="rId3"/>
              </a:buBlip>
              <a:tabLst/>
              <a:defRPr/>
            </a:pPr>
            <a:r>
              <a:rPr lang="fr-FR" sz="1400" b="1" spc="-15">
                <a:solidFill>
                  <a:srgbClr val="164194"/>
                </a:solidFill>
                <a:latin typeface="Times New Roman" panose="02020603050405020304" pitchFamily="18" charset="0"/>
                <a:cs typeface="Times New Roman" panose="02020603050405020304" pitchFamily="18" charset="0"/>
              </a:rPr>
              <a:t>Points</a:t>
            </a:r>
            <a:r>
              <a:rPr lang="fr-FR" sz="1400" b="1" spc="-45">
                <a:solidFill>
                  <a:srgbClr val="164194"/>
                </a:solidFill>
                <a:latin typeface="Times New Roman" panose="02020603050405020304" pitchFamily="18" charset="0"/>
                <a:cs typeface="Times New Roman" panose="02020603050405020304" pitchFamily="18" charset="0"/>
              </a:rPr>
              <a:t> </a:t>
            </a:r>
            <a:r>
              <a:rPr lang="fr-FR" sz="1400" b="1" spc="-20">
                <a:solidFill>
                  <a:srgbClr val="164194"/>
                </a:solidFill>
                <a:latin typeface="Times New Roman" panose="02020603050405020304" pitchFamily="18" charset="0"/>
                <a:cs typeface="Times New Roman" panose="02020603050405020304" pitchFamily="18" charset="0"/>
              </a:rPr>
              <a:t>d’attention</a:t>
            </a:r>
            <a:endParaRPr lang="fr-FR" sz="1400">
              <a:latin typeface="Times New Roman" panose="02020603050405020304" pitchFamily="18" charset="0"/>
              <a:cs typeface="Times New Roman" panose="02020603050405020304" pitchFamily="18" charset="0"/>
            </a:endParaRPr>
          </a:p>
        </p:txBody>
      </p:sp>
      <p:sp>
        <p:nvSpPr>
          <p:cNvPr id="8" name="object 26">
            <a:extLst>
              <a:ext uri="{FF2B5EF4-FFF2-40B4-BE49-F238E27FC236}">
                <a16:creationId xmlns:a16="http://schemas.microsoft.com/office/drawing/2014/main" id="{36D02C3E-A85C-42F7-B5BF-83E50F516B60}"/>
              </a:ext>
            </a:extLst>
          </p:cNvPr>
          <p:cNvSpPr txBox="1"/>
          <p:nvPr/>
        </p:nvSpPr>
        <p:spPr>
          <a:xfrm>
            <a:off x="179386" y="5966242"/>
            <a:ext cx="7200900" cy="4990524"/>
          </a:xfrm>
          <a:prstGeom prst="rect">
            <a:avLst/>
          </a:prstGeom>
        </p:spPr>
        <p:txBody>
          <a:bodyPr vert="horz" wrap="square" lIns="0" tIns="36000" rIns="36000" bIns="36000" numCol="2" spcCol="180000" rtlCol="0">
            <a:spAutoFit/>
          </a:bodyPr>
          <a:lstStyle/>
          <a:p>
            <a:pPr marL="192405" marR="11430" indent="-180340" algn="just">
              <a:lnSpc>
                <a:spcPct val="108300"/>
              </a:lnSpc>
              <a:spcBef>
                <a:spcPts val="280"/>
              </a:spcBef>
              <a:buClr>
                <a:srgbClr val="449DD7"/>
              </a:buClr>
              <a:buFont typeface="Montserrat"/>
              <a:buChar char="■"/>
              <a:tabLst>
                <a:tab pos="193040" algn="l"/>
              </a:tabLst>
            </a:pPr>
            <a:r>
              <a:rPr lang="fr-FR" sz="1050" spc="-15">
                <a:latin typeface="Calibri" panose="020F0502020204030204" pitchFamily="34" charset="0"/>
                <a:cs typeface="Calibri" panose="020F0502020204030204" pitchFamily="34" charset="0"/>
              </a:rPr>
              <a:t>Concernant les données d’encours, de bilan et de compte de résultat, la saisie de la FRA à partir du site ROSA doit correspondre aux agrégats de fin d’exercice de la société de gestion de portefeuille.</a:t>
            </a:r>
          </a:p>
          <a:p>
            <a:pPr marL="192405" marR="11430" indent="-180340" algn="just">
              <a:lnSpc>
                <a:spcPct val="108300"/>
              </a:lnSpc>
              <a:spcBef>
                <a:spcPts val="280"/>
              </a:spcBef>
              <a:buClr>
                <a:srgbClr val="449DD7"/>
              </a:buClr>
              <a:buFont typeface="Montserrat"/>
              <a:buChar char="■"/>
              <a:tabLst>
                <a:tab pos="193040" algn="l"/>
              </a:tabLst>
            </a:pPr>
            <a:r>
              <a:rPr lang="fr-FR" sz="1050" spc="-15">
                <a:latin typeface="Calibri" panose="020F0502020204030204" pitchFamily="34" charset="0"/>
                <a:cs typeface="Calibri" panose="020F0502020204030204" pitchFamily="34" charset="0"/>
              </a:rPr>
              <a:t>Les indicateurs des ratios réglementaires doivent donc être gérés en amont afin de  sécuriser et de respecter ces obligations  réglementaires.</a:t>
            </a:r>
          </a:p>
          <a:p>
            <a:pPr marL="192405" marR="11430" indent="-180340" algn="just">
              <a:lnSpc>
                <a:spcPct val="108300"/>
              </a:lnSpc>
              <a:spcBef>
                <a:spcPts val="280"/>
              </a:spcBef>
              <a:buClr>
                <a:srgbClr val="449DD7"/>
              </a:buClr>
              <a:buFont typeface="Montserrat"/>
              <a:buChar char="■"/>
              <a:tabLst>
                <a:tab pos="193040" algn="l"/>
              </a:tabLst>
            </a:pPr>
            <a:r>
              <a:rPr lang="fr-FR" sz="1050" spc="-15">
                <a:latin typeface="Calibri" panose="020F0502020204030204" pitchFamily="34" charset="0"/>
                <a:cs typeface="Calibri" panose="020F0502020204030204" pitchFamily="34" charset="0"/>
              </a:rPr>
              <a:t>Tout</a:t>
            </a:r>
            <a:r>
              <a:rPr lang="fr-FR" sz="1050" spc="30">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au</a:t>
            </a:r>
            <a:r>
              <a:rPr lang="fr-FR" sz="1050" spc="35">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long</a:t>
            </a:r>
            <a:r>
              <a:rPr lang="fr-FR" sz="1050" spc="35">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de</a:t>
            </a:r>
            <a:r>
              <a:rPr lang="fr-FR" sz="1050" spc="30">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la</a:t>
            </a:r>
            <a:r>
              <a:rPr lang="fr-FR" sz="1050" spc="35">
                <a:latin typeface="Calibri" panose="020F0502020204030204" pitchFamily="34" charset="0"/>
                <a:cs typeface="Calibri" panose="020F0502020204030204" pitchFamily="34" charset="0"/>
              </a:rPr>
              <a:t> </a:t>
            </a:r>
            <a:r>
              <a:rPr lang="fr-FR" sz="1050" spc="-5">
                <a:latin typeface="Calibri" panose="020F0502020204030204" pitchFamily="34" charset="0"/>
                <a:cs typeface="Calibri" panose="020F0502020204030204" pitchFamily="34" charset="0"/>
              </a:rPr>
              <a:t>période</a:t>
            </a:r>
            <a:r>
              <a:rPr lang="fr-FR" sz="1050" spc="35">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de reporting ciblée par la FRA,</a:t>
            </a:r>
            <a:r>
              <a:rPr lang="fr-FR" sz="1050" spc="35">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des </a:t>
            </a:r>
            <a:r>
              <a:rPr lang="fr-FR" sz="1050" spc="5">
                <a:latin typeface="Calibri" panose="020F0502020204030204" pitchFamily="34" charset="0"/>
                <a:cs typeface="Calibri" panose="020F0502020204030204" pitchFamily="34" charset="0"/>
              </a:rPr>
              <a:t> </a:t>
            </a:r>
            <a:r>
              <a:rPr lang="fr-FR" sz="1050" spc="-5">
                <a:latin typeface="Calibri" panose="020F0502020204030204" pitchFamily="34" charset="0"/>
                <a:cs typeface="Calibri" panose="020F0502020204030204" pitchFamily="34" charset="0"/>
              </a:rPr>
              <a:t>contrôles doivent</a:t>
            </a:r>
            <a:r>
              <a:rPr lang="fr-FR" sz="1050">
                <a:latin typeface="Calibri" panose="020F0502020204030204" pitchFamily="34" charset="0"/>
                <a:cs typeface="Calibri" panose="020F0502020204030204" pitchFamily="34" charset="0"/>
              </a:rPr>
              <a:t> </a:t>
            </a:r>
            <a:r>
              <a:rPr lang="fr-FR" sz="1050" spc="-5">
                <a:latin typeface="Calibri" panose="020F0502020204030204" pitchFamily="34" charset="0"/>
                <a:cs typeface="Calibri" panose="020F0502020204030204" pitchFamily="34" charset="0"/>
              </a:rPr>
              <a:t>être</a:t>
            </a:r>
            <a:r>
              <a:rPr lang="fr-FR" sz="1050">
                <a:latin typeface="Calibri" panose="020F0502020204030204" pitchFamily="34" charset="0"/>
                <a:cs typeface="Calibri" panose="020F0502020204030204" pitchFamily="34" charset="0"/>
              </a:rPr>
              <a:t> </a:t>
            </a:r>
            <a:r>
              <a:rPr lang="fr-FR" sz="1050" spc="-5">
                <a:latin typeface="Calibri" panose="020F0502020204030204" pitchFamily="34" charset="0"/>
                <a:cs typeface="Calibri" panose="020F0502020204030204" pitchFamily="34" charset="0"/>
              </a:rPr>
              <a:t>réalisés sous la responsabilité du dirigeant responsable de la fonction administrative et comptable </a:t>
            </a:r>
            <a:r>
              <a:rPr lang="fr-FR" sz="1050">
                <a:latin typeface="Calibri" panose="020F0502020204030204" pitchFamily="34" charset="0"/>
                <a:cs typeface="Calibri" panose="020F0502020204030204" pitchFamily="34" charset="0"/>
              </a:rPr>
              <a:t>avec l’implication du RCCI.</a:t>
            </a:r>
          </a:p>
          <a:p>
            <a:pPr marL="192405" marR="11430" indent="-180340" algn="just">
              <a:lnSpc>
                <a:spcPct val="108300"/>
              </a:lnSpc>
              <a:spcBef>
                <a:spcPts val="280"/>
              </a:spcBef>
              <a:buClr>
                <a:srgbClr val="449DD7"/>
              </a:buClr>
              <a:buFont typeface="Montserrat"/>
              <a:buChar char="■"/>
              <a:tabLst>
                <a:tab pos="193040" algn="l"/>
              </a:tabLst>
            </a:pPr>
            <a:r>
              <a:rPr lang="fr-FR" sz="1050">
                <a:latin typeface="Calibri" panose="020F0502020204030204" pitchFamily="34" charset="0"/>
                <a:cs typeface="Calibri" panose="020F0502020204030204" pitchFamily="34" charset="0"/>
              </a:rPr>
              <a:t>La</a:t>
            </a:r>
            <a:r>
              <a:rPr lang="fr-FR" sz="1050" spc="-10">
                <a:latin typeface="Calibri" panose="020F0502020204030204" pitchFamily="34" charset="0"/>
                <a:cs typeface="Calibri" panose="020F0502020204030204" pitchFamily="34" charset="0"/>
              </a:rPr>
              <a:t> </a:t>
            </a:r>
            <a:r>
              <a:rPr lang="fr-FR" sz="1050" spc="-5">
                <a:latin typeface="Calibri" panose="020F0502020204030204" pitchFamily="34" charset="0"/>
                <a:cs typeface="Calibri" panose="020F0502020204030204" pitchFamily="34" charset="0"/>
              </a:rPr>
              <a:t>cohérence</a:t>
            </a:r>
            <a:r>
              <a:rPr lang="fr-FR" sz="1050" spc="-15">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des</a:t>
            </a:r>
            <a:r>
              <a:rPr lang="fr-FR" sz="1050" spc="-10">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données</a:t>
            </a:r>
            <a:r>
              <a:rPr lang="fr-FR" sz="1050" spc="-10">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entre elles est un point de vigilance (telle que le rapport entre les commissions perçues pour la gestion d’actifs et la valeur de ces actifs).</a:t>
            </a:r>
          </a:p>
          <a:p>
            <a:pPr marL="192405" marR="11430" indent="-180340" algn="just">
              <a:lnSpc>
                <a:spcPct val="108300"/>
              </a:lnSpc>
              <a:spcBef>
                <a:spcPts val="280"/>
              </a:spcBef>
              <a:buClr>
                <a:srgbClr val="449DD7"/>
              </a:buClr>
              <a:buFont typeface="Montserrat"/>
              <a:buChar char="■"/>
              <a:tabLst>
                <a:tab pos="193040" algn="l"/>
              </a:tabLst>
            </a:pPr>
            <a:r>
              <a:rPr lang="fr-FR" sz="1050" spc="-5">
                <a:latin typeface="Calibri" panose="020F0502020204030204" pitchFamily="34" charset="0"/>
                <a:cs typeface="Calibri" panose="020F0502020204030204" pitchFamily="34" charset="0"/>
              </a:rPr>
              <a:t>Les informations déposées engagent les dirigeants et le RCCI.</a:t>
            </a:r>
            <a:endParaRPr lang="fr-FR" sz="1050" spc="20">
              <a:latin typeface="Calibri" panose="020F0502020204030204" pitchFamily="34" charset="0"/>
              <a:cs typeface="Calibri" panose="020F0502020204030204" pitchFamily="34" charset="0"/>
            </a:endParaRPr>
          </a:p>
          <a:p>
            <a:pPr marL="192405" marR="5080" indent="-180340" algn="just">
              <a:lnSpc>
                <a:spcPct val="108300"/>
              </a:lnSpc>
              <a:spcBef>
                <a:spcPts val="280"/>
              </a:spcBef>
              <a:buClr>
                <a:srgbClr val="449DD7"/>
              </a:buClr>
              <a:buFont typeface="Montserrat"/>
              <a:buChar char="■"/>
              <a:tabLst>
                <a:tab pos="193040" algn="l"/>
              </a:tabLst>
            </a:pPr>
            <a:r>
              <a:rPr lang="fr-FR" sz="1050" spc="20">
                <a:latin typeface="Calibri" panose="020F0502020204030204" pitchFamily="34" charset="0"/>
                <a:cs typeface="Calibri" panose="020F0502020204030204" pitchFamily="34" charset="0"/>
              </a:rPr>
              <a:t>La conservation des données et des calculs ayant contribué à la FRA est nécessaire afin </a:t>
            </a:r>
            <a:r>
              <a:rPr lang="fr-FR" sz="1050" spc="-250">
                <a:latin typeface="Calibri" panose="020F0502020204030204" pitchFamily="34" charset="0"/>
                <a:cs typeface="Calibri" panose="020F0502020204030204" pitchFamily="34" charset="0"/>
              </a:rPr>
              <a:t> </a:t>
            </a:r>
            <a:r>
              <a:rPr lang="fr-FR" sz="1050">
                <a:latin typeface="Calibri" panose="020F0502020204030204" pitchFamily="34" charset="0"/>
                <a:cs typeface="Calibri" panose="020F0502020204030204" pitchFamily="34" charset="0"/>
              </a:rPr>
              <a:t>de</a:t>
            </a:r>
            <a:r>
              <a:rPr lang="fr-FR" sz="1050" spc="-5">
                <a:latin typeface="Calibri" panose="020F0502020204030204" pitchFamily="34" charset="0"/>
                <a:cs typeface="Calibri" panose="020F0502020204030204" pitchFamily="34" charset="0"/>
              </a:rPr>
              <a:t> pouvoir</a:t>
            </a:r>
            <a:r>
              <a:rPr lang="fr-FR" sz="1050">
                <a:latin typeface="Calibri" panose="020F0502020204030204" pitchFamily="34" charset="0"/>
                <a:cs typeface="Calibri" panose="020F0502020204030204" pitchFamily="34" charset="0"/>
              </a:rPr>
              <a:t> </a:t>
            </a:r>
            <a:r>
              <a:rPr lang="fr-FR" sz="1050" spc="-5">
                <a:latin typeface="Calibri" panose="020F0502020204030204" pitchFamily="34" charset="0"/>
                <a:cs typeface="Calibri" panose="020F0502020204030204" pitchFamily="34" charset="0"/>
              </a:rPr>
              <a:t>documenter</a:t>
            </a:r>
            <a:r>
              <a:rPr lang="fr-FR" sz="1050">
                <a:latin typeface="Calibri" panose="020F0502020204030204" pitchFamily="34" charset="0"/>
                <a:cs typeface="Calibri" panose="020F0502020204030204" pitchFamily="34" charset="0"/>
              </a:rPr>
              <a:t> </a:t>
            </a:r>
            <a:r>
              <a:rPr lang="fr-FR" sz="1050" spc="-5">
                <a:latin typeface="Calibri" panose="020F0502020204030204" pitchFamily="34" charset="0"/>
                <a:cs typeface="Calibri" panose="020F0502020204030204" pitchFamily="34" charset="0"/>
              </a:rPr>
              <a:t>chaque</a:t>
            </a:r>
            <a:r>
              <a:rPr lang="fr-FR" sz="1050">
                <a:latin typeface="Calibri" panose="020F0502020204030204" pitchFamily="34" charset="0"/>
                <a:cs typeface="Calibri" panose="020F0502020204030204" pitchFamily="34" charset="0"/>
              </a:rPr>
              <a:t> </a:t>
            </a:r>
            <a:r>
              <a:rPr lang="fr-FR" sz="1050" spc="-5">
                <a:latin typeface="Calibri" panose="020F0502020204030204" pitchFamily="34" charset="0"/>
                <a:cs typeface="Calibri" panose="020F0502020204030204" pitchFamily="34" charset="0"/>
              </a:rPr>
              <a:t>cellule (sur un plan pratique, il est aisé de s’appuyer sur le modèle Excel afin de renseigner ligne à ligne l’origine et le lieu de conservation de la données et/ou de sa formation).</a:t>
            </a:r>
          </a:p>
          <a:p>
            <a:pPr marL="192405" marR="5080" indent="-180340" algn="just">
              <a:lnSpc>
                <a:spcPct val="108300"/>
              </a:lnSpc>
              <a:spcBef>
                <a:spcPts val="280"/>
              </a:spcBef>
              <a:buClr>
                <a:srgbClr val="449DD7"/>
              </a:buClr>
              <a:buFont typeface="Montserrat"/>
              <a:buChar char="■"/>
              <a:tabLst>
                <a:tab pos="193040" algn="l"/>
              </a:tabLst>
            </a:pPr>
            <a:endParaRPr lang="fr-FR" sz="1050" spc="-5">
              <a:latin typeface="Calibri" panose="020F0502020204030204" pitchFamily="34" charset="0"/>
              <a:cs typeface="Calibri" panose="020F0502020204030204" pitchFamily="34" charset="0"/>
            </a:endParaRPr>
          </a:p>
          <a:p>
            <a:pPr marL="192405" marR="5080" indent="-180340" algn="just">
              <a:lnSpc>
                <a:spcPct val="108300"/>
              </a:lnSpc>
              <a:spcBef>
                <a:spcPts val="280"/>
              </a:spcBef>
              <a:buClr>
                <a:srgbClr val="449DD7"/>
              </a:buClr>
              <a:buFont typeface="Montserrat"/>
              <a:buChar char="■"/>
              <a:tabLst>
                <a:tab pos="193040" algn="l"/>
              </a:tabLst>
            </a:pPr>
            <a:endParaRPr lang="fr-FR" sz="1050" spc="-5">
              <a:latin typeface="Calibri" panose="020F0502020204030204" pitchFamily="34" charset="0"/>
              <a:cs typeface="Calibri" panose="020F0502020204030204" pitchFamily="34" charset="0"/>
            </a:endParaRPr>
          </a:p>
          <a:p>
            <a:pPr marL="192405" marR="5080" indent="-180340" algn="just">
              <a:lnSpc>
                <a:spcPct val="108300"/>
              </a:lnSpc>
              <a:spcBef>
                <a:spcPts val="280"/>
              </a:spcBef>
              <a:buClr>
                <a:srgbClr val="449DD7"/>
              </a:buClr>
              <a:buFont typeface="Montserrat"/>
              <a:buChar char="■"/>
              <a:tabLst>
                <a:tab pos="193040" algn="l"/>
              </a:tabLst>
            </a:pPr>
            <a:endParaRPr lang="fr-FR" sz="1050" spc="-5">
              <a:latin typeface="Calibri" panose="020F0502020204030204" pitchFamily="34" charset="0"/>
              <a:cs typeface="Calibri" panose="020F0502020204030204" pitchFamily="34" charset="0"/>
            </a:endParaRPr>
          </a:p>
          <a:p>
            <a:pPr marL="192405" marR="5080" indent="-180340" algn="just">
              <a:lnSpc>
                <a:spcPct val="108300"/>
              </a:lnSpc>
              <a:spcBef>
                <a:spcPts val="280"/>
              </a:spcBef>
              <a:buClr>
                <a:srgbClr val="449DD7"/>
              </a:buClr>
              <a:buFont typeface="Montserrat"/>
              <a:buChar char="■"/>
              <a:tabLst>
                <a:tab pos="193040" algn="l"/>
              </a:tabLst>
            </a:pPr>
            <a:endParaRPr lang="fr-FR" sz="1050" spc="-5">
              <a:latin typeface="Calibri" panose="020F0502020204030204" pitchFamily="34" charset="0"/>
              <a:cs typeface="Calibri" panose="020F0502020204030204" pitchFamily="34" charset="0"/>
            </a:endParaRPr>
          </a:p>
          <a:p>
            <a:pPr marL="12065" marR="5080" algn="just">
              <a:lnSpc>
                <a:spcPct val="108300"/>
              </a:lnSpc>
              <a:spcBef>
                <a:spcPts val="280"/>
              </a:spcBef>
              <a:buClr>
                <a:srgbClr val="449DD7"/>
              </a:buClr>
              <a:tabLst>
                <a:tab pos="193040" algn="l"/>
              </a:tabLst>
            </a:pPr>
            <a:endParaRPr lang="fr-FR" sz="1050" spc="-5">
              <a:latin typeface="Calibri" panose="020F0502020204030204" pitchFamily="34" charset="0"/>
              <a:cs typeface="Calibri" panose="020F0502020204030204" pitchFamily="34" charset="0"/>
            </a:endParaRPr>
          </a:p>
          <a:p>
            <a:pPr marL="192405" marR="5080" indent="-180340" algn="just">
              <a:lnSpc>
                <a:spcPct val="108300"/>
              </a:lnSpc>
              <a:spcBef>
                <a:spcPts val="280"/>
              </a:spcBef>
              <a:buClr>
                <a:srgbClr val="449DD7"/>
              </a:buClr>
              <a:buFont typeface="Montserrat"/>
              <a:buChar char="■"/>
              <a:tabLst>
                <a:tab pos="193040" algn="l"/>
              </a:tabLst>
            </a:pPr>
            <a:r>
              <a:rPr lang="fr-FR" sz="1050" spc="-5">
                <a:latin typeface="Calibri" panose="020F0502020204030204" pitchFamily="34" charset="0"/>
                <a:cs typeface="Calibri" panose="020F0502020204030204" pitchFamily="34" charset="0"/>
              </a:rPr>
              <a:t>La qualité des données est un enjeu essentiel de la production de ce reporting.</a:t>
            </a:r>
          </a:p>
          <a:p>
            <a:pPr marL="192405" marR="5080" indent="-180340" algn="just">
              <a:lnSpc>
                <a:spcPct val="108300"/>
              </a:lnSpc>
              <a:spcBef>
                <a:spcPts val="280"/>
              </a:spcBef>
              <a:buClr>
                <a:srgbClr val="449DD7"/>
              </a:buClr>
              <a:buFont typeface="Montserrat"/>
              <a:buChar char="■"/>
              <a:tabLst>
                <a:tab pos="193040" algn="l"/>
              </a:tabLst>
            </a:pPr>
            <a:r>
              <a:rPr lang="fr-FR" sz="1050" spc="-5">
                <a:latin typeface="Calibri" panose="020F0502020204030204" pitchFamily="34" charset="0"/>
                <a:cs typeface="Calibri" panose="020F0502020204030204" pitchFamily="34" charset="0"/>
              </a:rPr>
              <a:t>L’AMF réalise des contrôles de cohérence entre les informations et les données entre elles, mais aussi par comparaison avec les années précédentes.</a:t>
            </a:r>
          </a:p>
          <a:p>
            <a:pPr marL="192405" marR="5080" indent="-180340" algn="just">
              <a:lnSpc>
                <a:spcPct val="108300"/>
              </a:lnSpc>
              <a:spcBef>
                <a:spcPts val="280"/>
              </a:spcBef>
              <a:buClr>
                <a:srgbClr val="449DD7"/>
              </a:buClr>
              <a:buFont typeface="Montserrat"/>
              <a:buChar char="■"/>
              <a:tabLst>
                <a:tab pos="193040" algn="l"/>
              </a:tabLst>
            </a:pPr>
            <a:r>
              <a:rPr lang="fr-FR" sz="1050" spc="-5">
                <a:latin typeface="Calibri" panose="020F0502020204030204" pitchFamily="34" charset="0"/>
                <a:cs typeface="Calibri" panose="020F0502020204030204" pitchFamily="34" charset="0"/>
              </a:rPr>
              <a:t>Si </a:t>
            </a:r>
            <a:r>
              <a:rPr lang="fr-FR" sz="1050" b="1" spc="-5">
                <a:latin typeface="Calibri" panose="020F0502020204030204" pitchFamily="34" charset="0"/>
                <a:cs typeface="Calibri" panose="020F0502020204030204" pitchFamily="34" charset="0"/>
              </a:rPr>
              <a:t>une erreur </a:t>
            </a:r>
            <a:r>
              <a:rPr lang="fr-FR" sz="1050" spc="-5">
                <a:latin typeface="Calibri" panose="020F0502020204030204" pitchFamily="34" charset="0"/>
                <a:cs typeface="Calibri" panose="020F0502020204030204" pitchFamily="34" charset="0"/>
              </a:rPr>
              <a:t>est constatée après la validation du dépôt de la FRA/RAC (empêchant toute mise à jour) : contacter sans délai </a:t>
            </a:r>
            <a:r>
              <a:rPr lang="fr-FR" sz="1050" b="1" spc="-5">
                <a:latin typeface="Calibri" panose="020F0502020204030204" pitchFamily="34" charset="0"/>
                <a:cs typeface="Calibri" panose="020F0502020204030204" pitchFamily="34" charset="0"/>
              </a:rPr>
              <a:t>votre correspondant AMF </a:t>
            </a:r>
            <a:r>
              <a:rPr lang="fr-FR" sz="1050" spc="-5">
                <a:latin typeface="Calibri" panose="020F0502020204030204" pitchFamily="34" charset="0"/>
                <a:cs typeface="Calibri" panose="020F0502020204030204" pitchFamily="34" charset="0"/>
              </a:rPr>
              <a:t>qui, selon le cas et selon la date de cette demande, pourra vous accorder la réouverture de l’accès au document pour correction.</a:t>
            </a:r>
          </a:p>
          <a:p>
            <a:pPr marL="192405" marR="11430" indent="-180340" algn="just">
              <a:lnSpc>
                <a:spcPct val="108300"/>
              </a:lnSpc>
              <a:spcBef>
                <a:spcPts val="280"/>
              </a:spcBef>
              <a:buClr>
                <a:srgbClr val="449DD7"/>
              </a:buClr>
              <a:buFont typeface="Montserrat"/>
              <a:buChar char="■"/>
              <a:tabLst>
                <a:tab pos="193040" algn="l"/>
              </a:tabLst>
            </a:pPr>
            <a:r>
              <a:rPr lang="fr-FR" sz="1050" spc="-15">
                <a:latin typeface="Calibri" panose="020F0502020204030204" pitchFamily="34" charset="0"/>
                <a:cs typeface="Calibri" panose="020F0502020204030204" pitchFamily="34" charset="0"/>
              </a:rPr>
              <a:t>L’AMF suggère aux responsables de soumettre préalablement ce rapport à l’expert-comptable ou au commissaire aux comptes. Le cas échéant, la communication du projet doit être faite suffisamment en amont de la date butoir pour laisser le temps du contrôle au récipiendaire.</a:t>
            </a:r>
          </a:p>
          <a:p>
            <a:pPr marL="192405" marR="11430" indent="-180340" algn="just">
              <a:lnSpc>
                <a:spcPct val="108300"/>
              </a:lnSpc>
              <a:spcBef>
                <a:spcPts val="280"/>
              </a:spcBef>
              <a:buClr>
                <a:srgbClr val="449DD7"/>
              </a:buClr>
              <a:buFont typeface="Montserrat"/>
              <a:buChar char="■"/>
              <a:tabLst>
                <a:tab pos="193040" algn="l"/>
              </a:tabLst>
            </a:pPr>
            <a:r>
              <a:rPr lang="fr-FR" sz="1050" spc="-15">
                <a:latin typeface="Calibri" panose="020F0502020204030204" pitchFamily="34" charset="0"/>
                <a:cs typeface="Calibri" panose="020F0502020204030204" pitchFamily="34" charset="0"/>
              </a:rPr>
              <a:t>La réalisation de la FRA nécessite beaucoup de temps disponible. Il convient d’anticiper et de planifier sa réalisation</a:t>
            </a:r>
            <a:r>
              <a:rPr lang="fr-FR" sz="1050" spc="-15">
                <a:solidFill>
                  <a:srgbClr val="0000FF"/>
                </a:solidFill>
                <a:latin typeface="Calibri" panose="020F0502020204030204" pitchFamily="34" charset="0"/>
                <a:cs typeface="Calibri" panose="020F0502020204030204" pitchFamily="34" charset="0"/>
              </a:rPr>
              <a:t>.</a:t>
            </a:r>
          </a:p>
          <a:p>
            <a:pPr marL="192405" marR="5080" indent="-180340" algn="just">
              <a:lnSpc>
                <a:spcPct val="108300"/>
              </a:lnSpc>
              <a:spcBef>
                <a:spcPts val="280"/>
              </a:spcBef>
              <a:buClr>
                <a:srgbClr val="449DD7"/>
              </a:buClr>
              <a:buFont typeface="Montserrat"/>
              <a:buChar char="■"/>
              <a:tabLst>
                <a:tab pos="193040" algn="l"/>
              </a:tabLst>
            </a:pPr>
            <a:endParaRPr lang="fr-FR" sz="1050">
              <a:latin typeface="Calibri" panose="020F0502020204030204" pitchFamily="34" charset="0"/>
              <a:cs typeface="Calibri" panose="020F0502020204030204" pitchFamily="34" charset="0"/>
            </a:endParaRPr>
          </a:p>
          <a:p>
            <a:pPr marL="12065" marR="11430" indent="0">
              <a:lnSpc>
                <a:spcPct val="108300"/>
              </a:lnSpc>
              <a:spcBef>
                <a:spcPts val="280"/>
              </a:spcBef>
              <a:buClr>
                <a:srgbClr val="449DD7"/>
              </a:buClr>
              <a:buFont typeface="Montserrat"/>
              <a:buNone/>
              <a:tabLst>
                <a:tab pos="193040" algn="l"/>
              </a:tabLst>
            </a:pPr>
            <a:endParaRPr lang="fr-FR" sz="1050">
              <a:latin typeface="Calibri" panose="020F0502020204030204" pitchFamily="34" charset="0"/>
              <a:cs typeface="Calibri" panose="020F0502020204030204" pitchFamily="34" charset="0"/>
            </a:endParaRPr>
          </a:p>
        </p:txBody>
      </p:sp>
      <p:sp>
        <p:nvSpPr>
          <p:cNvPr id="9" name="object 7">
            <a:extLst>
              <a:ext uri="{FF2B5EF4-FFF2-40B4-BE49-F238E27FC236}">
                <a16:creationId xmlns:a16="http://schemas.microsoft.com/office/drawing/2014/main" id="{C6CBAA7A-7CC6-42A5-BB67-C891E4866F95}"/>
              </a:ext>
            </a:extLst>
          </p:cNvPr>
          <p:cNvSpPr txBox="1"/>
          <p:nvPr/>
        </p:nvSpPr>
        <p:spPr>
          <a:xfrm>
            <a:off x="179388" y="1802704"/>
            <a:ext cx="7200900" cy="261221"/>
          </a:xfrm>
          <a:prstGeom prst="rect">
            <a:avLst/>
          </a:prstGeom>
          <a:solidFill>
            <a:srgbClr val="A5E3F2"/>
          </a:solidFill>
        </p:spPr>
        <p:txBody>
          <a:bodyPr vert="horz" wrap="square" lIns="180000" tIns="18000" rIns="0" bIns="18000" rtlCol="0">
            <a:spAutoFit/>
          </a:bodyPr>
          <a:lstStyle/>
          <a:p>
            <a:pPr marL="465455" indent="-285750">
              <a:lnSpc>
                <a:spcPts val="1885"/>
              </a:lnSpc>
              <a:spcBef>
                <a:spcPts val="100"/>
              </a:spcBef>
              <a:buFontTx/>
              <a:buBlip>
                <a:blip r:embed="rId3"/>
              </a:buBlip>
            </a:pPr>
            <a:r>
              <a:rPr lang="fr-FR" sz="1400" b="1" spc="-25">
                <a:solidFill>
                  <a:srgbClr val="164194"/>
                </a:solidFill>
                <a:latin typeface="Times New Roman" panose="02020603050405020304" pitchFamily="18" charset="0"/>
                <a:cs typeface="Times New Roman" panose="02020603050405020304" pitchFamily="18" charset="0"/>
              </a:rPr>
              <a:t>Organisation et procédure</a:t>
            </a:r>
            <a:endParaRPr lang="fr-FR" sz="1400">
              <a:latin typeface="Times New Roman" panose="02020603050405020304" pitchFamily="18" charset="0"/>
              <a:cs typeface="Times New Roman" panose="02020603050405020304" pitchFamily="18" charset="0"/>
            </a:endParaRPr>
          </a:p>
        </p:txBody>
      </p:sp>
      <p:sp>
        <p:nvSpPr>
          <p:cNvPr id="10" name="object 26">
            <a:extLst>
              <a:ext uri="{FF2B5EF4-FFF2-40B4-BE49-F238E27FC236}">
                <a16:creationId xmlns:a16="http://schemas.microsoft.com/office/drawing/2014/main" id="{26AE25A3-F294-4515-A4F0-66418D6CF5FB}"/>
              </a:ext>
            </a:extLst>
          </p:cNvPr>
          <p:cNvSpPr txBox="1"/>
          <p:nvPr/>
        </p:nvSpPr>
        <p:spPr>
          <a:xfrm>
            <a:off x="179386" y="2063925"/>
            <a:ext cx="7200900" cy="5587803"/>
          </a:xfrm>
          <a:prstGeom prst="rect">
            <a:avLst/>
          </a:prstGeom>
        </p:spPr>
        <p:txBody>
          <a:bodyPr vert="horz" wrap="square" lIns="0" tIns="36000" rIns="36000" bIns="36000" numCol="2" spcCol="180000" rtlCol="0">
            <a:spAutoFit/>
          </a:bodyPr>
          <a:lstStyle/>
          <a:p>
            <a:pPr marL="192405" marR="5080"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Le </a:t>
            </a:r>
            <a:r>
              <a:rPr lang="fr-FR" sz="1050" dirty="0">
                <a:latin typeface="Calibri" panose="020F0502020204030204" pitchFamily="34" charset="0"/>
                <a:cs typeface="Calibri" panose="020F0502020204030204" pitchFamily="34" charset="0"/>
              </a:rPr>
              <a:t>document est à </a:t>
            </a:r>
            <a:r>
              <a:rPr lang="fr-FR" sz="1050" spc="-5" dirty="0">
                <a:latin typeface="Calibri" panose="020F0502020204030204" pitchFamily="34" charset="0"/>
                <a:cs typeface="Calibri" panose="020F0502020204030204" pitchFamily="34" charset="0"/>
              </a:rPr>
              <a:t>compléter </a:t>
            </a:r>
            <a:r>
              <a:rPr lang="fr-FR" sz="1050" dirty="0">
                <a:latin typeface="Calibri" panose="020F0502020204030204" pitchFamily="34" charset="0"/>
                <a:cs typeface="Calibri" panose="020F0502020204030204" pitchFamily="34" charset="0"/>
              </a:rPr>
              <a:t>et à </a:t>
            </a:r>
            <a:r>
              <a:rPr lang="fr-FR" sz="1050" spc="-5" dirty="0">
                <a:latin typeface="Calibri" panose="020F0502020204030204" pitchFamily="34" charset="0"/>
                <a:cs typeface="Calibri" panose="020F0502020204030204" pitchFamily="34" charset="0"/>
              </a:rPr>
              <a:t>valider </a:t>
            </a:r>
            <a:r>
              <a:rPr lang="fr-FR" sz="1050" dirty="0">
                <a:latin typeface="Calibri" panose="020F0502020204030204" pitchFamily="34" charset="0"/>
                <a:cs typeface="Calibri" panose="020F0502020204030204" pitchFamily="34" charset="0"/>
              </a:rPr>
              <a:t>en </a:t>
            </a:r>
            <a:r>
              <a:rPr lang="fr-FR" sz="1050" spc="5"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ligne sur </a:t>
            </a:r>
            <a:r>
              <a:rPr lang="fr-FR" sz="1050" spc="-10" dirty="0">
                <a:latin typeface="Calibri" panose="020F0502020204030204" pitchFamily="34" charset="0"/>
                <a:cs typeface="Calibri" panose="020F0502020204030204" pitchFamily="34" charset="0"/>
              </a:rPr>
              <a:t>l’extranet </a:t>
            </a:r>
            <a:r>
              <a:rPr lang="fr-FR" sz="1050" spc="-5" dirty="0">
                <a:latin typeface="Calibri" panose="020F0502020204030204" pitchFamily="34" charset="0"/>
                <a:cs typeface="Calibri" panose="020F0502020204030204" pitchFamily="34" charset="0"/>
              </a:rPr>
              <a:t>ROSA (avec </a:t>
            </a:r>
            <a:r>
              <a:rPr lang="fr-FR" sz="1050" dirty="0">
                <a:latin typeface="Calibri" panose="020F0502020204030204" pitchFamily="34" charset="0"/>
                <a:cs typeface="Calibri" panose="020F0502020204030204" pitchFamily="34" charset="0"/>
              </a:rPr>
              <a:t>les </a:t>
            </a:r>
            <a:r>
              <a:rPr lang="fr-FR" sz="1050" spc="-5" dirty="0">
                <a:latin typeface="Calibri" panose="020F0502020204030204" pitchFamily="34" charset="0"/>
                <a:cs typeface="Calibri" panose="020F0502020204030204" pitchFamily="34" charset="0"/>
              </a:rPr>
              <a:t>codes </a:t>
            </a:r>
            <a:r>
              <a:rPr lang="fr-FR" sz="1050" dirty="0">
                <a:latin typeface="Calibri" panose="020F0502020204030204" pitchFamily="34" charset="0"/>
                <a:cs typeface="Calibri" panose="020F0502020204030204" pitchFamily="34" charset="0"/>
              </a:rPr>
              <a:t>de la </a:t>
            </a:r>
            <a:r>
              <a:rPr lang="fr-FR" sz="1050" spc="-250"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société</a:t>
            </a:r>
            <a:r>
              <a:rPr lang="fr-FR" sz="1050" dirty="0">
                <a:latin typeface="Calibri" panose="020F0502020204030204" pitchFamily="34" charset="0"/>
                <a:cs typeface="Calibri" panose="020F0502020204030204" pitchFamily="34" charset="0"/>
              </a:rPr>
              <a:t> de</a:t>
            </a:r>
            <a:r>
              <a:rPr lang="fr-FR" sz="1050" spc="5"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gestion)</a:t>
            </a:r>
            <a:r>
              <a:rPr lang="fr-FR" sz="1050" spc="5"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 : </a:t>
            </a:r>
            <a:r>
              <a:rPr lang="fr-FR" sz="1050" spc="-5" dirty="0">
                <a:latin typeface="Calibri" panose="020F0502020204030204" pitchFamily="34" charset="0"/>
                <a:cs typeface="Calibri" panose="020F0502020204030204" pitchFamily="34" charset="0"/>
                <a:hlinkClick r:id="rId4"/>
              </a:rPr>
              <a:t>https://rosa.amf-france.org/fr/pre-connexion.html</a:t>
            </a:r>
            <a:r>
              <a:rPr lang="fr-FR" sz="1050" spc="-5" dirty="0">
                <a:latin typeface="Calibri" panose="020F0502020204030204" pitchFamily="34" charset="0"/>
                <a:cs typeface="Calibri" panose="020F0502020204030204" pitchFamily="34" charset="0"/>
              </a:rPr>
              <a:t> </a:t>
            </a:r>
            <a:endParaRPr lang="fr-FR" sz="1050"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Les</a:t>
            </a:r>
            <a:r>
              <a:rPr lang="fr-FR" sz="1050"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modalités</a:t>
            </a:r>
            <a:r>
              <a:rPr lang="fr-FR" sz="1050" dirty="0">
                <a:latin typeface="Calibri" panose="020F0502020204030204" pitchFamily="34" charset="0"/>
                <a:cs typeface="Calibri" panose="020F0502020204030204" pitchFamily="34" charset="0"/>
              </a:rPr>
              <a:t> de</a:t>
            </a:r>
            <a:r>
              <a:rPr lang="fr-FR" sz="1050" spc="5"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saisies</a:t>
            </a:r>
            <a:r>
              <a:rPr lang="fr-FR" sz="1050" spc="5"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sont</a:t>
            </a:r>
            <a:r>
              <a:rPr lang="fr-FR" sz="1050" spc="5"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clairement </a:t>
            </a:r>
            <a:r>
              <a:rPr lang="fr-FR" sz="1050" dirty="0">
                <a:latin typeface="Calibri" panose="020F0502020204030204" pitchFamily="34" charset="0"/>
                <a:cs typeface="Calibri" panose="020F0502020204030204" pitchFamily="34" charset="0"/>
              </a:rPr>
              <a:t> détaillées</a:t>
            </a:r>
            <a:r>
              <a:rPr lang="fr-FR" sz="1050" spc="-5"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sur </a:t>
            </a:r>
            <a:r>
              <a:rPr lang="fr-FR" sz="1050" spc="-10" dirty="0">
                <a:latin typeface="Calibri" panose="020F0502020204030204" pitchFamily="34" charset="0"/>
                <a:cs typeface="Calibri" panose="020F0502020204030204" pitchFamily="34" charset="0"/>
              </a:rPr>
              <a:t>l’extranet</a:t>
            </a:r>
            <a:r>
              <a:rPr lang="fr-FR" sz="1050" dirty="0">
                <a:latin typeface="Calibri" panose="020F0502020204030204" pitchFamily="34" charset="0"/>
                <a:cs typeface="Calibri" panose="020F0502020204030204" pitchFamily="34" charset="0"/>
              </a:rPr>
              <a:t> </a:t>
            </a:r>
            <a:r>
              <a:rPr lang="fr-FR" sz="1050" spc="-5" dirty="0">
                <a:latin typeface="Calibri" panose="020F0502020204030204" pitchFamily="34" charset="0"/>
                <a:cs typeface="Calibri" panose="020F0502020204030204" pitchFamily="34" charset="0"/>
              </a:rPr>
              <a:t>ROSA.</a:t>
            </a:r>
          </a:p>
          <a:p>
            <a:pPr marL="192405" marR="5080" indent="-180340" algn="just">
              <a:lnSpc>
                <a:spcPct val="108300"/>
              </a:lnSpc>
              <a:spcBef>
                <a:spcPts val="284"/>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Des infobulles sont présentes sur de nombreuses questions afin de vous aider à compléter.</a:t>
            </a:r>
          </a:p>
          <a:p>
            <a:pPr marL="192405" marR="5080" indent="-180340" algn="just">
              <a:lnSpc>
                <a:spcPct val="108300"/>
              </a:lnSpc>
              <a:spcBef>
                <a:spcPts val="284"/>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La saisie du formulaire FRA doit se faire sur la base des documents suivants :</a:t>
            </a:r>
          </a:p>
          <a:p>
            <a:pPr marL="450850" marR="5080" lvl="1" indent="-215900" algn="l">
              <a:lnSpc>
                <a:spcPct val="108300"/>
              </a:lnSpc>
              <a:spcBef>
                <a:spcPts val="284"/>
              </a:spcBef>
              <a:buClrTx/>
              <a:buFont typeface="+mj-lt"/>
              <a:buAutoNum type="arabicPeriod"/>
              <a:tabLst>
                <a:tab pos="193040" algn="l"/>
              </a:tabLst>
            </a:pPr>
            <a:r>
              <a:rPr lang="fr-FR" sz="1050" b="1" spc="-5" dirty="0">
                <a:latin typeface="Calibri" panose="020F0502020204030204" pitchFamily="34" charset="0"/>
                <a:cs typeface="Calibri" panose="020F0502020204030204" pitchFamily="34" charset="0"/>
              </a:rPr>
              <a:t>Liasse fiscale;</a:t>
            </a:r>
          </a:p>
          <a:p>
            <a:pPr marL="450850" marR="5080" lvl="1" indent="-215900" algn="l">
              <a:lnSpc>
                <a:spcPct val="108300"/>
              </a:lnSpc>
              <a:spcBef>
                <a:spcPts val="284"/>
              </a:spcBef>
              <a:buClrTx/>
              <a:buFont typeface="+mj-lt"/>
              <a:buAutoNum type="arabicPeriod"/>
              <a:tabLst>
                <a:tab pos="193040" algn="l"/>
              </a:tabLst>
            </a:pPr>
            <a:r>
              <a:rPr lang="fr-FR" sz="1050" b="1" spc="-5" dirty="0">
                <a:latin typeface="Calibri" panose="020F0502020204030204" pitchFamily="34" charset="0"/>
                <a:cs typeface="Calibri" panose="020F0502020204030204" pitchFamily="34" charset="0"/>
              </a:rPr>
              <a:t>Rapport général du CAC;</a:t>
            </a:r>
          </a:p>
          <a:p>
            <a:pPr marL="450850" marR="5080" lvl="1" indent="-215900" algn="l">
              <a:lnSpc>
                <a:spcPct val="108300"/>
              </a:lnSpc>
              <a:spcBef>
                <a:spcPts val="284"/>
              </a:spcBef>
              <a:buClrTx/>
              <a:buFont typeface="+mj-lt"/>
              <a:buAutoNum type="arabicPeriod"/>
              <a:tabLst>
                <a:tab pos="193040" algn="l"/>
              </a:tabLst>
            </a:pPr>
            <a:r>
              <a:rPr lang="fr-FR" sz="1050" b="1" spc="-5" dirty="0">
                <a:latin typeface="Calibri" panose="020F0502020204030204" pitchFamily="34" charset="0"/>
                <a:cs typeface="Calibri" panose="020F0502020204030204" pitchFamily="34" charset="0"/>
              </a:rPr>
              <a:t>Etat des encours gérés et des actifs bruts des FIA;</a:t>
            </a:r>
          </a:p>
          <a:p>
            <a:pPr marL="450850" marR="5080" lvl="1" indent="-215900" algn="l">
              <a:lnSpc>
                <a:spcPct val="108300"/>
              </a:lnSpc>
              <a:spcBef>
                <a:spcPts val="284"/>
              </a:spcBef>
              <a:buClrTx/>
              <a:buFont typeface="+mj-lt"/>
              <a:buAutoNum type="arabicPeriod"/>
              <a:tabLst>
                <a:tab pos="193040" algn="l"/>
              </a:tabLst>
            </a:pPr>
            <a:r>
              <a:rPr lang="fr-FR" sz="1050" b="1" spc="-5" dirty="0">
                <a:latin typeface="Calibri" panose="020F0502020204030204" pitchFamily="34" charset="0"/>
                <a:cs typeface="Calibri" panose="020F0502020204030204" pitchFamily="34" charset="0"/>
              </a:rPr>
              <a:t>Etat comptable des diverses commissions perçues par la SGP.</a:t>
            </a:r>
          </a:p>
          <a:p>
            <a:pPr marL="234950" marR="5080" lvl="1" algn="just">
              <a:lnSpc>
                <a:spcPct val="108300"/>
              </a:lnSpc>
              <a:spcBef>
                <a:spcPts val="284"/>
              </a:spcBef>
              <a:buClrTx/>
              <a:tabLst>
                <a:tab pos="193040" algn="l"/>
              </a:tabLst>
            </a:pPr>
            <a:r>
              <a:rPr lang="fr-FR" sz="1050" spc="-5" dirty="0">
                <a:latin typeface="Calibri" panose="020F0502020204030204" pitchFamily="34" charset="0"/>
                <a:cs typeface="Calibri" panose="020F0502020204030204" pitchFamily="34" charset="0"/>
              </a:rPr>
              <a:t>On y ajoutera, le cas échéant, l’état des encours conseillés et l’état des mandats d’arbitrage.</a:t>
            </a:r>
            <a:endParaRPr lang="fr-FR" sz="1050" b="1"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2065" marR="5080" algn="just">
              <a:lnSpc>
                <a:spcPct val="108300"/>
              </a:lnSpc>
              <a:spcBef>
                <a:spcPts val="284"/>
              </a:spcBef>
              <a:buClr>
                <a:srgbClr val="449DD7"/>
              </a:buCl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endParaRPr lang="fr-FR" sz="1050" spc="-5" dirty="0">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Ce </a:t>
            </a:r>
            <a:r>
              <a:rPr lang="fr-FR" sz="1050" spc="-5" dirty="0" err="1">
                <a:latin typeface="Calibri" panose="020F0502020204030204" pitchFamily="34" charset="0"/>
                <a:cs typeface="Calibri" panose="020F0502020204030204" pitchFamily="34" charset="0"/>
              </a:rPr>
              <a:t>reporting</a:t>
            </a:r>
            <a:r>
              <a:rPr lang="fr-FR" sz="1050" spc="-5" dirty="0">
                <a:latin typeface="Calibri" panose="020F0502020204030204" pitchFamily="34" charset="0"/>
                <a:cs typeface="Calibri" panose="020F0502020204030204" pitchFamily="34" charset="0"/>
              </a:rPr>
              <a:t> doit être fait en collaboration avec les équipes opérationnelles et financières et validé par le RCCI et les dirigeants responsables.</a:t>
            </a:r>
          </a:p>
          <a:p>
            <a:pPr marL="192405" marR="5080" indent="-180340" algn="just">
              <a:lnSpc>
                <a:spcPct val="108300"/>
              </a:lnSpc>
              <a:spcBef>
                <a:spcPts val="284"/>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Comme prévu par la Règlement intérieur de l’AFG, les adhérents de l’AFG sont priés de répondre « non » à la question T4-A-4 afin de permettre la transmission automatique par l’AMF de certaines données à l’AFG (</a:t>
            </a:r>
            <a:r>
              <a:rPr lang="fr-FR" sz="900" i="1" spc="-5" dirty="0">
                <a:latin typeface="Calibri" panose="020F0502020204030204" pitchFamily="34" charset="0"/>
                <a:cs typeface="Calibri" panose="020F0502020204030204" pitchFamily="34" charset="0"/>
              </a:rPr>
              <a:t>à savoir : </a:t>
            </a:r>
            <a:r>
              <a:rPr lang="fr-FR" sz="900" spc="-5" dirty="0">
                <a:latin typeface="Calibri" panose="020F0502020204030204" pitchFamily="34" charset="0"/>
                <a:cs typeface="Calibri" panose="020F0502020204030204" pitchFamily="34" charset="0"/>
                <a:sym typeface="Wingdings" panose="05000000000000000000" pitchFamily="2" charset="2"/>
              </a:rPr>
              <a:t> </a:t>
            </a:r>
            <a:r>
              <a:rPr lang="fr-FR" sz="900" i="1" spc="-5" dirty="0">
                <a:latin typeface="Calibri" panose="020F0502020204030204" pitchFamily="34" charset="0"/>
                <a:cs typeface="Calibri" panose="020F0502020204030204" pitchFamily="34" charset="0"/>
              </a:rPr>
              <a:t>Identité de la SGP (cases du thème T1-A),</a:t>
            </a:r>
            <a:r>
              <a:rPr lang="fr-FR" sz="900" spc="-5" dirty="0">
                <a:latin typeface="Calibri" panose="020F0502020204030204" pitchFamily="34" charset="0"/>
                <a:cs typeface="Calibri" panose="020F0502020204030204" pitchFamily="34" charset="0"/>
                <a:sym typeface="Wingdings" panose="05000000000000000000" pitchFamily="2" charset="2"/>
              </a:rPr>
              <a:t> </a:t>
            </a:r>
            <a:r>
              <a:rPr lang="fr-FR" sz="900" i="1" spc="-5" dirty="0">
                <a:latin typeface="Calibri" panose="020F0502020204030204" pitchFamily="34" charset="0"/>
                <a:cs typeface="Calibri" panose="020F0502020204030204" pitchFamily="34" charset="0"/>
              </a:rPr>
              <a:t> données relatives à la clientèle (cases du thème T1-C), </a:t>
            </a:r>
            <a:r>
              <a:rPr lang="fr-FR" sz="900" spc="-5" dirty="0">
                <a:latin typeface="Calibri" panose="020F0502020204030204" pitchFamily="34" charset="0"/>
                <a:cs typeface="Calibri" panose="020F0502020204030204" pitchFamily="34" charset="0"/>
                <a:sym typeface="Wingdings" panose="05000000000000000000" pitchFamily="2" charset="2"/>
              </a:rPr>
              <a:t> </a:t>
            </a:r>
            <a:r>
              <a:rPr lang="fr-FR" sz="900" i="1" spc="-5" dirty="0">
                <a:latin typeface="Calibri" panose="020F0502020204030204" pitchFamily="34" charset="0"/>
                <a:cs typeface="Calibri" panose="020F0502020204030204" pitchFamily="34" charset="0"/>
              </a:rPr>
              <a:t>données relatives aux effectifs de la SGP (cases du thème T1-I), </a:t>
            </a:r>
            <a:r>
              <a:rPr lang="fr-FR" sz="900" spc="-5" dirty="0">
                <a:latin typeface="Calibri" panose="020F0502020204030204" pitchFamily="34" charset="0"/>
                <a:cs typeface="Calibri" panose="020F0502020204030204" pitchFamily="34" charset="0"/>
                <a:sym typeface="Wingdings" panose="05000000000000000000" pitchFamily="2" charset="2"/>
              </a:rPr>
              <a:t> </a:t>
            </a:r>
            <a:r>
              <a:rPr lang="fr-FR" sz="900" i="1" spc="-5" dirty="0">
                <a:latin typeface="Calibri" panose="020F0502020204030204" pitchFamily="34" charset="0"/>
                <a:cs typeface="Calibri" panose="020F0502020204030204" pitchFamily="34" charset="0"/>
              </a:rPr>
              <a:t>données relatives à la commercialisation des placements collectifs (cases du thème T1-J-1 à T1-J-7), </a:t>
            </a:r>
            <a:r>
              <a:rPr lang="fr-FR" sz="900" spc="-5" dirty="0">
                <a:latin typeface="Calibri" panose="020F0502020204030204" pitchFamily="34" charset="0"/>
                <a:cs typeface="Calibri" panose="020F0502020204030204" pitchFamily="34" charset="0"/>
                <a:sym typeface="Wingdings" panose="05000000000000000000" pitchFamily="2" charset="2"/>
              </a:rPr>
              <a:t> </a:t>
            </a:r>
            <a:r>
              <a:rPr lang="fr-FR" sz="900" i="1" spc="-5" dirty="0">
                <a:latin typeface="Calibri" panose="020F0502020204030204" pitchFamily="34" charset="0"/>
                <a:cs typeface="Calibri" panose="020F0502020204030204" pitchFamily="34" charset="0"/>
              </a:rPr>
              <a:t>données financières (cases du thème T3) </a:t>
            </a:r>
            <a:r>
              <a:rPr lang="fr-FR" sz="900" i="1" u="sng" spc="-5" dirty="0">
                <a:latin typeface="Calibri" panose="020F0502020204030204" pitchFamily="34" charset="0"/>
                <a:cs typeface="Calibri" panose="020F0502020204030204" pitchFamily="34" charset="0"/>
              </a:rPr>
              <a:t>à l’exception de celles relatives aux fonds propres</a:t>
            </a:r>
            <a:r>
              <a:rPr lang="fr-FR" sz="1050" i="1" u="sng" spc="-5" dirty="0">
                <a:latin typeface="Calibri" panose="020F0502020204030204" pitchFamily="34" charset="0"/>
                <a:cs typeface="Calibri" panose="020F0502020204030204" pitchFamily="34" charset="0"/>
              </a:rPr>
              <a:t>)</a:t>
            </a:r>
            <a:r>
              <a:rPr lang="fr-FR" sz="1050" spc="-5" dirty="0">
                <a:latin typeface="Calibri" panose="020F0502020204030204" pitchFamily="34" charset="0"/>
                <a:cs typeface="Calibri" panose="020F0502020204030204" pitchFamily="34" charset="0"/>
              </a:rPr>
              <a:t> ou d’adresser une copie de ces données en version Excel à l’adresse suivante : </a:t>
            </a:r>
            <a:r>
              <a:rPr lang="fr-FR" sz="1050" spc="-5" dirty="0">
                <a:solidFill>
                  <a:srgbClr val="0000FF"/>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EtudesEco@afg.asso.fr</a:t>
            </a:r>
            <a:endParaRPr lang="fr-FR" sz="1050" spc="-5" dirty="0">
              <a:solidFill>
                <a:srgbClr val="0000FF"/>
              </a:solidFill>
              <a:latin typeface="Calibri" panose="020F0502020204030204" pitchFamily="34" charset="0"/>
              <a:cs typeface="Calibri" panose="020F0502020204030204" pitchFamily="34" charset="0"/>
            </a:endParaRPr>
          </a:p>
          <a:p>
            <a:pPr marL="192405" marR="5080" indent="-180340" algn="just">
              <a:lnSpc>
                <a:spcPct val="108300"/>
              </a:lnSpc>
              <a:spcBef>
                <a:spcPts val="284"/>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La communication de ces données autorise la réalisation d’une étude AFG (qui fait l’objet d’une publication) utile à l’ensemble de la profession et aux adhérents eux-mêmes. Aucune information individuelle n’est publiée. Les données (traitées avec la plus grande confidentialité) y sont anonymisées.</a:t>
            </a:r>
          </a:p>
        </p:txBody>
      </p:sp>
      <p:grpSp>
        <p:nvGrpSpPr>
          <p:cNvPr id="11" name="object 8">
            <a:extLst>
              <a:ext uri="{FF2B5EF4-FFF2-40B4-BE49-F238E27FC236}">
                <a16:creationId xmlns:a16="http://schemas.microsoft.com/office/drawing/2014/main" id="{F38EA82A-8DE5-46E9-86F8-34539377FA38}"/>
              </a:ext>
            </a:extLst>
          </p:cNvPr>
          <p:cNvGrpSpPr/>
          <p:nvPr/>
        </p:nvGrpSpPr>
        <p:grpSpPr>
          <a:xfrm>
            <a:off x="5400001" y="612000"/>
            <a:ext cx="1980564" cy="684530"/>
            <a:chOff x="5400001" y="612000"/>
            <a:chExt cx="1980564" cy="684530"/>
          </a:xfrm>
        </p:grpSpPr>
        <p:sp>
          <p:nvSpPr>
            <p:cNvPr id="12" name="object 9">
              <a:extLst>
                <a:ext uri="{FF2B5EF4-FFF2-40B4-BE49-F238E27FC236}">
                  <a16:creationId xmlns:a16="http://schemas.microsoft.com/office/drawing/2014/main" id="{83524B36-73A3-4BA2-B628-F931730AF874}"/>
                </a:ext>
              </a:extLst>
            </p:cNvPr>
            <p:cNvSpPr/>
            <p:nvPr/>
          </p:nvSpPr>
          <p:spPr>
            <a:xfrm>
              <a:off x="5400001" y="1097991"/>
              <a:ext cx="1980564" cy="198120"/>
            </a:xfrm>
            <a:custGeom>
              <a:avLst/>
              <a:gdLst/>
              <a:ahLst/>
              <a:cxnLst/>
              <a:rect l="l" t="t" r="r" b="b"/>
              <a:pathLst>
                <a:path w="1980565" h="198119">
                  <a:moveTo>
                    <a:pt x="1980006" y="0"/>
                  </a:moveTo>
                  <a:lnTo>
                    <a:pt x="0" y="0"/>
                  </a:lnTo>
                  <a:lnTo>
                    <a:pt x="0" y="198005"/>
                  </a:lnTo>
                  <a:lnTo>
                    <a:pt x="1980006" y="198005"/>
                  </a:lnTo>
                  <a:lnTo>
                    <a:pt x="1980006" y="0"/>
                  </a:lnTo>
                  <a:close/>
                </a:path>
              </a:pathLst>
            </a:custGeom>
            <a:solidFill>
              <a:srgbClr val="1DBADF"/>
            </a:solidFill>
          </p:spPr>
          <p:txBody>
            <a:bodyPr wrap="square" lIns="0" tIns="0" rIns="0" bIns="0" rtlCol="0"/>
            <a:lstStyle/>
            <a:p>
              <a:endParaRPr/>
            </a:p>
          </p:txBody>
        </p:sp>
        <p:sp>
          <p:nvSpPr>
            <p:cNvPr id="13" name="object 10">
              <a:extLst>
                <a:ext uri="{FF2B5EF4-FFF2-40B4-BE49-F238E27FC236}">
                  <a16:creationId xmlns:a16="http://schemas.microsoft.com/office/drawing/2014/main" id="{FCFEFC42-71D6-4861-A5FA-3D3D46043DF2}"/>
                </a:ext>
              </a:extLst>
            </p:cNvPr>
            <p:cNvSpPr/>
            <p:nvPr/>
          </p:nvSpPr>
          <p:spPr>
            <a:xfrm>
              <a:off x="5400001" y="612000"/>
              <a:ext cx="1980564" cy="396240"/>
            </a:xfrm>
            <a:custGeom>
              <a:avLst/>
              <a:gdLst/>
              <a:ahLst/>
              <a:cxnLst/>
              <a:rect l="l" t="t" r="r" b="b"/>
              <a:pathLst>
                <a:path w="1980565" h="396240">
                  <a:moveTo>
                    <a:pt x="1980006" y="0"/>
                  </a:moveTo>
                  <a:lnTo>
                    <a:pt x="0" y="0"/>
                  </a:lnTo>
                  <a:lnTo>
                    <a:pt x="0" y="395998"/>
                  </a:lnTo>
                  <a:lnTo>
                    <a:pt x="1980006" y="395998"/>
                  </a:lnTo>
                  <a:lnTo>
                    <a:pt x="1980006" y="0"/>
                  </a:lnTo>
                  <a:close/>
                </a:path>
              </a:pathLst>
            </a:custGeom>
            <a:solidFill>
              <a:srgbClr val="F9B000"/>
            </a:solidFill>
          </p:spPr>
          <p:txBody>
            <a:bodyPr wrap="square" lIns="0" tIns="0" rIns="0" bIns="0" rtlCol="0"/>
            <a:lstStyle/>
            <a:p>
              <a:endParaRPr/>
            </a:p>
          </p:txBody>
        </p:sp>
      </p:grpSp>
      <p:sp>
        <p:nvSpPr>
          <p:cNvPr id="14" name="object 17">
            <a:extLst>
              <a:ext uri="{FF2B5EF4-FFF2-40B4-BE49-F238E27FC236}">
                <a16:creationId xmlns:a16="http://schemas.microsoft.com/office/drawing/2014/main" id="{37BA8E19-BED7-4548-AD21-02190FA0FED8}"/>
              </a:ext>
            </a:extLst>
          </p:cNvPr>
          <p:cNvSpPr/>
          <p:nvPr/>
        </p:nvSpPr>
        <p:spPr>
          <a:xfrm>
            <a:off x="4913697" y="487345"/>
            <a:ext cx="885190" cy="864235"/>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a:t> </a:t>
            </a:r>
            <a:endParaRPr/>
          </a:p>
        </p:txBody>
      </p:sp>
      <p:sp>
        <p:nvSpPr>
          <p:cNvPr id="17" name="object 7">
            <a:extLst>
              <a:ext uri="{FF2B5EF4-FFF2-40B4-BE49-F238E27FC236}">
                <a16:creationId xmlns:a16="http://schemas.microsoft.com/office/drawing/2014/main" id="{C831411C-FDA1-4851-8B31-E2FC51EEDB18}"/>
              </a:ext>
            </a:extLst>
          </p:cNvPr>
          <p:cNvSpPr txBox="1"/>
          <p:nvPr/>
        </p:nvSpPr>
        <p:spPr>
          <a:xfrm>
            <a:off x="1799908" y="210796"/>
            <a:ext cx="5580380" cy="256480"/>
          </a:xfrm>
          <a:prstGeom prst="rect">
            <a:avLst/>
          </a:prstGeom>
          <a:solidFill>
            <a:srgbClr val="D0D9EA"/>
          </a:solidFill>
        </p:spPr>
        <p:txBody>
          <a:bodyPr vert="horz" wrap="square" lIns="0" tIns="12700" rIns="0" bIns="0" rtlCol="0">
            <a:spAutoFit/>
          </a:bodyPr>
          <a:lstStyle/>
          <a:p>
            <a:pPr marL="179705">
              <a:lnSpc>
                <a:spcPts val="1885"/>
              </a:lnSpc>
              <a:spcBef>
                <a:spcPts val="100"/>
              </a:spcBef>
            </a:pPr>
            <a:r>
              <a:rPr sz="1600" b="1" spc="-25">
                <a:solidFill>
                  <a:srgbClr val="164194"/>
                </a:solidFill>
                <a:latin typeface="Times New Roman" panose="02020603050405020304" pitchFamily="18" charset="0"/>
                <a:cs typeface="Times New Roman" panose="02020603050405020304" pitchFamily="18" charset="0"/>
              </a:rPr>
              <a:t>Fiche</a:t>
            </a:r>
            <a:r>
              <a:rPr sz="1600" b="1" spc="-45">
                <a:solidFill>
                  <a:srgbClr val="164194"/>
                </a:solidFill>
                <a:latin typeface="Times New Roman" panose="02020603050405020304" pitchFamily="18" charset="0"/>
                <a:cs typeface="Times New Roman" panose="02020603050405020304" pitchFamily="18" charset="0"/>
              </a:rPr>
              <a:t> </a:t>
            </a:r>
            <a:r>
              <a:rPr sz="1600" b="1">
                <a:solidFill>
                  <a:srgbClr val="164194"/>
                </a:solidFill>
                <a:latin typeface="Times New Roman" panose="02020603050405020304" pitchFamily="18" charset="0"/>
                <a:cs typeface="Times New Roman" panose="02020603050405020304" pitchFamily="18" charset="0"/>
              </a:rPr>
              <a:t>A1</a:t>
            </a:r>
            <a:endParaRPr sz="1600">
              <a:latin typeface="Times New Roman" panose="02020603050405020304" pitchFamily="18" charset="0"/>
              <a:cs typeface="Times New Roman" panose="02020603050405020304" pitchFamily="18" charset="0"/>
            </a:endParaRPr>
          </a:p>
        </p:txBody>
      </p:sp>
      <p:sp>
        <p:nvSpPr>
          <p:cNvPr id="18" name="Espace réservé du titre 1">
            <a:extLst>
              <a:ext uri="{FF2B5EF4-FFF2-40B4-BE49-F238E27FC236}">
                <a16:creationId xmlns:a16="http://schemas.microsoft.com/office/drawing/2014/main" id="{C492A34D-E70A-41D0-A69D-5BD9D1DACD82}"/>
              </a:ext>
            </a:extLst>
          </p:cNvPr>
          <p:cNvSpPr txBox="1">
            <a:spLocks/>
          </p:cNvSpPr>
          <p:nvPr/>
        </p:nvSpPr>
        <p:spPr>
          <a:xfrm>
            <a:off x="1799908" y="647888"/>
            <a:ext cx="3512675" cy="615553"/>
          </a:xfrm>
          <a:prstGeom prst="rect">
            <a:avLst/>
          </a:prstGeom>
        </p:spPr>
        <p:txBody>
          <a:bodyPr vert="horz" wrap="square" lIns="0" tIns="0" rIns="0" bIns="0" rtlCol="0" anchor="t" anchorCtr="0">
            <a:spAutoFit/>
          </a:bodyPr>
          <a:lst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a:lstStyle>
          <a:p>
            <a:pPr marL="12700" marR="5080">
              <a:spcBef>
                <a:spcPts val="100"/>
              </a:spcBef>
            </a:pPr>
            <a:r>
              <a:rPr lang="fr-FR" sz="2000">
                <a:solidFill>
                  <a:srgbClr val="FFFFFF"/>
                </a:solidFill>
                <a:latin typeface="Calibri" panose="020F0502020204030204" pitchFamily="34" charset="0"/>
                <a:cs typeface="Calibri" panose="020F0502020204030204" pitchFamily="34" charset="0"/>
              </a:rPr>
              <a:t>FICHE</a:t>
            </a:r>
            <a:r>
              <a:rPr lang="fr-FR" sz="2000" spc="-50">
                <a:solidFill>
                  <a:srgbClr val="FFFFFF"/>
                </a:solidFill>
                <a:latin typeface="Calibri" panose="020F0502020204030204" pitchFamily="34" charset="0"/>
                <a:cs typeface="Calibri" panose="020F0502020204030204" pitchFamily="34" charset="0"/>
              </a:rPr>
              <a:t> </a:t>
            </a:r>
            <a:r>
              <a:rPr lang="fr-FR" sz="2000">
                <a:solidFill>
                  <a:srgbClr val="FFFFFF"/>
                </a:solidFill>
                <a:latin typeface="Calibri" panose="020F0502020204030204" pitchFamily="34" charset="0"/>
                <a:cs typeface="Calibri" panose="020F0502020204030204" pitchFamily="34" charset="0"/>
              </a:rPr>
              <a:t>DE</a:t>
            </a:r>
            <a:r>
              <a:rPr lang="fr-FR" sz="2000" spc="-50">
                <a:solidFill>
                  <a:srgbClr val="FFFFFF"/>
                </a:solidFill>
                <a:latin typeface="Calibri" panose="020F0502020204030204" pitchFamily="34" charset="0"/>
                <a:cs typeface="Calibri" panose="020F0502020204030204" pitchFamily="34" charset="0"/>
              </a:rPr>
              <a:t> </a:t>
            </a:r>
            <a:r>
              <a:rPr lang="fr-FR" sz="2000" err="1">
                <a:solidFill>
                  <a:srgbClr val="FFFFFF"/>
                </a:solidFill>
                <a:latin typeface="Calibri" panose="020F0502020204030204" pitchFamily="34" charset="0"/>
                <a:cs typeface="Calibri" panose="020F0502020204030204" pitchFamily="34" charset="0"/>
              </a:rPr>
              <a:t>RENSEIGNEMENTs</a:t>
            </a:r>
            <a:r>
              <a:rPr lang="fr-FR" sz="2000">
                <a:solidFill>
                  <a:srgbClr val="FFFFFF"/>
                </a:solidFill>
                <a:latin typeface="Calibri" panose="020F0502020204030204" pitchFamily="34" charset="0"/>
                <a:cs typeface="Calibri" panose="020F0502020204030204" pitchFamily="34" charset="0"/>
              </a:rPr>
              <a:t> </a:t>
            </a:r>
            <a:r>
              <a:rPr lang="fr-FR" sz="2000" spc="-450">
                <a:solidFill>
                  <a:srgbClr val="FFFFFF"/>
                </a:solidFill>
                <a:latin typeface="Calibri" panose="020F0502020204030204" pitchFamily="34" charset="0"/>
                <a:cs typeface="Calibri" panose="020F0502020204030204" pitchFamily="34" charset="0"/>
              </a:rPr>
              <a:t> </a:t>
            </a:r>
            <a:r>
              <a:rPr lang="fr-FR" sz="2000">
                <a:solidFill>
                  <a:srgbClr val="FFFFFF"/>
                </a:solidFill>
                <a:latin typeface="Calibri" panose="020F0502020204030204" pitchFamily="34" charset="0"/>
                <a:cs typeface="Calibri" panose="020F0502020204030204" pitchFamily="34" charset="0"/>
              </a:rPr>
              <a:t>ANNUELLE</a:t>
            </a:r>
            <a:r>
              <a:rPr lang="fr-FR" sz="2000" spc="-5">
                <a:solidFill>
                  <a:srgbClr val="FFFFFF"/>
                </a:solidFill>
                <a:latin typeface="Calibri" panose="020F0502020204030204" pitchFamily="34" charset="0"/>
                <a:cs typeface="Calibri" panose="020F0502020204030204" pitchFamily="34" charset="0"/>
              </a:rPr>
              <a:t> </a:t>
            </a:r>
            <a:r>
              <a:rPr lang="fr-FR" sz="2000" spc="10">
                <a:solidFill>
                  <a:srgbClr val="FFFFFF"/>
                </a:solidFill>
                <a:latin typeface="Calibri" panose="020F0502020204030204" pitchFamily="34" charset="0"/>
                <a:cs typeface="Calibri" panose="020F0502020204030204" pitchFamily="34" charset="0"/>
              </a:rPr>
              <a:t>(FRA)</a:t>
            </a:r>
            <a:endParaRPr lang="fr-FR" sz="2000">
              <a:latin typeface="Calibri" panose="020F0502020204030204" pitchFamily="34" charset="0"/>
              <a:cs typeface="Calibri" panose="020F0502020204030204" pitchFamily="34" charset="0"/>
            </a:endParaRPr>
          </a:p>
        </p:txBody>
      </p:sp>
      <p:sp>
        <p:nvSpPr>
          <p:cNvPr id="22" name="ZoneTexte 21">
            <a:extLst>
              <a:ext uri="{FF2B5EF4-FFF2-40B4-BE49-F238E27FC236}">
                <a16:creationId xmlns:a16="http://schemas.microsoft.com/office/drawing/2014/main" id="{47FFD452-3070-4902-948C-52129F406357}"/>
              </a:ext>
            </a:extLst>
          </p:cNvPr>
          <p:cNvSpPr txBox="1"/>
          <p:nvPr/>
        </p:nvSpPr>
        <p:spPr>
          <a:xfrm>
            <a:off x="5759767" y="624032"/>
            <a:ext cx="1620521" cy="405683"/>
          </a:xfrm>
          <a:prstGeom prst="rect">
            <a:avLst/>
          </a:prstGeom>
          <a:noFill/>
        </p:spPr>
        <p:txBody>
          <a:bodyPr wrap="square" lIns="0" tIns="18000" rIns="180000" bIns="18000" rtlCol="0">
            <a:spAutoFit/>
          </a:bodyPr>
          <a:lstStyle/>
          <a:p>
            <a:pPr algn="r">
              <a:spcBef>
                <a:spcPts val="1200"/>
              </a:spcBef>
            </a:pPr>
            <a:r>
              <a:rPr lang="fr-FR" sz="1200">
                <a:solidFill>
                  <a:schemeClr val="bg1"/>
                </a:solidFill>
                <a:latin typeface="Calibri" panose="020F0502020204030204" pitchFamily="34" charset="0"/>
                <a:cs typeface="Calibri" panose="020F0502020204030204" pitchFamily="34" charset="0"/>
              </a:rPr>
              <a:t>Réglementaire  au niveau de la SGP</a:t>
            </a:r>
          </a:p>
        </p:txBody>
      </p:sp>
      <p:sp>
        <p:nvSpPr>
          <p:cNvPr id="23" name="ZoneTexte 22">
            <a:extLst>
              <a:ext uri="{FF2B5EF4-FFF2-40B4-BE49-F238E27FC236}">
                <a16:creationId xmlns:a16="http://schemas.microsoft.com/office/drawing/2014/main" id="{7C7BD1D2-A478-47BA-A148-8BBF555F7059}"/>
              </a:ext>
            </a:extLst>
          </p:cNvPr>
          <p:cNvSpPr txBox="1"/>
          <p:nvPr/>
        </p:nvSpPr>
        <p:spPr>
          <a:xfrm>
            <a:off x="5759766" y="1090463"/>
            <a:ext cx="1620521" cy="221018"/>
          </a:xfrm>
          <a:prstGeom prst="rect">
            <a:avLst/>
          </a:prstGeom>
          <a:noFill/>
        </p:spPr>
        <p:txBody>
          <a:bodyPr wrap="square" lIns="0" tIns="18000" rIns="180000" bIns="18000" rtlCol="0">
            <a:spAutoFit/>
          </a:bodyPr>
          <a:lstStyle/>
          <a:p>
            <a:pPr algn="r">
              <a:spcBef>
                <a:spcPts val="1200"/>
              </a:spcBef>
            </a:pPr>
            <a:r>
              <a:rPr lang="fr-FR" sz="1200">
                <a:solidFill>
                  <a:schemeClr val="bg1"/>
                </a:solidFill>
                <a:latin typeface="Calibri" panose="020F0502020204030204" pitchFamily="34" charset="0"/>
                <a:cs typeface="Calibri" panose="020F0502020204030204" pitchFamily="34" charset="0"/>
              </a:rPr>
              <a:t>AMF</a:t>
            </a:r>
          </a:p>
        </p:txBody>
      </p:sp>
      <p:sp>
        <p:nvSpPr>
          <p:cNvPr id="24" name="Espace réservé du pied de page 4">
            <a:extLst>
              <a:ext uri="{FF2B5EF4-FFF2-40B4-BE49-F238E27FC236}">
                <a16:creationId xmlns:a16="http://schemas.microsoft.com/office/drawing/2014/main" id="{6B763BBC-5E47-42B9-B9E9-32072CE26BEA}"/>
              </a:ext>
            </a:extLst>
          </p:cNvPr>
          <p:cNvSpPr txBox="1">
            <a:spLocks/>
          </p:cNvSpPr>
          <p:nvPr/>
        </p:nvSpPr>
        <p:spPr>
          <a:xfrm>
            <a:off x="180000" y="10054353"/>
            <a:ext cx="6005515" cy="205184"/>
          </a:xfrm>
          <a:prstGeom prst="rect">
            <a:avLst/>
          </a:prstGeom>
        </p:spPr>
        <p:txBody>
          <a:bodyPr vert="horz" wrap="square" lIns="0" tIns="0" rIns="0" bIns="0" rtlCol="0" anchor="ctr">
            <a:spAutoFit/>
          </a:bodyPr>
          <a:lstStyle>
            <a:defPPr>
              <a:defRPr lang="fr-FR"/>
            </a:defPPr>
            <a:lvl1pPr marL="0" algn="r" defTabSz="1396959" rtl="0" eaLnBrk="1" latinLnBrk="0" hangingPunct="1">
              <a:defRPr sz="850" b="1" kern="1200">
                <a:solidFill>
                  <a:srgbClr val="2C4390"/>
                </a:solidFill>
                <a:latin typeface="+mj-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pPr algn="l"/>
            <a:r>
              <a:rPr lang="fr-FR" sz="1000" b="0" baseline="30000">
                <a:latin typeface="Calibri" panose="020F0502020204030204" pitchFamily="34" charset="0"/>
                <a:cs typeface="Calibri" panose="020F0502020204030204" pitchFamily="34" charset="0"/>
              </a:rPr>
              <a:t>AVERTISSEMENT : Cette fiche n’est éditée qu’à titre informatif et il vous appartient de vérifier vos propres obligations déclaratives. </a:t>
            </a:r>
          </a:p>
          <a:p>
            <a:pPr algn="l"/>
            <a:r>
              <a:rPr lang="fr-FR" sz="1000" b="0" baseline="30000">
                <a:latin typeface="Calibri" panose="020F0502020204030204" pitchFamily="34" charset="0"/>
                <a:cs typeface="Calibri" panose="020F0502020204030204" pitchFamily="34" charset="0"/>
              </a:rPr>
              <a:t>L’AFG ne serait être tenue pour responsable d’un manquement à l’une quelconque de vos obligations de </a:t>
            </a:r>
            <a:r>
              <a:rPr lang="fr-FR" sz="1000" b="0" baseline="30000" err="1">
                <a:latin typeface="Calibri" panose="020F0502020204030204" pitchFamily="34" charset="0"/>
                <a:cs typeface="Calibri" panose="020F0502020204030204" pitchFamily="34" charset="0"/>
              </a:rPr>
              <a:t>reporting</a:t>
            </a:r>
            <a:r>
              <a:rPr lang="fr-FR" sz="1000" b="0" baseline="30000">
                <a:latin typeface="Calibri" panose="020F0502020204030204" pitchFamily="34" charset="0"/>
                <a:cs typeface="Calibri" panose="020F0502020204030204" pitchFamily="34" charset="0"/>
              </a:rPr>
              <a:t>.</a:t>
            </a:r>
          </a:p>
        </p:txBody>
      </p:sp>
      <p:sp>
        <p:nvSpPr>
          <p:cNvPr id="25" name="Espace réservé du numéro de diapositive 5">
            <a:extLst>
              <a:ext uri="{FF2B5EF4-FFF2-40B4-BE49-F238E27FC236}">
                <a16:creationId xmlns:a16="http://schemas.microsoft.com/office/drawing/2014/main" id="{1A2A726D-68FE-460A-AC52-BF9B1693A2D0}"/>
              </a:ext>
            </a:extLst>
          </p:cNvPr>
          <p:cNvSpPr txBox="1">
            <a:spLocks/>
          </p:cNvSpPr>
          <p:nvPr/>
        </p:nvSpPr>
        <p:spPr>
          <a:xfrm>
            <a:off x="7129462" y="10039506"/>
            <a:ext cx="65724" cy="153888"/>
          </a:xfrm>
          <a:prstGeom prst="rect">
            <a:avLst/>
          </a:prstGeom>
        </p:spPr>
        <p:txBody>
          <a:bodyPr vert="horz" wrap="none" lIns="0" tIns="0" rIns="0" bIns="0" rtlCol="0" anchor="ctr">
            <a:spAutoFit/>
          </a:bodyPr>
          <a:lstStyle>
            <a:defPPr>
              <a:defRPr lang="fr-FR"/>
            </a:defPPr>
            <a:lvl1pPr marL="0" algn="r" defTabSz="1396959" rtl="0" eaLnBrk="1" latinLnBrk="0" hangingPunct="1">
              <a:defRPr sz="850" kern="1200">
                <a:solidFill>
                  <a:srgbClr val="2C4390"/>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fld id="{D6CAF8E8-172B-4E70-9325-BA460E9DD579}" type="slidenum">
              <a:rPr lang="fr-FR" sz="1000" smtClean="0">
                <a:latin typeface="Calibri" panose="020F0502020204030204" pitchFamily="34" charset="0"/>
                <a:cs typeface="Calibri" panose="020F0502020204030204" pitchFamily="34" charset="0"/>
              </a:rPr>
              <a:pPr/>
              <a:t>2</a:t>
            </a:fld>
            <a:endParaRPr lang="fr-FR" sz="10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6802161"/>
      </p:ext>
    </p:extLst>
  </p:cSld>
  <p:clrMapOvr>
    <a:masterClrMapping/>
  </p:clrMapOvr>
  <p:transition>
    <p:fade/>
  </p:transition>
  <p:extLst>
    <p:ext uri="{6950BFC3-D8DA-4A85-94F7-54DA5524770B}">
      <p188:commentRel xmlns:p188="http://schemas.microsoft.com/office/powerpoint/2018/8/main" r:id="rId2"/>
    </p:ext>
  </p:extLst>
</p:sld>
</file>

<file path=ppt/theme/theme1.xml><?xml version="1.0" encoding="utf-8"?>
<a:theme xmlns:a="http://schemas.openxmlformats.org/drawingml/2006/main" name="Thème AFG">
  <a:themeElements>
    <a:clrScheme name="AFG">
      <a:dk1>
        <a:sysClr val="windowText" lastClr="000000"/>
      </a:dk1>
      <a:lt1>
        <a:sysClr val="window" lastClr="FFFFFF"/>
      </a:lt1>
      <a:dk2>
        <a:srgbClr val="164194"/>
      </a:dk2>
      <a:lt2>
        <a:srgbClr val="1DBADF"/>
      </a:lt2>
      <a:accent1>
        <a:srgbClr val="449DD7"/>
      </a:accent1>
      <a:accent2>
        <a:srgbClr val="004A78"/>
      </a:accent2>
      <a:accent3>
        <a:srgbClr val="18BBB5"/>
      </a:accent3>
      <a:accent4>
        <a:srgbClr val="008269"/>
      </a:accent4>
      <a:accent5>
        <a:srgbClr val="522A6B"/>
      </a:accent5>
      <a:accent6>
        <a:srgbClr val="CC302B"/>
      </a:accent6>
      <a:hlink>
        <a:srgbClr val="0563C1"/>
      </a:hlink>
      <a:folHlink>
        <a:srgbClr val="954F72"/>
      </a:folHlink>
    </a:clrScheme>
    <a:fontScheme name="BioRhyme + Montserrat">
      <a:majorFont>
        <a:latin typeface="BioRhyme"/>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spcBef>
            <a:spcPts val="1200"/>
          </a:spcBef>
          <a:defRPr sz="3000" dirty="0" err="1" smtClean="0">
            <a:solidFill>
              <a:schemeClr val="bg1"/>
            </a:solidFill>
          </a:defRPr>
        </a:defPPr>
      </a:lstStyle>
    </a:txDef>
  </a:objectDefaults>
  <a:extraClrSchemeLst/>
  <a:extLst>
    <a:ext uri="{05A4C25C-085E-4340-85A3-A5531E510DB2}">
      <thm15:themeFamily xmlns:thm15="http://schemas.microsoft.com/office/thememl/2012/main" name="Template_PPT-Fiches_Reporting-2021_calibri" id="{B8DE9013-57B1-428A-B241-76934EF79277}" vid="{314EB098-7244-4EF5-BA02-EA3C94AD0FA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4CD36E2C21764B9E5CB56581AC433A" ma:contentTypeVersion="18" ma:contentTypeDescription="Crée un document." ma:contentTypeScope="" ma:versionID="a2a95e943666f0a8a39ec5665caa2ce1">
  <xsd:schema xmlns:xsd="http://www.w3.org/2001/XMLSchema" xmlns:xs="http://www.w3.org/2001/XMLSchema" xmlns:p="http://schemas.microsoft.com/office/2006/metadata/properties" xmlns:ns2="4e8e99fc-4343-47b0-878a-86f046bf73aa" xmlns:ns3="4eea3952-24e7-466f-b281-4da272710935" targetNamespace="http://schemas.microsoft.com/office/2006/metadata/properties" ma:root="true" ma:fieldsID="c7cb497254fc361f70488de2f77b91b6" ns2:_="" ns3:_="">
    <xsd:import namespace="4e8e99fc-4343-47b0-878a-86f046bf73aa"/>
    <xsd:import namespace="4eea3952-24e7-466f-b281-4da27271093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8e99fc-4343-47b0-878a-86f046bf73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b8d9be44-5309-4a35-8572-1645ce9476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eea3952-24e7-466f-b281-4da272710935"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bbe72c95-af84-4cf6-a680-2f9ca856421a}" ma:internalName="TaxCatchAll" ma:showField="CatchAllData" ma:web="4eea3952-24e7-466f-b281-4da2727109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16B73F-4E10-4B0D-96ED-FCBF34F4D98B}">
  <ds:schemaRefs>
    <ds:schemaRef ds:uri="4e8e99fc-4343-47b0-878a-86f046bf73aa"/>
    <ds:schemaRef ds:uri="4eea3952-24e7-466f-b281-4da27271093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9E3A991-D03C-4110-9067-179271EF3B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MODELE - Fiche_Reporting_2021</Template>
  <TotalTime>3</TotalTime>
  <Words>1216</Words>
  <Application>Microsoft Office PowerPoint</Application>
  <PresentationFormat>Personnalisé</PresentationFormat>
  <Paragraphs>84</Paragraphs>
  <Slides>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vt:i4>
      </vt:variant>
    </vt:vector>
  </HeadingPairs>
  <TitlesOfParts>
    <vt:vector size="11" baseType="lpstr">
      <vt:lpstr>Arial</vt:lpstr>
      <vt:lpstr>Calibri</vt:lpstr>
      <vt:lpstr>Lucida Grande</vt:lpstr>
      <vt:lpstr>Montserrat</vt:lpstr>
      <vt:lpstr>Montserrat Medium</vt:lpstr>
      <vt:lpstr>Police système</vt:lpstr>
      <vt:lpstr>Times New Roman</vt:lpstr>
      <vt:lpstr>Wingdings</vt:lpstr>
      <vt:lpstr>Thème AFG</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LAURENTIE Christophe</dc:creator>
  <cp:lastModifiedBy>HELLUY-LAFONT Charlotte</cp:lastModifiedBy>
  <cp:revision>5</cp:revision>
  <cp:lastPrinted>2024-06-01T17:38:40Z</cp:lastPrinted>
  <dcterms:created xsi:type="dcterms:W3CDTF">2024-04-10T07:50:17Z</dcterms:created>
  <dcterms:modified xsi:type="dcterms:W3CDTF">2024-12-11T18:03:26Z</dcterms:modified>
</cp:coreProperties>
</file>