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 id="2147483911" r:id="rId2"/>
    <p:sldMasterId id="2147483920" r:id="rId3"/>
    <p:sldMasterId id="2147483929" r:id="rId4"/>
    <p:sldMasterId id="2147483938" r:id="rId5"/>
    <p:sldMasterId id="2147483948" r:id="rId6"/>
    <p:sldMasterId id="2147483958" r:id="rId7"/>
    <p:sldMasterId id="2147483968" r:id="rId8"/>
    <p:sldMasterId id="2147483985" r:id="rId9"/>
  </p:sldMasterIdLst>
  <p:notesMasterIdLst>
    <p:notesMasterId r:id="rId44"/>
  </p:notesMasterIdLst>
  <p:handoutMasterIdLst>
    <p:handoutMasterId r:id="rId45"/>
  </p:handoutMasterIdLst>
  <p:sldIdLst>
    <p:sldId id="792" r:id="rId10"/>
    <p:sldId id="793" r:id="rId11"/>
    <p:sldId id="794" r:id="rId12"/>
    <p:sldId id="800" r:id="rId13"/>
    <p:sldId id="777" r:id="rId14"/>
    <p:sldId id="725" r:id="rId15"/>
    <p:sldId id="745" r:id="rId16"/>
    <p:sldId id="726" r:id="rId17"/>
    <p:sldId id="732" r:id="rId18"/>
    <p:sldId id="727" r:id="rId19"/>
    <p:sldId id="723" r:id="rId20"/>
    <p:sldId id="771" r:id="rId21"/>
    <p:sldId id="778" r:id="rId22"/>
    <p:sldId id="779" r:id="rId23"/>
    <p:sldId id="750" r:id="rId24"/>
    <p:sldId id="708" r:id="rId25"/>
    <p:sldId id="717" r:id="rId26"/>
    <p:sldId id="720" r:id="rId27"/>
    <p:sldId id="768" r:id="rId28"/>
    <p:sldId id="730" r:id="rId29"/>
    <p:sldId id="714" r:id="rId30"/>
    <p:sldId id="769" r:id="rId31"/>
    <p:sldId id="765" r:id="rId32"/>
    <p:sldId id="766" r:id="rId33"/>
    <p:sldId id="780" r:id="rId34"/>
    <p:sldId id="799" r:id="rId35"/>
    <p:sldId id="795" r:id="rId36"/>
    <p:sldId id="787" r:id="rId37"/>
    <p:sldId id="788" r:id="rId38"/>
    <p:sldId id="789" r:id="rId39"/>
    <p:sldId id="790" r:id="rId40"/>
    <p:sldId id="791" r:id="rId41"/>
    <p:sldId id="798" r:id="rId42"/>
    <p:sldId id="797" r:id="rId43"/>
  </p:sldIdLst>
  <p:sldSz cx="9144000" cy="6858000" type="screen4x3"/>
  <p:notesSz cx="4565650" cy="6797675"/>
  <p:custDataLst>
    <p:tags r:id="rId46"/>
  </p:custDataLst>
  <p:defaultTextStyle>
    <a:defPPr>
      <a:defRPr lang="fr-FR"/>
    </a:defPPr>
    <a:lvl1pPr marL="0" algn="l" defTabSz="912144" rtl="0" eaLnBrk="1" latinLnBrk="0" hangingPunct="1">
      <a:defRPr sz="1800" kern="1200">
        <a:solidFill>
          <a:schemeClr val="tx1"/>
        </a:solidFill>
        <a:latin typeface="+mn-lt"/>
        <a:ea typeface="+mn-ea"/>
        <a:cs typeface="+mn-cs"/>
      </a:defRPr>
    </a:lvl1pPr>
    <a:lvl2pPr marL="456073" algn="l" defTabSz="912144" rtl="0" eaLnBrk="1" latinLnBrk="0" hangingPunct="1">
      <a:defRPr sz="1800" kern="1200">
        <a:solidFill>
          <a:schemeClr val="tx1"/>
        </a:solidFill>
        <a:latin typeface="+mn-lt"/>
        <a:ea typeface="+mn-ea"/>
        <a:cs typeface="+mn-cs"/>
      </a:defRPr>
    </a:lvl2pPr>
    <a:lvl3pPr marL="912144" algn="l" defTabSz="912144" rtl="0" eaLnBrk="1" latinLnBrk="0" hangingPunct="1">
      <a:defRPr sz="1800" kern="1200">
        <a:solidFill>
          <a:schemeClr val="tx1"/>
        </a:solidFill>
        <a:latin typeface="+mn-lt"/>
        <a:ea typeface="+mn-ea"/>
        <a:cs typeface="+mn-cs"/>
      </a:defRPr>
    </a:lvl3pPr>
    <a:lvl4pPr marL="1368217" algn="l" defTabSz="912144" rtl="0" eaLnBrk="1" latinLnBrk="0" hangingPunct="1">
      <a:defRPr sz="1800" kern="1200">
        <a:solidFill>
          <a:schemeClr val="tx1"/>
        </a:solidFill>
        <a:latin typeface="+mn-lt"/>
        <a:ea typeface="+mn-ea"/>
        <a:cs typeface="+mn-cs"/>
      </a:defRPr>
    </a:lvl4pPr>
    <a:lvl5pPr marL="1824289" algn="l" defTabSz="912144" rtl="0" eaLnBrk="1" latinLnBrk="0" hangingPunct="1">
      <a:defRPr sz="1800" kern="1200">
        <a:solidFill>
          <a:schemeClr val="tx1"/>
        </a:solidFill>
        <a:latin typeface="+mn-lt"/>
        <a:ea typeface="+mn-ea"/>
        <a:cs typeface="+mn-cs"/>
      </a:defRPr>
    </a:lvl5pPr>
    <a:lvl6pPr marL="2280358" algn="l" defTabSz="912144" rtl="0" eaLnBrk="1" latinLnBrk="0" hangingPunct="1">
      <a:defRPr sz="1800" kern="1200">
        <a:solidFill>
          <a:schemeClr val="tx1"/>
        </a:solidFill>
        <a:latin typeface="+mn-lt"/>
        <a:ea typeface="+mn-ea"/>
        <a:cs typeface="+mn-cs"/>
      </a:defRPr>
    </a:lvl6pPr>
    <a:lvl7pPr marL="2736433" algn="l" defTabSz="912144" rtl="0" eaLnBrk="1" latinLnBrk="0" hangingPunct="1">
      <a:defRPr sz="1800" kern="1200">
        <a:solidFill>
          <a:schemeClr val="tx1"/>
        </a:solidFill>
        <a:latin typeface="+mn-lt"/>
        <a:ea typeface="+mn-ea"/>
        <a:cs typeface="+mn-cs"/>
      </a:defRPr>
    </a:lvl7pPr>
    <a:lvl8pPr marL="3192504" algn="l" defTabSz="912144" rtl="0" eaLnBrk="1" latinLnBrk="0" hangingPunct="1">
      <a:defRPr sz="1800" kern="1200">
        <a:solidFill>
          <a:schemeClr val="tx1"/>
        </a:solidFill>
        <a:latin typeface="+mn-lt"/>
        <a:ea typeface="+mn-ea"/>
        <a:cs typeface="+mn-cs"/>
      </a:defRPr>
    </a:lvl8pPr>
    <a:lvl9pPr marL="3648573" algn="l" defTabSz="91214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30">
          <p15:clr>
            <a:srgbClr val="A4A3A4"/>
          </p15:clr>
        </p15:guide>
        <p15:guide id="2" orient="horz" pos="3475">
          <p15:clr>
            <a:srgbClr val="A4A3A4"/>
          </p15:clr>
        </p15:guide>
        <p15:guide id="3" orient="horz" pos="2069">
          <p15:clr>
            <a:srgbClr val="A4A3A4"/>
          </p15:clr>
        </p15:guide>
        <p15:guide id="4" pos="204">
          <p15:clr>
            <a:srgbClr val="A4A3A4"/>
          </p15:clr>
        </p15:guide>
        <p15:guide id="5" pos="5012">
          <p15:clr>
            <a:srgbClr val="A4A3A4"/>
          </p15:clr>
        </p15:guide>
        <p15:guide id="6" pos="3379">
          <p15:clr>
            <a:srgbClr val="A4A3A4"/>
          </p15:clr>
        </p15:guide>
        <p15:guide id="7" pos="44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CRESTEIL" initials="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873"/>
    <a:srgbClr val="000000"/>
    <a:srgbClr val="D1FFEF"/>
    <a:srgbClr val="FFFFFF"/>
    <a:srgbClr val="00643C"/>
    <a:srgbClr val="DC7D32"/>
    <a:srgbClr val="F0F050"/>
    <a:srgbClr val="DCDC1E"/>
    <a:srgbClr val="E6A01E"/>
    <a:srgbClr val="D2D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15" autoAdjust="0"/>
    <p:restoredTop sz="94660"/>
  </p:normalViewPr>
  <p:slideViewPr>
    <p:cSldViewPr>
      <p:cViewPr>
        <p:scale>
          <a:sx n="99" d="100"/>
          <a:sy n="99" d="100"/>
        </p:scale>
        <p:origin x="-1020" y="402"/>
      </p:cViewPr>
      <p:guideLst>
        <p:guide orient="horz" pos="2976"/>
        <p:guide orient="horz" pos="1163"/>
        <p:guide orient="horz" pos="2069"/>
        <p:guide pos="249"/>
        <p:guide pos="5012"/>
        <p:guide pos="3379"/>
        <p:guide pos="446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78874" cy="339448"/>
          </a:xfrm>
          <a:prstGeom prst="rect">
            <a:avLst/>
          </a:prstGeom>
        </p:spPr>
        <p:txBody>
          <a:bodyPr vert="horz" lIns="62072" tIns="31036" rIns="62072" bIns="31036" rtlCol="0"/>
          <a:lstStyle>
            <a:lvl1pPr algn="l">
              <a:defRPr sz="800"/>
            </a:lvl1pPr>
          </a:lstStyle>
          <a:p>
            <a:endParaRPr lang="fr-FR"/>
          </a:p>
        </p:txBody>
      </p:sp>
      <p:sp>
        <p:nvSpPr>
          <p:cNvPr id="3" name="Date Placeholder 2"/>
          <p:cNvSpPr>
            <a:spLocks noGrp="1"/>
          </p:cNvSpPr>
          <p:nvPr>
            <p:ph type="dt" sz="quarter" idx="1"/>
          </p:nvPr>
        </p:nvSpPr>
        <p:spPr>
          <a:xfrm>
            <a:off x="2585715" y="0"/>
            <a:ext cx="1978874" cy="339448"/>
          </a:xfrm>
          <a:prstGeom prst="rect">
            <a:avLst/>
          </a:prstGeom>
        </p:spPr>
        <p:txBody>
          <a:bodyPr vert="horz" lIns="62072" tIns="31036" rIns="62072" bIns="31036" rtlCol="0"/>
          <a:lstStyle>
            <a:lvl1pPr algn="r">
              <a:defRPr sz="800"/>
            </a:lvl1pPr>
          </a:lstStyle>
          <a:p>
            <a:fld id="{94309D75-5CA6-4175-882F-FCAA47178CD4}" type="datetimeFigureOut">
              <a:rPr lang="fr-FR" smtClean="0"/>
              <a:t>04/07/2018</a:t>
            </a:fld>
            <a:endParaRPr lang="fr-FR"/>
          </a:p>
        </p:txBody>
      </p:sp>
      <p:sp>
        <p:nvSpPr>
          <p:cNvPr id="4" name="Footer Placeholder 3"/>
          <p:cNvSpPr>
            <a:spLocks noGrp="1"/>
          </p:cNvSpPr>
          <p:nvPr>
            <p:ph type="ftr" sz="quarter" idx="2"/>
          </p:nvPr>
        </p:nvSpPr>
        <p:spPr>
          <a:xfrm>
            <a:off x="0" y="6457139"/>
            <a:ext cx="1978874" cy="339448"/>
          </a:xfrm>
          <a:prstGeom prst="rect">
            <a:avLst/>
          </a:prstGeom>
        </p:spPr>
        <p:txBody>
          <a:bodyPr vert="horz" lIns="62072" tIns="31036" rIns="62072" bIns="31036" rtlCol="0" anchor="b"/>
          <a:lstStyle>
            <a:lvl1pPr algn="l">
              <a:defRPr sz="800"/>
            </a:lvl1pPr>
          </a:lstStyle>
          <a:p>
            <a:endParaRPr lang="fr-FR"/>
          </a:p>
        </p:txBody>
      </p:sp>
      <p:sp>
        <p:nvSpPr>
          <p:cNvPr id="5" name="Slide Number Placeholder 4"/>
          <p:cNvSpPr>
            <a:spLocks noGrp="1"/>
          </p:cNvSpPr>
          <p:nvPr>
            <p:ph type="sldNum" sz="quarter" idx="3"/>
          </p:nvPr>
        </p:nvSpPr>
        <p:spPr>
          <a:xfrm>
            <a:off x="2585715" y="6457139"/>
            <a:ext cx="1978874" cy="339448"/>
          </a:xfrm>
          <a:prstGeom prst="rect">
            <a:avLst/>
          </a:prstGeom>
        </p:spPr>
        <p:txBody>
          <a:bodyPr vert="horz" lIns="62072" tIns="31036" rIns="62072" bIns="31036" rtlCol="0" anchor="b"/>
          <a:lstStyle>
            <a:lvl1pPr algn="r">
              <a:defRPr sz="800"/>
            </a:lvl1pPr>
          </a:lstStyle>
          <a:p>
            <a:fld id="{D0FD95AE-F93E-4CD5-AE17-CE3DF7DBBF0D}" type="slidenum">
              <a:rPr lang="fr-FR" smtClean="0"/>
              <a:t>‹N°›</a:t>
            </a:fld>
            <a:endParaRPr lang="fr-FR"/>
          </a:p>
        </p:txBody>
      </p:sp>
    </p:spTree>
    <p:extLst>
      <p:ext uri="{BB962C8B-B14F-4D97-AF65-F5344CB8AC3E}">
        <p14:creationId xmlns:p14="http://schemas.microsoft.com/office/powerpoint/2010/main" val="294513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1978448" cy="339884"/>
          </a:xfrm>
          <a:prstGeom prst="rect">
            <a:avLst/>
          </a:prstGeom>
        </p:spPr>
        <p:txBody>
          <a:bodyPr vert="horz" lIns="64917" tIns="32459" rIns="64917" bIns="32459" rtlCol="0"/>
          <a:lstStyle>
            <a:lvl1pPr algn="l">
              <a:defRPr sz="800"/>
            </a:lvl1pPr>
          </a:lstStyle>
          <a:p>
            <a:endParaRPr lang="fr-FR"/>
          </a:p>
        </p:txBody>
      </p:sp>
      <p:sp>
        <p:nvSpPr>
          <p:cNvPr id="3" name="Espace réservé de la date 2"/>
          <p:cNvSpPr>
            <a:spLocks noGrp="1"/>
          </p:cNvSpPr>
          <p:nvPr>
            <p:ph type="dt" idx="1"/>
          </p:nvPr>
        </p:nvSpPr>
        <p:spPr>
          <a:xfrm>
            <a:off x="2586146" y="1"/>
            <a:ext cx="1978448" cy="339884"/>
          </a:xfrm>
          <a:prstGeom prst="rect">
            <a:avLst/>
          </a:prstGeom>
        </p:spPr>
        <p:txBody>
          <a:bodyPr vert="horz" lIns="64917" tIns="32459" rIns="64917" bIns="32459" rtlCol="0"/>
          <a:lstStyle>
            <a:lvl1pPr algn="r">
              <a:defRPr sz="800"/>
            </a:lvl1pPr>
          </a:lstStyle>
          <a:p>
            <a:fld id="{9D91F375-ABD4-43B0-95A2-6A338A4A5C04}" type="datetimeFigureOut">
              <a:rPr lang="fr-FR" smtClean="0"/>
              <a:t>04/07/2018</a:t>
            </a:fld>
            <a:endParaRPr lang="fr-FR"/>
          </a:p>
        </p:txBody>
      </p:sp>
      <p:sp>
        <p:nvSpPr>
          <p:cNvPr id="4" name="Espace réservé de l'image des diapositives 3"/>
          <p:cNvSpPr>
            <a:spLocks noGrp="1" noRot="1" noChangeAspect="1"/>
          </p:cNvSpPr>
          <p:nvPr>
            <p:ph type="sldImg" idx="2"/>
          </p:nvPr>
        </p:nvSpPr>
        <p:spPr>
          <a:xfrm>
            <a:off x="584200" y="509588"/>
            <a:ext cx="3397250" cy="2547937"/>
          </a:xfrm>
          <a:prstGeom prst="rect">
            <a:avLst/>
          </a:prstGeom>
          <a:noFill/>
          <a:ln w="12700">
            <a:solidFill>
              <a:prstClr val="black"/>
            </a:solidFill>
          </a:ln>
        </p:spPr>
        <p:txBody>
          <a:bodyPr vert="horz" lIns="64917" tIns="32459" rIns="64917" bIns="32459" rtlCol="0" anchor="ctr"/>
          <a:lstStyle/>
          <a:p>
            <a:endParaRPr lang="fr-FR"/>
          </a:p>
        </p:txBody>
      </p:sp>
      <p:sp>
        <p:nvSpPr>
          <p:cNvPr id="5" name="Espace réservé des commentaires 4"/>
          <p:cNvSpPr>
            <a:spLocks noGrp="1"/>
          </p:cNvSpPr>
          <p:nvPr>
            <p:ph type="body" sz="quarter" idx="3"/>
          </p:nvPr>
        </p:nvSpPr>
        <p:spPr>
          <a:xfrm>
            <a:off x="456565" y="3228896"/>
            <a:ext cx="3652520" cy="3058954"/>
          </a:xfrm>
          <a:prstGeom prst="rect">
            <a:avLst/>
          </a:prstGeom>
        </p:spPr>
        <p:txBody>
          <a:bodyPr vert="horz" lIns="64917" tIns="32459" rIns="64917" bIns="3245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56613"/>
            <a:ext cx="1978448" cy="339884"/>
          </a:xfrm>
          <a:prstGeom prst="rect">
            <a:avLst/>
          </a:prstGeom>
        </p:spPr>
        <p:txBody>
          <a:bodyPr vert="horz" lIns="64917" tIns="32459" rIns="64917" bIns="32459" rtlCol="0" anchor="b"/>
          <a:lstStyle>
            <a:lvl1pPr algn="l">
              <a:defRPr sz="800"/>
            </a:lvl1pPr>
          </a:lstStyle>
          <a:p>
            <a:endParaRPr lang="fr-FR"/>
          </a:p>
        </p:txBody>
      </p:sp>
      <p:sp>
        <p:nvSpPr>
          <p:cNvPr id="7" name="Espace réservé du numéro de diapositive 6"/>
          <p:cNvSpPr>
            <a:spLocks noGrp="1"/>
          </p:cNvSpPr>
          <p:nvPr>
            <p:ph type="sldNum" sz="quarter" idx="5"/>
          </p:nvPr>
        </p:nvSpPr>
        <p:spPr>
          <a:xfrm>
            <a:off x="2586146" y="6456613"/>
            <a:ext cx="1978448" cy="339884"/>
          </a:xfrm>
          <a:prstGeom prst="rect">
            <a:avLst/>
          </a:prstGeom>
        </p:spPr>
        <p:txBody>
          <a:bodyPr vert="horz" lIns="64917" tIns="32459" rIns="64917" bIns="32459" rtlCol="0" anchor="b"/>
          <a:lstStyle>
            <a:lvl1pPr algn="r">
              <a:defRPr sz="800"/>
            </a:lvl1pPr>
          </a:lstStyle>
          <a:p>
            <a:fld id="{C3EF5842-04F3-4695-8C7E-60D49603CB5D}" type="slidenum">
              <a:rPr lang="fr-FR" smtClean="0"/>
              <a:t>‹N°›</a:t>
            </a:fld>
            <a:endParaRPr lang="fr-FR"/>
          </a:p>
        </p:txBody>
      </p:sp>
    </p:spTree>
    <p:extLst>
      <p:ext uri="{BB962C8B-B14F-4D97-AF65-F5344CB8AC3E}">
        <p14:creationId xmlns:p14="http://schemas.microsoft.com/office/powerpoint/2010/main" val="1319601043"/>
      </p:ext>
    </p:extLst>
  </p:cSld>
  <p:clrMap bg1="lt1" tx1="dk1" bg2="lt2" tx2="dk2" accent1="accent1" accent2="accent2" accent3="accent3" accent4="accent4" accent5="accent5" accent6="accent6" hlink="hlink" folHlink="folHlink"/>
  <p:notesStyle>
    <a:lvl1pPr marL="0" algn="l" defTabSz="912144" rtl="0" eaLnBrk="1" latinLnBrk="0" hangingPunct="1">
      <a:defRPr sz="1200" kern="1200">
        <a:solidFill>
          <a:schemeClr val="tx1"/>
        </a:solidFill>
        <a:latin typeface="+mn-lt"/>
        <a:ea typeface="+mn-ea"/>
        <a:cs typeface="+mn-cs"/>
      </a:defRPr>
    </a:lvl1pPr>
    <a:lvl2pPr marL="456073" algn="l" defTabSz="912144" rtl="0" eaLnBrk="1" latinLnBrk="0" hangingPunct="1">
      <a:defRPr sz="1200" kern="1200">
        <a:solidFill>
          <a:schemeClr val="tx1"/>
        </a:solidFill>
        <a:latin typeface="+mn-lt"/>
        <a:ea typeface="+mn-ea"/>
        <a:cs typeface="+mn-cs"/>
      </a:defRPr>
    </a:lvl2pPr>
    <a:lvl3pPr marL="912144" algn="l" defTabSz="912144" rtl="0" eaLnBrk="1" latinLnBrk="0" hangingPunct="1">
      <a:defRPr sz="1200" kern="1200">
        <a:solidFill>
          <a:schemeClr val="tx1"/>
        </a:solidFill>
        <a:latin typeface="+mn-lt"/>
        <a:ea typeface="+mn-ea"/>
        <a:cs typeface="+mn-cs"/>
      </a:defRPr>
    </a:lvl3pPr>
    <a:lvl4pPr marL="1368217" algn="l" defTabSz="912144" rtl="0" eaLnBrk="1" latinLnBrk="0" hangingPunct="1">
      <a:defRPr sz="1200" kern="1200">
        <a:solidFill>
          <a:schemeClr val="tx1"/>
        </a:solidFill>
        <a:latin typeface="+mn-lt"/>
        <a:ea typeface="+mn-ea"/>
        <a:cs typeface="+mn-cs"/>
      </a:defRPr>
    </a:lvl4pPr>
    <a:lvl5pPr marL="1824289" algn="l" defTabSz="912144" rtl="0" eaLnBrk="1" latinLnBrk="0" hangingPunct="1">
      <a:defRPr sz="1200" kern="1200">
        <a:solidFill>
          <a:schemeClr val="tx1"/>
        </a:solidFill>
        <a:latin typeface="+mn-lt"/>
        <a:ea typeface="+mn-ea"/>
        <a:cs typeface="+mn-cs"/>
      </a:defRPr>
    </a:lvl5pPr>
    <a:lvl6pPr marL="2280358" algn="l" defTabSz="912144" rtl="0" eaLnBrk="1" latinLnBrk="0" hangingPunct="1">
      <a:defRPr sz="1200" kern="1200">
        <a:solidFill>
          <a:schemeClr val="tx1"/>
        </a:solidFill>
        <a:latin typeface="+mn-lt"/>
        <a:ea typeface="+mn-ea"/>
        <a:cs typeface="+mn-cs"/>
      </a:defRPr>
    </a:lvl6pPr>
    <a:lvl7pPr marL="2736433" algn="l" defTabSz="912144" rtl="0" eaLnBrk="1" latinLnBrk="0" hangingPunct="1">
      <a:defRPr sz="1200" kern="1200">
        <a:solidFill>
          <a:schemeClr val="tx1"/>
        </a:solidFill>
        <a:latin typeface="+mn-lt"/>
        <a:ea typeface="+mn-ea"/>
        <a:cs typeface="+mn-cs"/>
      </a:defRPr>
    </a:lvl7pPr>
    <a:lvl8pPr marL="3192504" algn="l" defTabSz="912144" rtl="0" eaLnBrk="1" latinLnBrk="0" hangingPunct="1">
      <a:defRPr sz="1200" kern="1200">
        <a:solidFill>
          <a:schemeClr val="tx1"/>
        </a:solidFill>
        <a:latin typeface="+mn-lt"/>
        <a:ea typeface="+mn-ea"/>
        <a:cs typeface="+mn-cs"/>
      </a:defRPr>
    </a:lvl8pPr>
    <a:lvl9pPr marL="3648573" algn="l" defTabSz="91214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509588"/>
            <a:ext cx="3397250" cy="2547937"/>
          </a:xfrm>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C3EF5842-04F3-4695-8C7E-60D49603CB5D}" type="slidenum">
              <a:rPr lang="fr-FR" smtClean="0"/>
              <a:t>5</a:t>
            </a:fld>
            <a:endParaRPr lang="fr-FR"/>
          </a:p>
        </p:txBody>
      </p:sp>
    </p:spTree>
    <p:extLst>
      <p:ext uri="{BB962C8B-B14F-4D97-AF65-F5344CB8AC3E}">
        <p14:creationId xmlns:p14="http://schemas.microsoft.com/office/powerpoint/2010/main" val="134211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509588"/>
            <a:ext cx="3397250" cy="2547937"/>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EF5842-04F3-4695-8C7E-60D49603CB5D}" type="slidenum">
              <a:rPr lang="fr-FR" smtClean="0"/>
              <a:t>22</a:t>
            </a:fld>
            <a:endParaRPr lang="fr-FR"/>
          </a:p>
        </p:txBody>
      </p:sp>
    </p:spTree>
    <p:extLst>
      <p:ext uri="{BB962C8B-B14F-4D97-AF65-F5344CB8AC3E}">
        <p14:creationId xmlns:p14="http://schemas.microsoft.com/office/powerpoint/2010/main" val="233960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509588"/>
            <a:ext cx="3397250" cy="2547937"/>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EF5842-04F3-4695-8C7E-60D49603CB5D}" type="slidenum">
              <a:rPr lang="fr-FR" smtClean="0"/>
              <a:t>7</a:t>
            </a:fld>
            <a:endParaRPr lang="fr-FR"/>
          </a:p>
        </p:txBody>
      </p:sp>
    </p:spTree>
    <p:extLst>
      <p:ext uri="{BB962C8B-B14F-4D97-AF65-F5344CB8AC3E}">
        <p14:creationId xmlns:p14="http://schemas.microsoft.com/office/powerpoint/2010/main" val="317330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509588"/>
            <a:ext cx="3397250" cy="2547937"/>
          </a:xfrm>
        </p:spPr>
      </p:sp>
      <p:sp>
        <p:nvSpPr>
          <p:cNvPr id="3" name="Notes Placeholder 2"/>
          <p:cNvSpPr>
            <a:spLocks noGrp="1"/>
          </p:cNvSpPr>
          <p:nvPr>
            <p:ph type="body" idx="1"/>
          </p:nvPr>
        </p:nvSpPr>
        <p:spPr/>
        <p:txBody>
          <a:bodyPr/>
          <a:lstStyle/>
          <a:p>
            <a:endParaRPr lang="en-GB" i="1" noProof="0" dirty="0"/>
          </a:p>
        </p:txBody>
      </p:sp>
      <p:sp>
        <p:nvSpPr>
          <p:cNvPr id="4" name="Slide Number Placeholder 3"/>
          <p:cNvSpPr>
            <a:spLocks noGrp="1"/>
          </p:cNvSpPr>
          <p:nvPr>
            <p:ph type="sldNum" sz="quarter" idx="10"/>
          </p:nvPr>
        </p:nvSpPr>
        <p:spPr/>
        <p:txBody>
          <a:bodyPr/>
          <a:lstStyle/>
          <a:p>
            <a:fld id="{C3EF5842-04F3-4695-8C7E-60D49603CB5D}" type="slidenum">
              <a:rPr lang="fr-FR" smtClean="0"/>
              <a:t>8</a:t>
            </a:fld>
            <a:endParaRPr lang="fr-FR"/>
          </a:p>
        </p:txBody>
      </p:sp>
    </p:spTree>
    <p:extLst>
      <p:ext uri="{BB962C8B-B14F-4D97-AF65-F5344CB8AC3E}">
        <p14:creationId xmlns:p14="http://schemas.microsoft.com/office/powerpoint/2010/main" val="18714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509588"/>
            <a:ext cx="3397250" cy="2547937"/>
          </a:xfrm>
        </p:spPr>
      </p:sp>
      <p:sp>
        <p:nvSpPr>
          <p:cNvPr id="3" name="Notes Placeholder 2"/>
          <p:cNvSpPr>
            <a:spLocks noGrp="1"/>
          </p:cNvSpPr>
          <p:nvPr>
            <p:ph type="body" idx="1"/>
          </p:nvPr>
        </p:nvSpPr>
        <p:spPr/>
        <p:txBody>
          <a:bodyPr/>
          <a:lstStyle/>
          <a:p>
            <a:pPr marL="186630" indent="-186630" defTabSz="595742">
              <a:buFont typeface="Arial" panose="020B0604020202020204" pitchFamily="34" charset="0"/>
              <a:buChar char="•"/>
              <a:defRPr/>
            </a:pPr>
            <a:r>
              <a:rPr lang="en-US" b="0" smtClean="0"/>
              <a:t>We began research</a:t>
            </a:r>
            <a:r>
              <a:rPr lang="en-US" b="0" baseline="0" smtClean="0"/>
              <a:t> on quant and factor-based strategies in 2005, starting with global </a:t>
            </a:r>
            <a:r>
              <a:rPr lang="en-US" b="0" baseline="0" err="1" smtClean="0"/>
              <a:t>govies</a:t>
            </a:r>
            <a:r>
              <a:rPr lang="en-US" b="0" baseline="0" smtClean="0"/>
              <a:t>, expanding in 2007 to FX and finally credit in 2013</a:t>
            </a:r>
            <a:endParaRPr lang="en-US" b="0" smtClean="0"/>
          </a:p>
          <a:p>
            <a:endParaRPr lang="en-US" b="0" smtClean="0"/>
          </a:p>
          <a:p>
            <a:pPr marL="186630" indent="-186630">
              <a:buFont typeface="Arial" panose="020B0604020202020204" pitchFamily="34" charset="0"/>
              <a:buChar char="•"/>
            </a:pPr>
            <a:r>
              <a:rPr lang="en-US" b="0" smtClean="0"/>
              <a:t>We have identified four main factors driving relative returns in the fixed income world</a:t>
            </a:r>
          </a:p>
          <a:p>
            <a:pPr marL="186630" indent="-186630">
              <a:buFont typeface="Arial" panose="020B0604020202020204" pitchFamily="34" charset="0"/>
              <a:buChar char="•"/>
            </a:pPr>
            <a:endParaRPr lang="en-US" b="0" smtClean="0"/>
          </a:p>
          <a:p>
            <a:pPr marL="186630" indent="-186630">
              <a:buFont typeface="Arial" panose="020B0604020202020204" pitchFamily="34" charset="0"/>
              <a:buChar char="•"/>
            </a:pPr>
            <a:r>
              <a:rPr lang="en-US" b="0" smtClean="0"/>
              <a:t>However, each type of fixed income risk (rates, FX, credit) requires specific indicators to be captured robustly and efficiently</a:t>
            </a:r>
          </a:p>
          <a:p>
            <a:pPr marL="186630" indent="-186630">
              <a:buFont typeface="Arial" panose="020B0604020202020204" pitchFamily="34" charset="0"/>
              <a:buChar char="•"/>
            </a:pPr>
            <a:endParaRPr lang="en-US" b="0" smtClean="0"/>
          </a:p>
          <a:p>
            <a:pPr marL="186630" indent="-186630">
              <a:buFont typeface="Arial" panose="020B0604020202020204" pitchFamily="34" charset="0"/>
              <a:buChar char="•"/>
            </a:pPr>
            <a:r>
              <a:rPr lang="en-US" b="0" smtClean="0"/>
              <a:t>We are one of the few managers able to offer a complete set of multi-factor models covering </a:t>
            </a:r>
            <a:r>
              <a:rPr lang="en-US" b="0" err="1" smtClean="0"/>
              <a:t>gov</a:t>
            </a:r>
            <a:r>
              <a:rPr lang="en-US" b="0" smtClean="0"/>
              <a:t>, FX, and</a:t>
            </a:r>
            <a:r>
              <a:rPr lang="en-US" b="0" baseline="0" smtClean="0"/>
              <a:t> credit</a:t>
            </a:r>
            <a:endParaRPr lang="en-US" b="0" smtClean="0"/>
          </a:p>
          <a:p>
            <a:pPr marL="186630" indent="-186630">
              <a:buFont typeface="Arial" panose="020B0604020202020204" pitchFamily="34" charset="0"/>
              <a:buChar char="•"/>
            </a:pPr>
            <a:endParaRPr lang="en-US" b="0" smtClean="0"/>
          </a:p>
          <a:p>
            <a:endParaRPr lang="en-US" b="0" smtClean="0"/>
          </a:p>
          <a:p>
            <a:endParaRPr lang="fr-FR"/>
          </a:p>
        </p:txBody>
      </p:sp>
      <p:sp>
        <p:nvSpPr>
          <p:cNvPr id="4" name="Footer Placeholder 3"/>
          <p:cNvSpPr>
            <a:spLocks noGrp="1"/>
          </p:cNvSpPr>
          <p:nvPr>
            <p:ph type="ftr" sz="quarter" idx="10"/>
          </p:nvPr>
        </p:nvSpPr>
        <p:spPr/>
        <p:txBody>
          <a:bodyPr/>
          <a:lstStyle/>
          <a:p>
            <a:pPr>
              <a:defRPr/>
            </a:pPr>
            <a:r>
              <a:rPr lang="fr-FR" smtClean="0"/>
              <a:t>[Presentation name]-[Date]</a:t>
            </a:r>
            <a:endParaRPr lang="fr-FR"/>
          </a:p>
        </p:txBody>
      </p:sp>
      <p:sp>
        <p:nvSpPr>
          <p:cNvPr id="5" name="Slide Number Placeholder 4"/>
          <p:cNvSpPr>
            <a:spLocks noGrp="1"/>
          </p:cNvSpPr>
          <p:nvPr>
            <p:ph type="sldNum" sz="quarter" idx="11"/>
          </p:nvPr>
        </p:nvSpPr>
        <p:spPr/>
        <p:txBody>
          <a:bodyPr/>
          <a:lstStyle/>
          <a:p>
            <a:pPr>
              <a:defRPr/>
            </a:pPr>
            <a:fld id="{8CA5CEDE-5FCB-4068-8AA1-8C3C1A3F3604}" type="slidenum">
              <a:rPr lang="fr-FR" smtClean="0"/>
              <a:pPr>
                <a:defRPr/>
              </a:pPr>
              <a:t>10</a:t>
            </a:fld>
            <a:endParaRPr lang="fr-FR"/>
          </a:p>
        </p:txBody>
      </p:sp>
    </p:spTree>
    <p:extLst>
      <p:ext uri="{BB962C8B-B14F-4D97-AF65-F5344CB8AC3E}">
        <p14:creationId xmlns:p14="http://schemas.microsoft.com/office/powerpoint/2010/main" val="133516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509588"/>
            <a:ext cx="3397250" cy="2547937"/>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EF5842-04F3-4695-8C7E-60D49603CB5D}" type="slidenum">
              <a:rPr lang="fr-FR" smtClean="0"/>
              <a:t>12</a:t>
            </a:fld>
            <a:endParaRPr lang="fr-FR"/>
          </a:p>
        </p:txBody>
      </p:sp>
    </p:spTree>
    <p:extLst>
      <p:ext uri="{BB962C8B-B14F-4D97-AF65-F5344CB8AC3E}">
        <p14:creationId xmlns:p14="http://schemas.microsoft.com/office/powerpoint/2010/main" val="173858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509588"/>
            <a:ext cx="3397250" cy="2547937"/>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EF5842-04F3-4695-8C7E-60D49603CB5D}" type="slidenum">
              <a:rPr lang="fr-FR" smtClean="0"/>
              <a:t>13</a:t>
            </a:fld>
            <a:endParaRPr lang="fr-FR"/>
          </a:p>
        </p:txBody>
      </p:sp>
    </p:spTree>
    <p:extLst>
      <p:ext uri="{BB962C8B-B14F-4D97-AF65-F5344CB8AC3E}">
        <p14:creationId xmlns:p14="http://schemas.microsoft.com/office/powerpoint/2010/main" val="173858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509588"/>
            <a:ext cx="3397250" cy="2547937"/>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EF5842-04F3-4695-8C7E-60D49603CB5D}" type="slidenum">
              <a:rPr lang="fr-FR" smtClean="0"/>
              <a:t>14</a:t>
            </a:fld>
            <a:endParaRPr lang="fr-FR"/>
          </a:p>
        </p:txBody>
      </p:sp>
    </p:spTree>
    <p:extLst>
      <p:ext uri="{BB962C8B-B14F-4D97-AF65-F5344CB8AC3E}">
        <p14:creationId xmlns:p14="http://schemas.microsoft.com/office/powerpoint/2010/main" val="173858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509588"/>
            <a:ext cx="3397250" cy="2547937"/>
          </a:xfrm>
        </p:spPr>
      </p:sp>
      <p:sp>
        <p:nvSpPr>
          <p:cNvPr id="3" name="Notes Placeholder 2"/>
          <p:cNvSpPr>
            <a:spLocks noGrp="1"/>
          </p:cNvSpPr>
          <p:nvPr>
            <p:ph type="body" idx="1"/>
          </p:nvPr>
        </p:nvSpPr>
        <p:spPr/>
        <p:txBody>
          <a:bodyPr/>
          <a:lstStyle/>
          <a:p>
            <a:endParaRPr lang="en-GB" baseline="0" noProof="0" dirty="0" smtClean="0"/>
          </a:p>
        </p:txBody>
      </p:sp>
      <p:sp>
        <p:nvSpPr>
          <p:cNvPr id="4" name="Slide Number Placeholder 3"/>
          <p:cNvSpPr>
            <a:spLocks noGrp="1"/>
          </p:cNvSpPr>
          <p:nvPr>
            <p:ph type="sldNum" sz="quarter" idx="10"/>
          </p:nvPr>
        </p:nvSpPr>
        <p:spPr/>
        <p:txBody>
          <a:bodyPr/>
          <a:lstStyle/>
          <a:p>
            <a:fld id="{C3EF5842-04F3-4695-8C7E-60D49603CB5D}" type="slidenum">
              <a:rPr lang="fr-FR" smtClean="0"/>
              <a:t>16</a:t>
            </a:fld>
            <a:endParaRPr lang="fr-FR"/>
          </a:p>
        </p:txBody>
      </p:sp>
    </p:spTree>
    <p:extLst>
      <p:ext uri="{BB962C8B-B14F-4D97-AF65-F5344CB8AC3E}">
        <p14:creationId xmlns:p14="http://schemas.microsoft.com/office/powerpoint/2010/main" val="202717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509588"/>
            <a:ext cx="3397250" cy="2547937"/>
          </a:xfrm>
        </p:spPr>
      </p:sp>
      <p:sp>
        <p:nvSpPr>
          <p:cNvPr id="3" name="Notes Placeholder 2"/>
          <p:cNvSpPr>
            <a:spLocks noGrp="1"/>
          </p:cNvSpPr>
          <p:nvPr>
            <p:ph type="body" idx="1"/>
          </p:nvPr>
        </p:nvSpPr>
        <p:spPr/>
        <p:txBody>
          <a:bodyPr/>
          <a:lstStyle/>
          <a:p>
            <a:endParaRPr lang="en-GB" baseline="0" noProof="0" dirty="0" smtClean="0"/>
          </a:p>
        </p:txBody>
      </p:sp>
      <p:sp>
        <p:nvSpPr>
          <p:cNvPr id="4" name="Slide Number Placeholder 3"/>
          <p:cNvSpPr>
            <a:spLocks noGrp="1"/>
          </p:cNvSpPr>
          <p:nvPr>
            <p:ph type="sldNum" sz="quarter" idx="10"/>
          </p:nvPr>
        </p:nvSpPr>
        <p:spPr/>
        <p:txBody>
          <a:bodyPr/>
          <a:lstStyle/>
          <a:p>
            <a:fld id="{C3EF5842-04F3-4695-8C7E-60D49603CB5D}" type="slidenum">
              <a:rPr lang="fr-FR" smtClean="0"/>
              <a:t>19</a:t>
            </a:fld>
            <a:endParaRPr lang="fr-FR"/>
          </a:p>
        </p:txBody>
      </p:sp>
    </p:spTree>
    <p:extLst>
      <p:ext uri="{BB962C8B-B14F-4D97-AF65-F5344CB8AC3E}">
        <p14:creationId xmlns:p14="http://schemas.microsoft.com/office/powerpoint/2010/main" val="2027172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hyperlink" Target="https://www.twitter.com/BNPPAM_Com" TargetMode="External"/><Relationship Id="rId7" Type="http://schemas.openxmlformats.org/officeDocument/2006/relationships/hyperlink" Target="http://youtube.com/c/BNPPAM" TargetMode="External"/><Relationship Id="rId12"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2.emf"/><Relationship Id="rId11" Type="http://schemas.openxmlformats.org/officeDocument/2006/relationships/hyperlink" Target="http://investors-corner.bnpparibas-am.com/" TargetMode="External"/><Relationship Id="rId5" Type="http://schemas.openxmlformats.org/officeDocument/2006/relationships/hyperlink" Target="https://www.linkedin.com/company/bnp-paribas-asset-management" TargetMode="External"/><Relationship Id="rId10" Type="http://schemas.openxmlformats.org/officeDocument/2006/relationships/image" Target="../media/image14.emf"/><Relationship Id="rId4" Type="http://schemas.openxmlformats.org/officeDocument/2006/relationships/image" Target="../media/image11.emf"/><Relationship Id="rId9" Type="http://schemas.openxmlformats.org/officeDocument/2006/relationships/hyperlink" Target="http://www.bnpparibas-am.com/" TargetMode="Externa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youtube.com/c/BNPPAM" TargetMode="External"/><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2.emf"/><Relationship Id="rId12" Type="http://schemas.openxmlformats.org/officeDocument/2006/relationships/hyperlink" Target="http://investors-corner.bnpparibas-am.com/" TargetMode="External"/><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hyperlink" Target="https://www.linkedin.com/company/bnp-paribas-asset-management" TargetMode="External"/><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hyperlink" Target="http://www.bnpparibas-am.com/" TargetMode="External"/><Relationship Id="rId4" Type="http://schemas.openxmlformats.org/officeDocument/2006/relationships/hyperlink" Target="https://www.twitter.com/BNPPAM_Com" TargetMode="External"/><Relationship Id="rId9" Type="http://schemas.openxmlformats.org/officeDocument/2006/relationships/image" Target="../media/image1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hyperlink" Target="https://www.twitter.com/BNPPAM_Com" TargetMode="External"/><Relationship Id="rId7" Type="http://schemas.openxmlformats.org/officeDocument/2006/relationships/hyperlink" Target="http://youtube.com/c/BNPPAM" TargetMode="External"/><Relationship Id="rId12"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Master" Target="../slideMasters/slideMaster8.xml"/><Relationship Id="rId6" Type="http://schemas.openxmlformats.org/officeDocument/2006/relationships/image" Target="../media/image12.emf"/><Relationship Id="rId11" Type="http://schemas.openxmlformats.org/officeDocument/2006/relationships/hyperlink" Target="http://investors-corner.bnpparibas-am.com/" TargetMode="External"/><Relationship Id="rId5" Type="http://schemas.openxmlformats.org/officeDocument/2006/relationships/hyperlink" Target="https://www.linkedin.com/company/bnp-paribas-asset-management" TargetMode="External"/><Relationship Id="rId10" Type="http://schemas.openxmlformats.org/officeDocument/2006/relationships/image" Target="../media/image14.emf"/><Relationship Id="rId4" Type="http://schemas.openxmlformats.org/officeDocument/2006/relationships/image" Target="../media/image11.emf"/><Relationship Id="rId9" Type="http://schemas.openxmlformats.org/officeDocument/2006/relationships/hyperlink" Target="http://www.bnpparibas-am.com/" TargetMode="External"/></Relationships>
</file>

<file path=ppt/slideLayouts/_rels/slideLayout82.xml.rels><?xml version="1.0" encoding="UTF-8" standalone="yes"?>
<Relationships xmlns="http://schemas.openxmlformats.org/package/2006/relationships"><Relationship Id="rId8" Type="http://schemas.openxmlformats.org/officeDocument/2006/relationships/hyperlink" Target="http://youtube.com/c/BNPPAM" TargetMode="External"/><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2.emf"/><Relationship Id="rId12" Type="http://schemas.openxmlformats.org/officeDocument/2006/relationships/hyperlink" Target="http://investors-corner.bnpparibas-am.com/" TargetMode="External"/><Relationship Id="rId2" Type="http://schemas.openxmlformats.org/officeDocument/2006/relationships/image" Target="../media/image16.jpg"/><Relationship Id="rId1" Type="http://schemas.openxmlformats.org/officeDocument/2006/relationships/slideMaster" Target="../slideMasters/slideMaster8.xml"/><Relationship Id="rId6" Type="http://schemas.openxmlformats.org/officeDocument/2006/relationships/hyperlink" Target="https://www.linkedin.com/company/bnp-paribas-asset-management" TargetMode="External"/><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hyperlink" Target="http://www.bnpparibas-am.com/" TargetMode="External"/><Relationship Id="rId4" Type="http://schemas.openxmlformats.org/officeDocument/2006/relationships/hyperlink" Target="https://www.twitter.com/BNPPAM_Com" TargetMode="External"/><Relationship Id="rId9" Type="http://schemas.openxmlformats.org/officeDocument/2006/relationships/image" Target="../media/image13.emf"/></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hyperlink" Target="https://www.twitter.com/BNPPAM_Com" TargetMode="External"/><Relationship Id="rId7" Type="http://schemas.openxmlformats.org/officeDocument/2006/relationships/hyperlink" Target="http://youtube.com/c/BNPPAM" TargetMode="External"/><Relationship Id="rId12"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Master" Target="../slideMasters/slideMaster9.xml"/><Relationship Id="rId6" Type="http://schemas.openxmlformats.org/officeDocument/2006/relationships/image" Target="../media/image12.emf"/><Relationship Id="rId11" Type="http://schemas.openxmlformats.org/officeDocument/2006/relationships/hyperlink" Target="http://investors-corner.bnpparibas-am.com/" TargetMode="External"/><Relationship Id="rId5" Type="http://schemas.openxmlformats.org/officeDocument/2006/relationships/hyperlink" Target="https://www.linkedin.com/company/bnp-paribas-asset-management" TargetMode="External"/><Relationship Id="rId10" Type="http://schemas.openxmlformats.org/officeDocument/2006/relationships/image" Target="../media/image14.emf"/><Relationship Id="rId4" Type="http://schemas.openxmlformats.org/officeDocument/2006/relationships/image" Target="../media/image11.emf"/><Relationship Id="rId9" Type="http://schemas.openxmlformats.org/officeDocument/2006/relationships/hyperlink" Target="http://www.bnpparibas-am.com/" TargetMode="External"/></Relationships>
</file>

<file path=ppt/slideLayouts/_rels/slideLayout98.xml.rels><?xml version="1.0" encoding="UTF-8" standalone="yes"?>
<Relationships xmlns="http://schemas.openxmlformats.org/package/2006/relationships"><Relationship Id="rId8" Type="http://schemas.openxmlformats.org/officeDocument/2006/relationships/hyperlink" Target="http://youtube.com/c/BNPPAM" TargetMode="External"/><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2.emf"/><Relationship Id="rId12" Type="http://schemas.openxmlformats.org/officeDocument/2006/relationships/hyperlink" Target="http://investors-corner.bnpparibas-am.com/" TargetMode="External"/><Relationship Id="rId2" Type="http://schemas.openxmlformats.org/officeDocument/2006/relationships/image" Target="../media/image16.jpg"/><Relationship Id="rId1" Type="http://schemas.openxmlformats.org/officeDocument/2006/relationships/slideMaster" Target="../slideMasters/slideMaster9.xml"/><Relationship Id="rId6" Type="http://schemas.openxmlformats.org/officeDocument/2006/relationships/hyperlink" Target="https://www.linkedin.com/company/bnp-paribas-asset-management" TargetMode="External"/><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hyperlink" Target="http://www.bnpparibas-am.com/" TargetMode="External"/><Relationship Id="rId4" Type="http://schemas.openxmlformats.org/officeDocument/2006/relationships/hyperlink" Target="https://www.twitter.com/BNPPAM_Com" TargetMode="External"/><Relationship Id="rId9" Type="http://schemas.openxmlformats.org/officeDocument/2006/relationships/image" Target="../media/image13.emf"/></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AND VISUAL">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9" name="Rectangle 8"/>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noProof="0" dirty="0" smtClean="0">
              <a:solidFill>
                <a:schemeClr val="accent5"/>
              </a:solidFill>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16" name="Rectangle 15"/>
          <p:cNvSpPr/>
          <p:nvPr/>
        </p:nvSpPr>
        <p:spPr>
          <a:xfrm>
            <a:off x="1072183" y="5022701"/>
            <a:ext cx="3492000" cy="60332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noProof="0" dirty="0" smtClean="0">
              <a:solidFill>
                <a:schemeClr val="accent5"/>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bg1"/>
                </a:solidFill>
              </a:defRPr>
            </a:lvl1pPr>
          </a:lstStyle>
          <a:p>
            <a:r>
              <a:rPr lang="en-GB" noProof="0" dirty="0" smtClean="0"/>
              <a:t>presentation title </a:t>
            </a:r>
            <a:br>
              <a:rPr lang="en-GB" noProof="0" dirty="0" smtClean="0"/>
            </a:br>
            <a:r>
              <a:rPr lang="en-GB" noProof="0" dirty="0" smtClean="0"/>
              <a:t>on multi-lines</a:t>
            </a:r>
            <a:endParaRPr lang="en-GB" noProof="0" dirty="0"/>
          </a:p>
        </p:txBody>
      </p:sp>
      <p:sp>
        <p:nvSpPr>
          <p:cNvPr id="3" name="Sous-titre 2"/>
          <p:cNvSpPr>
            <a:spLocks noGrp="1"/>
          </p:cNvSpPr>
          <p:nvPr>
            <p:ph type="subTitle" idx="1" hasCustomPrompt="1"/>
          </p:nvPr>
        </p:nvSpPr>
        <p:spPr>
          <a:xfrm>
            <a:off x="390203" y="1143795"/>
            <a:ext cx="5328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Location, 00/00/2015</a:t>
            </a:r>
          </a:p>
        </p:txBody>
      </p:sp>
      <p:pic>
        <p:nvPicPr>
          <p:cNvPr id="13"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763" r="9963"/>
          <a:stretch/>
        </p:blipFill>
        <p:spPr bwMode="auto">
          <a:xfrm>
            <a:off x="0" y="3712999"/>
            <a:ext cx="9144000" cy="133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530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RT">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2061252" y="2161436"/>
            <a:ext cx="6183163" cy="2851745"/>
          </a:xfrm>
        </p:spPr>
        <p:txBody>
          <a:bodyPr anchor="t">
            <a:noAutofit/>
          </a:bodyPr>
          <a:lstStyle>
            <a:lvl1pPr algn="l">
              <a:lnSpc>
                <a:spcPct val="85000"/>
              </a:lnSpc>
              <a:defRPr sz="3600" b="1" cap="all" baseline="0">
                <a:solidFill>
                  <a:schemeClr val="bg2"/>
                </a:solidFill>
              </a:defRPr>
            </a:lvl1pPr>
          </a:lstStyle>
          <a:p>
            <a:r>
              <a:rPr lang="en-GB" noProof="0" dirty="0" smtClean="0"/>
              <a:t>Part Title</a:t>
            </a:r>
            <a:endParaRPr lang="en-GB" noProof="0" dirty="0"/>
          </a:p>
        </p:txBody>
      </p:sp>
      <p:sp>
        <p:nvSpPr>
          <p:cNvPr id="10" name="Sous-titre 2"/>
          <p:cNvSpPr>
            <a:spLocks noGrp="1"/>
          </p:cNvSpPr>
          <p:nvPr>
            <p:ph type="subTitle" idx="1" hasCustomPrompt="1"/>
          </p:nvPr>
        </p:nvSpPr>
        <p:spPr>
          <a:xfrm>
            <a:off x="1432223" y="1681759"/>
            <a:ext cx="504000" cy="504000"/>
          </a:xfrm>
          <a:solidFill>
            <a:schemeClr val="bg2"/>
          </a:solidFill>
          <a:ln>
            <a:noFill/>
          </a:ln>
        </p:spPr>
        <p:txBody>
          <a:bodyPr anchor="ctr">
            <a:noAutofit/>
          </a:bodyPr>
          <a:lstStyle>
            <a:lvl1pPr marL="0" indent="0" algn="ctr">
              <a:buNone/>
              <a:defRPr sz="3600" b="1"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0</a:t>
            </a:r>
            <a:endParaRPr lang="en-GB" noProof="0" dirty="0"/>
          </a:p>
        </p:txBody>
      </p:sp>
      <p:sp>
        <p:nvSpPr>
          <p:cNvPr id="11" name="Espace réservé de la date 10"/>
          <p:cNvSpPr>
            <a:spLocks noGrp="1"/>
          </p:cNvSpPr>
          <p:nvPr>
            <p:ph type="dt" sz="half" idx="10"/>
          </p:nvPr>
        </p:nvSpPr>
        <p:spPr/>
        <p:txBody>
          <a:bodyPr/>
          <a:lstStyle/>
          <a:p>
            <a:pPr>
              <a:defRPr/>
            </a:pPr>
            <a:endParaRPr lang="en-GB" noProof="0" dirty="0"/>
          </a:p>
        </p:txBody>
      </p:sp>
      <p:sp>
        <p:nvSpPr>
          <p:cNvPr id="12" name="Espace réservé du pied de page 11"/>
          <p:cNvSpPr>
            <a:spLocks noGrp="1"/>
          </p:cNvSpPr>
          <p:nvPr>
            <p:ph type="ftr" sz="quarter" idx="11"/>
          </p:nvPr>
        </p:nvSpPr>
        <p:spPr/>
        <p:txBody>
          <a:bodyPr/>
          <a:lstStyle/>
          <a:p>
            <a:pPr>
              <a:defRPr/>
            </a:pPr>
            <a:r>
              <a:rPr lang="fr-FR" noProof="0" smtClean="0"/>
              <a:t>Agora de la Gestion Financière - AFG - Af2i</a:t>
            </a:r>
            <a:endParaRPr lang="en-GB" noProof="0" dirty="0"/>
          </a:p>
        </p:txBody>
      </p:sp>
      <p:sp>
        <p:nvSpPr>
          <p:cNvPr id="13" name="Espace réservé du numéro de diapositive 12"/>
          <p:cNvSpPr>
            <a:spLocks noGrp="1"/>
          </p:cNvSpPr>
          <p:nvPr>
            <p:ph type="sldNum" sz="quarter" idx="12"/>
          </p:nvPr>
        </p:nvSpPr>
        <p:spPr/>
        <p:txBody>
          <a:bodyPr/>
          <a:lstStyle/>
          <a:p>
            <a:pPr>
              <a:defRPr/>
            </a:pPr>
            <a:fld id="{276219AF-F5ED-455B-A512-B03AB3602319}" type="slidenum">
              <a:rPr lang="en-GB" noProof="0" smtClean="0"/>
              <a:pPr>
                <a:defRPr/>
              </a:pPr>
              <a:t>‹N°›</a:t>
            </a:fld>
            <a:endParaRPr lang="en-GB" noProof="0" dirty="0"/>
          </a:p>
        </p:txBody>
      </p:sp>
    </p:spTree>
    <p:extLst>
      <p:ext uri="{BB962C8B-B14F-4D97-AF65-F5344CB8AC3E}">
        <p14:creationId xmlns:p14="http://schemas.microsoft.com/office/powerpoint/2010/main" val="12723373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endParaRPr lang="en-GB" noProof="0" dirty="0"/>
          </a:p>
        </p:txBody>
      </p:sp>
      <p:sp>
        <p:nvSpPr>
          <p:cNvPr id="7" name="Espace réservé du pied de page 6"/>
          <p:cNvSpPr>
            <a:spLocks noGrp="1"/>
          </p:cNvSpPr>
          <p:nvPr>
            <p:ph type="ftr" sz="quarter" idx="11"/>
          </p:nvPr>
        </p:nvSpPr>
        <p:spPr/>
        <p:txBody>
          <a:bodyPr/>
          <a:lstStyle/>
          <a:p>
            <a:pPr>
              <a:defRPr/>
            </a:pPr>
            <a:r>
              <a:rPr lang="fr-FR" noProof="0" smtClean="0"/>
              <a:t>Agora de la Gestion Financière - AFG - Af2i</a:t>
            </a:r>
            <a:endParaRPr lang="en-GB" noProof="0" dirty="0"/>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noProof="0" smtClean="0"/>
              <a:pPr>
                <a:defRPr/>
              </a:pPr>
              <a:t>‹N°›</a:t>
            </a:fld>
            <a:endParaRPr lang="en-GB" noProof="0" dirty="0"/>
          </a:p>
        </p:txBody>
      </p:sp>
    </p:spTree>
    <p:extLst>
      <p:ext uri="{BB962C8B-B14F-4D97-AF65-F5344CB8AC3E}">
        <p14:creationId xmlns:p14="http://schemas.microsoft.com/office/powerpoint/2010/main" val="10657657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URS">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endParaRPr lang="en-GB" noProof="0" dirty="0"/>
          </a:p>
        </p:txBody>
      </p:sp>
      <p:sp>
        <p:nvSpPr>
          <p:cNvPr id="7" name="Espace réservé du pied de page 6"/>
          <p:cNvSpPr>
            <a:spLocks noGrp="1"/>
          </p:cNvSpPr>
          <p:nvPr>
            <p:ph type="ftr" sz="quarter" idx="11"/>
          </p:nvPr>
        </p:nvSpPr>
        <p:spPr/>
        <p:txBody>
          <a:bodyPr/>
          <a:lstStyle/>
          <a:p>
            <a:pPr>
              <a:defRPr/>
            </a:pPr>
            <a:r>
              <a:rPr lang="fr-FR" noProof="0" smtClean="0"/>
              <a:t>Agora de la Gestion Financière - AFG - Af2i</a:t>
            </a:r>
            <a:endParaRPr lang="en-GB" noProof="0" dirty="0"/>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noProof="0" smtClean="0"/>
              <a:pPr>
                <a:defRPr/>
              </a:pPr>
              <a:t>‹N°›</a:t>
            </a:fld>
            <a:endParaRPr lang="en-GB" noProof="0" dirty="0"/>
          </a:p>
        </p:txBody>
      </p:sp>
      <p:sp>
        <p:nvSpPr>
          <p:cNvPr id="10" name="Titre 9"/>
          <p:cNvSpPr>
            <a:spLocks noGrp="1"/>
          </p:cNvSpPr>
          <p:nvPr>
            <p:ph type="title" hasCustomPrompt="1"/>
          </p:nvPr>
        </p:nvSpPr>
        <p:spPr>
          <a:xfrm>
            <a:off x="342578" y="116192"/>
            <a:ext cx="8460000" cy="745664"/>
          </a:xfrm>
        </p:spPr>
        <p:txBody>
          <a:bodyPr/>
          <a:lstStyle>
            <a:lvl1pPr>
              <a:defRPr baseline="0"/>
            </a:lvl1pPr>
          </a:lstStyle>
          <a:p>
            <a:r>
              <a:rPr lang="en-GB" noProof="0" dirty="0" smtClean="0"/>
              <a:t>Main Colours</a:t>
            </a:r>
            <a:endParaRPr lang="en-GB" noProof="0" dirty="0"/>
          </a:p>
        </p:txBody>
      </p:sp>
      <p:cxnSp>
        <p:nvCxnSpPr>
          <p:cNvPr id="24" name="Connecteur droit 23"/>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55985"/>
          <a:stretch/>
        </p:blipFill>
        <p:spPr>
          <a:xfrm>
            <a:off x="5499679" y="1472186"/>
            <a:ext cx="2767516" cy="3678455"/>
          </a:xfrm>
          <a:prstGeom prst="rect">
            <a:avLst/>
          </a:prstGeom>
        </p:spPr>
      </p:pic>
      <p:pic>
        <p:nvPicPr>
          <p:cNvPr id="921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578" y="2065949"/>
            <a:ext cx="4937088" cy="3076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userDrawn="1"/>
        </p:nvSpPr>
        <p:spPr>
          <a:xfrm>
            <a:off x="1057524" y="2081852"/>
            <a:ext cx="803082" cy="923741"/>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chemeClr val="tx1"/>
              </a:solidFill>
            </a:endParaRPr>
          </a:p>
        </p:txBody>
      </p:sp>
      <p:cxnSp>
        <p:nvCxnSpPr>
          <p:cNvPr id="5" name="Connecteur en angle 4"/>
          <p:cNvCxnSpPr>
            <a:stCxn id="14" idx="1"/>
            <a:endCxn id="3" idx="1"/>
          </p:cNvCxnSpPr>
          <p:nvPr userDrawn="1"/>
        </p:nvCxnSpPr>
        <p:spPr>
          <a:xfrm rot="10800000" flipH="1" flipV="1">
            <a:off x="342578" y="1411241"/>
            <a:ext cx="714946" cy="1132482"/>
          </a:xfrm>
          <a:prstGeom prst="bentConnector3">
            <a:avLst>
              <a:gd name="adj1" fmla="val -31974"/>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342578" y="1088075"/>
            <a:ext cx="7271468" cy="646331"/>
          </a:xfrm>
          <a:prstGeom prst="rect">
            <a:avLst/>
          </a:prstGeom>
        </p:spPr>
        <p:txBody>
          <a:bodyPr wrap="square">
            <a:spAutoFit/>
          </a:bodyPr>
          <a:lstStyle/>
          <a:p>
            <a:pPr lvl="0"/>
            <a:r>
              <a:rPr lang="en-GB" noProof="0" dirty="0" smtClean="0">
                <a:solidFill>
                  <a:schemeClr val="bg1"/>
                </a:solidFill>
              </a:rPr>
              <a:t>BNPP AM main and secondary colours have been added to PowerPoint themes colours so you can find them easily.</a:t>
            </a:r>
          </a:p>
        </p:txBody>
      </p:sp>
    </p:spTree>
    <p:extLst>
      <p:ext uri="{BB962C8B-B14F-4D97-AF65-F5344CB8AC3E}">
        <p14:creationId xmlns:p14="http://schemas.microsoft.com/office/powerpoint/2010/main" val="40770188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LOURS">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endParaRPr lang="en-GB" noProof="0" dirty="0"/>
          </a:p>
        </p:txBody>
      </p:sp>
      <p:sp>
        <p:nvSpPr>
          <p:cNvPr id="7" name="Espace réservé du pied de page 6"/>
          <p:cNvSpPr>
            <a:spLocks noGrp="1"/>
          </p:cNvSpPr>
          <p:nvPr>
            <p:ph type="ftr" sz="quarter" idx="11"/>
          </p:nvPr>
        </p:nvSpPr>
        <p:spPr/>
        <p:txBody>
          <a:bodyPr/>
          <a:lstStyle/>
          <a:p>
            <a:pPr>
              <a:defRPr/>
            </a:pPr>
            <a:r>
              <a:rPr lang="fr-FR" noProof="0" smtClean="0"/>
              <a:t>Agora de la Gestion Financière - AFG - Af2i</a:t>
            </a:r>
            <a:endParaRPr lang="en-GB" noProof="0" dirty="0"/>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noProof="0" smtClean="0"/>
              <a:pPr>
                <a:defRPr/>
              </a:pPr>
              <a:t>‹N°›</a:t>
            </a:fld>
            <a:endParaRPr lang="en-GB" noProof="0" dirty="0"/>
          </a:p>
        </p:txBody>
      </p:sp>
      <p:sp>
        <p:nvSpPr>
          <p:cNvPr id="10" name="Titre 9"/>
          <p:cNvSpPr>
            <a:spLocks noGrp="1"/>
          </p:cNvSpPr>
          <p:nvPr>
            <p:ph type="title" hasCustomPrompt="1"/>
          </p:nvPr>
        </p:nvSpPr>
        <p:spPr/>
        <p:txBody>
          <a:bodyPr/>
          <a:lstStyle>
            <a:lvl1pPr>
              <a:defRPr baseline="0"/>
            </a:lvl1pPr>
          </a:lstStyle>
          <a:p>
            <a:r>
              <a:rPr lang="en-GB" noProof="0" dirty="0" smtClean="0"/>
              <a:t>Complementary Colours</a:t>
            </a:r>
            <a:endParaRPr lang="en-GB" noProof="0" dirty="0"/>
          </a:p>
        </p:txBody>
      </p:sp>
      <p:cxnSp>
        <p:nvCxnSpPr>
          <p:cNvPr id="24" name="Connecteur droit 23"/>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Grouper 10"/>
          <p:cNvGrpSpPr/>
          <p:nvPr userDrawn="1"/>
        </p:nvGrpSpPr>
        <p:grpSpPr>
          <a:xfrm>
            <a:off x="1766734" y="1595209"/>
            <a:ext cx="4467974" cy="3704985"/>
            <a:chOff x="1766734" y="1595204"/>
            <a:chExt cx="4467974" cy="3704985"/>
          </a:xfrm>
        </p:grpSpPr>
        <p:grpSp>
          <p:nvGrpSpPr>
            <p:cNvPr id="9" name="Grouper 8"/>
            <p:cNvGrpSpPr/>
            <p:nvPr userDrawn="1"/>
          </p:nvGrpSpPr>
          <p:grpSpPr>
            <a:xfrm>
              <a:off x="1766734" y="1595204"/>
              <a:ext cx="4467974" cy="3704985"/>
              <a:chOff x="1552243" y="1809695"/>
              <a:chExt cx="4467974" cy="3704985"/>
            </a:xfrm>
          </p:grpSpPr>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112" t="18571" r="34989" b="62369"/>
              <a:stretch/>
            </p:blipFill>
            <p:spPr>
              <a:xfrm>
                <a:off x="1595240" y="3328798"/>
                <a:ext cx="3622959" cy="701870"/>
              </a:xfrm>
              <a:prstGeom prst="rect">
                <a:avLst/>
              </a:prstGeom>
            </p:spPr>
          </p:pic>
          <p:pic>
            <p:nvPicPr>
              <p:cNvPr id="16" name="Imag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l="5054" t="78764" r="82913" b="2129"/>
              <a:stretch/>
            </p:blipFill>
            <p:spPr>
              <a:xfrm>
                <a:off x="1564373" y="4078753"/>
                <a:ext cx="727810" cy="703617"/>
              </a:xfrm>
              <a:prstGeom prst="rect">
                <a:avLst/>
              </a:prstGeom>
            </p:spPr>
          </p:pic>
          <p:pic>
            <p:nvPicPr>
              <p:cNvPr id="18" name="Imag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l="48536" t="36969" r="36882" b="38069"/>
              <a:stretch/>
            </p:blipFill>
            <p:spPr>
              <a:xfrm>
                <a:off x="3749020" y="1809695"/>
                <a:ext cx="766536" cy="767644"/>
              </a:xfrm>
              <a:prstGeom prst="rect">
                <a:avLst/>
              </a:prstGeom>
            </p:spPr>
          </p:pic>
          <p:grpSp>
            <p:nvGrpSpPr>
              <p:cNvPr id="5" name="Grouper 4"/>
              <p:cNvGrpSpPr/>
              <p:nvPr userDrawn="1"/>
            </p:nvGrpSpPr>
            <p:grpSpPr>
              <a:xfrm>
                <a:off x="1560877" y="2557644"/>
                <a:ext cx="4459340" cy="800088"/>
                <a:chOff x="1549588" y="2591511"/>
                <a:chExt cx="4459340" cy="800088"/>
              </a:xfrm>
            </p:grpSpPr>
            <p:pic>
              <p:nvPicPr>
                <p:cNvPr id="15" name="Imag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4930" t="38266" r="33900" b="41501"/>
                <a:stretch/>
              </p:blipFill>
              <p:spPr>
                <a:xfrm>
                  <a:off x="2309112" y="2619022"/>
                  <a:ext cx="3699816" cy="745067"/>
                </a:xfrm>
                <a:prstGeom prst="rect">
                  <a:avLst/>
                </a:prstGeom>
              </p:spPr>
            </p:pic>
            <p:pic>
              <p:nvPicPr>
                <p:cNvPr id="19" name="Image 18"/>
                <p:cNvPicPr>
                  <a:picLocks noChangeAspect="1"/>
                </p:cNvPicPr>
                <p:nvPr userDrawn="1"/>
              </p:nvPicPr>
              <p:blipFill rotWithShape="1">
                <a:blip r:embed="rId4" cstate="print">
                  <a:extLst>
                    <a:ext uri="{28A0092B-C50C-407E-A947-70E740481C1C}">
                      <a14:useLocalDpi xmlns:a14="http://schemas.microsoft.com/office/drawing/2010/main" val="0"/>
                    </a:ext>
                  </a:extLst>
                </a:blip>
                <a:srcRect l="63333" t="37020" r="21788" b="36963"/>
                <a:stretch/>
              </p:blipFill>
              <p:spPr>
                <a:xfrm>
                  <a:off x="1549588" y="2591511"/>
                  <a:ext cx="782102" cy="800088"/>
                </a:xfrm>
                <a:prstGeom prst="rect">
                  <a:avLst/>
                </a:prstGeom>
              </p:spPr>
            </p:pic>
          </p:grpSp>
          <p:pic>
            <p:nvPicPr>
              <p:cNvPr id="20" name="Imag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48536" t="60811" r="7449"/>
              <a:stretch/>
            </p:blipFill>
            <p:spPr>
              <a:xfrm>
                <a:off x="2258316" y="4031591"/>
                <a:ext cx="2313684" cy="1205153"/>
              </a:xfrm>
              <a:prstGeom prst="rect">
                <a:avLst/>
              </a:prstGeom>
            </p:spPr>
          </p:pic>
          <p:pic>
            <p:nvPicPr>
              <p:cNvPr id="21" name="Imag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5054" t="58483" r="82885" b="22409"/>
              <a:stretch/>
            </p:blipFill>
            <p:spPr>
              <a:xfrm>
                <a:off x="1552243" y="4811064"/>
                <a:ext cx="729492" cy="703616"/>
              </a:xfrm>
              <a:prstGeom prst="rect">
                <a:avLst/>
              </a:prstGeom>
            </p:spPr>
          </p:pic>
          <p:pic>
            <p:nvPicPr>
              <p:cNvPr id="26" name="Image 25"/>
              <p:cNvPicPr>
                <a:picLocks noChangeAspect="1"/>
              </p:cNvPicPr>
              <p:nvPr userDrawn="1"/>
            </p:nvPicPr>
            <p:blipFill rotWithShape="1">
              <a:blip r:embed="rId4" cstate="print">
                <a:extLst>
                  <a:ext uri="{28A0092B-C50C-407E-A947-70E740481C1C}">
                    <a14:useLocalDpi xmlns:a14="http://schemas.microsoft.com/office/drawing/2010/main" val="0"/>
                  </a:ext>
                </a:extLst>
              </a:blip>
              <a:srcRect l="48536" t="13270" r="36792" b="61881"/>
              <a:stretch/>
            </p:blipFill>
            <p:spPr>
              <a:xfrm>
                <a:off x="3011655" y="1812260"/>
                <a:ext cx="771232" cy="764170"/>
              </a:xfrm>
              <a:prstGeom prst="rect">
                <a:avLst/>
              </a:prstGeom>
            </p:spPr>
          </p:pic>
          <p:pic>
            <p:nvPicPr>
              <p:cNvPr id="27" name="Image 26"/>
              <p:cNvPicPr>
                <a:picLocks noChangeAspect="1"/>
              </p:cNvPicPr>
              <p:nvPr userDrawn="1"/>
            </p:nvPicPr>
            <p:blipFill rotWithShape="1">
              <a:blip r:embed="rId4" cstate="print">
                <a:extLst>
                  <a:ext uri="{28A0092B-C50C-407E-A947-70E740481C1C}">
                    <a14:useLocalDpi xmlns:a14="http://schemas.microsoft.com/office/drawing/2010/main" val="0"/>
                  </a:ext>
                </a:extLst>
              </a:blip>
              <a:srcRect l="63415" t="13270" r="7449" b="61881"/>
              <a:stretch/>
            </p:blipFill>
            <p:spPr>
              <a:xfrm>
                <a:off x="1577188" y="1830361"/>
                <a:ext cx="1531582" cy="764170"/>
              </a:xfrm>
              <a:prstGeom prst="rect">
                <a:avLst/>
              </a:prstGeom>
            </p:spPr>
          </p:pic>
        </p:grpSp>
        <p:sp>
          <p:nvSpPr>
            <p:cNvPr id="2" name="Rectangle 1"/>
            <p:cNvSpPr/>
            <p:nvPr userDrawn="1"/>
          </p:nvSpPr>
          <p:spPr>
            <a:xfrm>
              <a:off x="4089680" y="3165230"/>
              <a:ext cx="602902" cy="602902"/>
            </a:xfrm>
            <a:prstGeom prst="rect">
              <a:avLst/>
            </a:prstGeom>
            <a:solidFill>
              <a:srgbClr val="F8B37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i="0" dirty="0" smtClean="0">
                <a:solidFill>
                  <a:schemeClr val="tx1"/>
                </a:solidFill>
              </a:endParaRPr>
            </a:p>
          </p:txBody>
        </p:sp>
        <p:sp>
          <p:nvSpPr>
            <p:cNvPr id="4" name="ZoneTexte 3"/>
            <p:cNvSpPr txBox="1"/>
            <p:nvPr userDrawn="1"/>
          </p:nvSpPr>
          <p:spPr>
            <a:xfrm>
              <a:off x="4175095" y="3185326"/>
              <a:ext cx="551850" cy="664672"/>
            </a:xfrm>
            <a:prstGeom prst="rect">
              <a:avLst/>
            </a:prstGeom>
            <a:noFill/>
          </p:spPr>
          <p:txBody>
            <a:bodyPr wrap="square" lIns="0" tIns="0" rIns="0" bIns="0" rtlCol="0">
              <a:noAutofit/>
            </a:bodyPr>
            <a:lstStyle/>
            <a:p>
              <a:r>
                <a:rPr lang="fr-FR" sz="1200" i="0" dirty="0" smtClean="0">
                  <a:solidFill>
                    <a:schemeClr val="tx1"/>
                  </a:solidFill>
                </a:rPr>
                <a:t>R234</a:t>
              </a:r>
            </a:p>
            <a:p>
              <a:r>
                <a:rPr lang="fr-FR" sz="1200" i="0" dirty="0" smtClean="0">
                  <a:solidFill>
                    <a:schemeClr val="tx1"/>
                  </a:solidFill>
                </a:rPr>
                <a:t>V179</a:t>
              </a:r>
            </a:p>
            <a:p>
              <a:r>
                <a:rPr lang="fr-FR" sz="1200" i="0" dirty="0" smtClean="0">
                  <a:solidFill>
                    <a:schemeClr val="tx1"/>
                  </a:solidFill>
                </a:rPr>
                <a:t>B117</a:t>
              </a:r>
            </a:p>
          </p:txBody>
        </p:sp>
      </p:grpSp>
    </p:spTree>
    <p:extLst>
      <p:ext uri="{BB962C8B-B14F-4D97-AF65-F5344CB8AC3E}">
        <p14:creationId xmlns:p14="http://schemas.microsoft.com/office/powerpoint/2010/main" val="20581801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6" name="Rectangle 5"/>
          <p:cNvSpPr/>
          <p:nvPr/>
        </p:nvSpPr>
        <p:spPr>
          <a:xfrm>
            <a:off x="244793" y="3220279"/>
            <a:ext cx="4572000" cy="954107"/>
          </a:xfrm>
          <a:prstGeom prst="rect">
            <a:avLst/>
          </a:prstGeom>
        </p:spPr>
        <p:txBody>
          <a:bodyPr>
            <a:spAutoFit/>
          </a:bodyPr>
          <a:lstStyle/>
          <a:p>
            <a:pPr algn="l"/>
            <a:r>
              <a:rPr lang="en-GB" sz="1400" b="1" i="0" u="none" strike="noStrike" kern="1200" baseline="0" noProof="0" dirty="0" smtClean="0">
                <a:solidFill>
                  <a:schemeClr val="bg1"/>
                </a:solidFill>
                <a:latin typeface="+mn-lt"/>
                <a:ea typeface="+mn-ea"/>
                <a:cs typeface="+mn-cs"/>
              </a:rPr>
              <a:t>BNP PARIBAS ASSET MANAGEMENT</a:t>
            </a:r>
          </a:p>
          <a:p>
            <a:pPr algn="l"/>
            <a:r>
              <a:rPr lang="en-GB" sz="1400" b="0" i="0" u="none" strike="noStrike" kern="1200" baseline="0" noProof="0" dirty="0" smtClean="0">
                <a:solidFill>
                  <a:schemeClr val="bg1"/>
                </a:solidFill>
                <a:latin typeface="+mn-lt"/>
                <a:ea typeface="+mn-ea"/>
                <a:cs typeface="+mn-cs"/>
              </a:rPr>
              <a:t>14, rue </a:t>
            </a:r>
            <a:r>
              <a:rPr lang="en-GB" sz="1400" b="0" i="0" u="none" strike="noStrike" kern="1200" baseline="0" noProof="0" dirty="0" err="1" smtClean="0">
                <a:solidFill>
                  <a:schemeClr val="bg1"/>
                </a:solidFill>
                <a:latin typeface="+mn-lt"/>
                <a:ea typeface="+mn-ea"/>
                <a:cs typeface="+mn-cs"/>
              </a:rPr>
              <a:t>Bergère</a:t>
            </a:r>
            <a:endParaRPr lang="en-GB" sz="1400" b="0" i="0" u="none" strike="noStrike" kern="1200" baseline="0" noProof="0" dirty="0" smtClean="0">
              <a:solidFill>
                <a:schemeClr val="bg1"/>
              </a:solidFill>
              <a:latin typeface="+mn-lt"/>
              <a:ea typeface="+mn-ea"/>
              <a:cs typeface="+mn-cs"/>
            </a:endParaRPr>
          </a:p>
          <a:p>
            <a:pPr algn="l"/>
            <a:r>
              <a:rPr lang="en-GB" sz="1400" b="0" i="0" u="none" strike="noStrike" kern="1200" baseline="0" noProof="0" dirty="0" smtClean="0">
                <a:solidFill>
                  <a:schemeClr val="bg1"/>
                </a:solidFill>
                <a:latin typeface="+mn-lt"/>
                <a:ea typeface="+mn-ea"/>
                <a:cs typeface="+mn-cs"/>
              </a:rPr>
              <a:t>75009 Paris</a:t>
            </a:r>
          </a:p>
          <a:p>
            <a:pPr algn="l"/>
            <a:r>
              <a:rPr lang="en-GB" sz="1400" b="0" i="0" u="none" strike="noStrike" kern="1200" baseline="0" noProof="0" dirty="0" smtClean="0">
                <a:solidFill>
                  <a:schemeClr val="bg1"/>
                </a:solidFill>
                <a:latin typeface="+mn-lt"/>
                <a:ea typeface="+mn-ea"/>
                <a:cs typeface="+mn-cs"/>
              </a:rPr>
              <a:t>bnpparibas-am.com</a:t>
            </a:r>
            <a:endParaRPr lang="en-GB" sz="1400" b="0" kern="1200" noProof="0" dirty="0" smtClean="0">
              <a:solidFill>
                <a:schemeClr val="bg1"/>
              </a:solidFill>
              <a:latin typeface="+mn-lt"/>
              <a:ea typeface="+mn-ea"/>
              <a:cs typeface="+mn-cs"/>
            </a:endParaRPr>
          </a:p>
        </p:txBody>
      </p:sp>
      <p:pic>
        <p:nvPicPr>
          <p:cNvPr id="24" name="Picture 23">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9684" y="4344482"/>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0239" y="4344482"/>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hlinkClick r:id="rId7"/>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280797" y="4344482"/>
            <a:ext cx="382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hlinkClick r:id="rId9"/>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40239" y="4344482"/>
            <a:ext cx="382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hlinkClick r:id="rId11"/>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196" t="6690" r="4707" b="35093"/>
          <a:stretch/>
        </p:blipFill>
        <p:spPr>
          <a:xfrm>
            <a:off x="2199685" y="4348793"/>
            <a:ext cx="1336373" cy="385075"/>
          </a:xfrm>
          <a:prstGeom prst="rect">
            <a:avLst/>
          </a:prstGeom>
        </p:spPr>
      </p:pic>
    </p:spTree>
    <p:extLst>
      <p:ext uri="{BB962C8B-B14F-4D97-AF65-F5344CB8AC3E}">
        <p14:creationId xmlns:p14="http://schemas.microsoft.com/office/powerpoint/2010/main" val="8854593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END">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
            <a:ext cx="9144000" cy="6469615"/>
          </a:xfrm>
          <a:prstGeom prst="rect">
            <a:avLst/>
          </a:prstGeom>
        </p:spPr>
      </p:pic>
      <p:pic>
        <p:nvPicPr>
          <p:cNvPr id="12" name="Picture 4"/>
          <p:cNvPicPr>
            <a:picLocks noChangeAspect="1"/>
          </p:cNvPicPr>
          <p:nvPr userDrawn="1"/>
        </p:nvPicPr>
        <p:blipFill rotWithShape="1">
          <a:blip r:embed="rId3">
            <a:extLst>
              <a:ext uri="{28A0092B-C50C-407E-A947-70E740481C1C}">
                <a14:useLocalDpi xmlns:a14="http://schemas.microsoft.com/office/drawing/2010/main" val="0"/>
              </a:ext>
            </a:extLst>
          </a:blip>
          <a:srcRect t="77576"/>
          <a:stretch/>
        </p:blipFill>
        <p:spPr>
          <a:xfrm>
            <a:off x="0" y="5320150"/>
            <a:ext cx="9144000" cy="1537855"/>
          </a:xfrm>
          <a:prstGeom prst="rect">
            <a:avLst/>
          </a:prstGeom>
          <a:noFill/>
          <a:ln>
            <a:noFill/>
          </a:ln>
        </p:spPr>
      </p:pic>
      <p:sp>
        <p:nvSpPr>
          <p:cNvPr id="13" name="Rectangle 12"/>
          <p:cNvSpPr/>
          <p:nvPr userDrawn="1"/>
        </p:nvSpPr>
        <p:spPr>
          <a:xfrm>
            <a:off x="244793" y="303898"/>
            <a:ext cx="4572000" cy="954107"/>
          </a:xfrm>
          <a:prstGeom prst="rect">
            <a:avLst/>
          </a:prstGeom>
        </p:spPr>
        <p:txBody>
          <a:bodyPr>
            <a:spAutoFit/>
          </a:bodyPr>
          <a:lstStyle/>
          <a:p>
            <a:pPr algn="l"/>
            <a:r>
              <a:rPr lang="en-GB" sz="1400" b="1" i="0" u="none" strike="noStrike" kern="1200" baseline="0" noProof="0" dirty="0" smtClean="0">
                <a:solidFill>
                  <a:schemeClr val="bg1"/>
                </a:solidFill>
                <a:latin typeface="+mn-lt"/>
                <a:ea typeface="+mn-ea"/>
                <a:cs typeface="+mn-cs"/>
              </a:rPr>
              <a:t>BNP PARIBAS ASSET MANAGEMENT</a:t>
            </a:r>
          </a:p>
          <a:p>
            <a:pPr algn="l"/>
            <a:r>
              <a:rPr lang="en-GB" sz="1400" b="0" i="0" u="none" strike="noStrike" kern="1200" baseline="0" noProof="0" dirty="0" smtClean="0">
                <a:solidFill>
                  <a:schemeClr val="bg1"/>
                </a:solidFill>
                <a:latin typeface="+mn-lt"/>
                <a:ea typeface="+mn-ea"/>
                <a:cs typeface="+mn-cs"/>
              </a:rPr>
              <a:t>14, rue </a:t>
            </a:r>
            <a:r>
              <a:rPr lang="en-GB" sz="1400" b="0" i="0" u="none" strike="noStrike" kern="1200" baseline="0" noProof="0" dirty="0" err="1" smtClean="0">
                <a:solidFill>
                  <a:schemeClr val="bg1"/>
                </a:solidFill>
                <a:latin typeface="+mn-lt"/>
                <a:ea typeface="+mn-ea"/>
                <a:cs typeface="+mn-cs"/>
              </a:rPr>
              <a:t>Bergère</a:t>
            </a:r>
            <a:endParaRPr lang="en-GB" sz="1400" b="0" i="0" u="none" strike="noStrike" kern="1200" baseline="0" noProof="0" dirty="0" smtClean="0">
              <a:solidFill>
                <a:schemeClr val="bg1"/>
              </a:solidFill>
              <a:latin typeface="+mn-lt"/>
              <a:ea typeface="+mn-ea"/>
              <a:cs typeface="+mn-cs"/>
            </a:endParaRPr>
          </a:p>
          <a:p>
            <a:pPr algn="l"/>
            <a:r>
              <a:rPr lang="en-GB" sz="1400" b="0" i="0" u="none" strike="noStrike" kern="1200" baseline="0" noProof="0" dirty="0" smtClean="0">
                <a:solidFill>
                  <a:schemeClr val="bg1"/>
                </a:solidFill>
                <a:latin typeface="+mn-lt"/>
                <a:ea typeface="+mn-ea"/>
                <a:cs typeface="+mn-cs"/>
              </a:rPr>
              <a:t>75009 Paris</a:t>
            </a:r>
          </a:p>
          <a:p>
            <a:pPr algn="l"/>
            <a:r>
              <a:rPr lang="en-GB" sz="1400" b="0" i="0" u="none" strike="noStrike" kern="1200" baseline="0" noProof="0" dirty="0" smtClean="0">
                <a:solidFill>
                  <a:schemeClr val="bg1"/>
                </a:solidFill>
                <a:latin typeface="+mn-lt"/>
                <a:ea typeface="+mn-ea"/>
                <a:cs typeface="+mn-cs"/>
              </a:rPr>
              <a:t>bnpparibas-am.com</a:t>
            </a:r>
            <a:endParaRPr lang="en-GB" sz="1400" b="0" kern="1200" noProof="0" dirty="0" smtClean="0">
              <a:solidFill>
                <a:schemeClr val="bg1"/>
              </a:solidFill>
              <a:latin typeface="+mn-lt"/>
              <a:ea typeface="+mn-ea"/>
              <a:cs typeface="+mn-cs"/>
            </a:endParaRPr>
          </a:p>
        </p:txBody>
      </p:sp>
      <p:pic>
        <p:nvPicPr>
          <p:cNvPr id="24" name="Picture 23">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684" y="1428099"/>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0239" y="1428099"/>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280797" y="1428099"/>
            <a:ext cx="382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40239" y="1428099"/>
            <a:ext cx="382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hlinkClick r:id="rId12"/>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2196" t="6690" r="4707" b="35093"/>
          <a:stretch/>
        </p:blipFill>
        <p:spPr>
          <a:xfrm>
            <a:off x="2199685" y="1432413"/>
            <a:ext cx="1336373" cy="385075"/>
          </a:xfrm>
          <a:prstGeom prst="rect">
            <a:avLst/>
          </a:prstGeom>
        </p:spPr>
      </p:pic>
    </p:spTree>
    <p:extLst>
      <p:ext uri="{BB962C8B-B14F-4D97-AF65-F5344CB8AC3E}">
        <p14:creationId xmlns:p14="http://schemas.microsoft.com/office/powerpoint/2010/main" val="36106390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10" name="Titre 9"/>
          <p:cNvSpPr>
            <a:spLocks noGrp="1"/>
          </p:cNvSpPr>
          <p:nvPr>
            <p:ph type="title" hasCustomPrompt="1"/>
          </p:nvPr>
        </p:nvSpPr>
        <p:spPr/>
        <p:txBody>
          <a:bodyPr/>
          <a:lstStyle/>
          <a:p>
            <a:r>
              <a:rPr lang="en-GB" noProof="0" dirty="0" smtClean="0"/>
              <a:t>Slide title</a:t>
            </a:r>
            <a:endParaRPr lang="en-GB" noProof="0" dirty="0"/>
          </a:p>
        </p:txBody>
      </p:sp>
      <p:cxnSp>
        <p:nvCxnSpPr>
          <p:cNvPr id="9" name="Connecteur droit 8"/>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096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2280" y="4930444"/>
            <a:ext cx="1852168" cy="1714825"/>
          </a:xfrm>
          <a:prstGeom prst="rect">
            <a:avLst/>
          </a:prstGeom>
        </p:spPr>
      </p:pic>
    </p:spTree>
    <p:extLst>
      <p:ext uri="{BB962C8B-B14F-4D97-AF65-F5344CB8AC3E}">
        <p14:creationId xmlns:p14="http://schemas.microsoft.com/office/powerpoint/2010/main" val="25803867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7"/>
          <p:cNvSpPr>
            <a:spLocks noGrp="1" noChangeArrowheads="1"/>
          </p:cNvSpPr>
          <p:nvPr>
            <p:ph type="sldNum" sz="quarter" idx="10"/>
          </p:nvPr>
        </p:nvSpPr>
        <p:spPr>
          <a:ln/>
        </p:spPr>
        <p:txBody>
          <a:bodyPr/>
          <a:lstStyle>
            <a:lvl1pPr>
              <a:defRPr/>
            </a:lvl1pPr>
          </a:lstStyle>
          <a:p>
            <a:pPr>
              <a:defRPr/>
            </a:pPr>
            <a:fld id="{E332803F-34D2-4C06-A172-F99DF4B30CE0}" type="slidenum">
              <a:rPr lang="fr-FR">
                <a:solidFill>
                  <a:srgbClr val="FFFFFF"/>
                </a:solidFill>
              </a:rPr>
              <a:pPr>
                <a:defRPr/>
              </a:pPr>
              <a:t>‹N°›</a:t>
            </a:fld>
            <a:endParaRPr lang="fr-FR">
              <a:solidFill>
                <a:srgbClr val="FFFFFF"/>
              </a:solidFill>
            </a:endParaRPr>
          </a:p>
        </p:txBody>
      </p:sp>
      <p:sp>
        <p:nvSpPr>
          <p:cNvPr id="5" name="Titre 4"/>
          <p:cNvSpPr>
            <a:spLocks noGrp="1"/>
          </p:cNvSpPr>
          <p:nvPr>
            <p:ph type="title"/>
          </p:nvPr>
        </p:nvSpPr>
        <p:spPr>
          <a:xfrm>
            <a:off x="457200" y="274639"/>
            <a:ext cx="8229600" cy="1143000"/>
          </a:xfrm>
          <a:prstGeom prst="rect">
            <a:avLst/>
          </a:prstGeom>
        </p:spPr>
        <p:txBody>
          <a:bodyPr/>
          <a:lstStyle/>
          <a:p>
            <a:r>
              <a:rPr lang="fr-FR" dirty="0"/>
              <a:t>Modifiez le style du titre</a:t>
            </a: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8174" y="5229201"/>
            <a:ext cx="1323497" cy="1340771"/>
          </a:xfrm>
          <a:prstGeom prst="rect">
            <a:avLst/>
          </a:prstGeom>
        </p:spPr>
      </p:pic>
    </p:spTree>
    <p:extLst>
      <p:ext uri="{BB962C8B-B14F-4D97-AF65-F5344CB8AC3E}">
        <p14:creationId xmlns:p14="http://schemas.microsoft.com/office/powerpoint/2010/main" val="19018631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17"/>
          <p:cNvSpPr>
            <a:spLocks noGrp="1" noChangeArrowheads="1"/>
          </p:cNvSpPr>
          <p:nvPr>
            <p:ph type="sldNum" sz="quarter" idx="10"/>
          </p:nvPr>
        </p:nvSpPr>
        <p:spPr>
          <a:ln/>
        </p:spPr>
        <p:txBody>
          <a:bodyPr/>
          <a:lstStyle>
            <a:lvl1pPr>
              <a:defRPr/>
            </a:lvl1pPr>
          </a:lstStyle>
          <a:p>
            <a:pPr>
              <a:defRPr/>
            </a:pPr>
            <a:fld id="{A5FE6136-D9FA-4757-A8C9-5112AA88A1E2}" type="slidenum">
              <a:rPr lang="fr-FR">
                <a:solidFill>
                  <a:srgbClr val="FFFFFF"/>
                </a:solidFill>
              </a:rPr>
              <a:pPr>
                <a:defRPr/>
              </a:pPr>
              <a:t>‹N°›</a:t>
            </a:fld>
            <a:endParaRPr lang="fr-FR">
              <a:solidFill>
                <a:srgbClr val="FFFFFF"/>
              </a:solidFill>
            </a:endParaRP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8"/>
            <a:ext cx="1489348" cy="1508785"/>
          </a:xfrm>
          <a:prstGeom prst="rect">
            <a:avLst/>
          </a:prstGeom>
        </p:spPr>
      </p:pic>
    </p:spTree>
    <p:extLst>
      <p:ext uri="{BB962C8B-B14F-4D97-AF65-F5344CB8AC3E}">
        <p14:creationId xmlns:p14="http://schemas.microsoft.com/office/powerpoint/2010/main" val="314331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AND VISU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userDrawn="1"/>
        </p:nvSpPr>
        <p:spPr>
          <a:xfrm>
            <a:off x="1072183" y="5022701"/>
            <a:ext cx="3492000" cy="60332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noProof="0" dirty="0" smtClean="0">
              <a:solidFill>
                <a:schemeClr val="accent5"/>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bg1"/>
                </a:solidFill>
              </a:defRPr>
            </a:lvl1pPr>
          </a:lstStyle>
          <a:p>
            <a:r>
              <a:rPr lang="en-GB" noProof="0" dirty="0" smtClean="0"/>
              <a:t>presentation title </a:t>
            </a:r>
            <a:br>
              <a:rPr lang="en-GB" noProof="0" dirty="0" smtClean="0"/>
            </a:br>
            <a:r>
              <a:rPr lang="en-GB" noProof="0" dirty="0" smtClean="0"/>
              <a:t>on multi-lines</a:t>
            </a:r>
            <a:endParaRPr lang="en-GB" noProof="0" dirty="0"/>
          </a:p>
        </p:txBody>
      </p:sp>
      <p:sp>
        <p:nvSpPr>
          <p:cNvPr id="3" name="Sous-titre 2"/>
          <p:cNvSpPr>
            <a:spLocks noGrp="1"/>
          </p:cNvSpPr>
          <p:nvPr>
            <p:ph type="subTitle" idx="1" hasCustomPrompt="1"/>
          </p:nvPr>
        </p:nvSpPr>
        <p:spPr>
          <a:xfrm>
            <a:off x="390203" y="1143795"/>
            <a:ext cx="5328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Location, 00/00/2015</a:t>
            </a:r>
          </a:p>
        </p:txBody>
      </p:sp>
    </p:spTree>
    <p:extLst>
      <p:ext uri="{BB962C8B-B14F-4D97-AF65-F5344CB8AC3E}">
        <p14:creationId xmlns:p14="http://schemas.microsoft.com/office/powerpoint/2010/main" val="22713731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7"/>
          <p:cNvSpPr>
            <a:spLocks noGrp="1" noChangeArrowheads="1"/>
          </p:cNvSpPr>
          <p:nvPr>
            <p:ph type="sldNum" sz="quarter" idx="10"/>
          </p:nvPr>
        </p:nvSpPr>
        <p:spPr>
          <a:ln/>
        </p:spPr>
        <p:txBody>
          <a:bodyPr/>
          <a:lstStyle>
            <a:lvl1pPr>
              <a:defRPr/>
            </a:lvl1pPr>
          </a:lstStyle>
          <a:p>
            <a:pPr>
              <a:defRPr/>
            </a:pPr>
            <a:fld id="{26D63ADF-F4A4-417F-9668-08AC4240FB4D}" type="slidenum">
              <a:rPr lang="fr-FR">
                <a:solidFill>
                  <a:srgbClr val="FFFFFF"/>
                </a:solidFill>
              </a:rPr>
              <a:pPr>
                <a:defRPr/>
              </a:pPr>
              <a:t>‹N°›</a:t>
            </a:fld>
            <a:endParaRPr lang="fr-FR">
              <a:solidFill>
                <a:srgbClr val="FFFFFF"/>
              </a:solidFill>
            </a:endParaRP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8"/>
            <a:ext cx="1489348" cy="1508785"/>
          </a:xfrm>
          <a:prstGeom prst="rect">
            <a:avLst/>
          </a:prstGeom>
        </p:spPr>
      </p:pic>
    </p:spTree>
    <p:extLst>
      <p:ext uri="{BB962C8B-B14F-4D97-AF65-F5344CB8AC3E}">
        <p14:creationId xmlns:p14="http://schemas.microsoft.com/office/powerpoint/2010/main" val="5846678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3"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3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7"/>
          <p:cNvSpPr>
            <a:spLocks noGrp="1" noChangeArrowheads="1"/>
          </p:cNvSpPr>
          <p:nvPr>
            <p:ph type="sldNum" sz="quarter" idx="10"/>
          </p:nvPr>
        </p:nvSpPr>
        <p:spPr>
          <a:ln/>
        </p:spPr>
        <p:txBody>
          <a:bodyPr/>
          <a:lstStyle>
            <a:lvl1pPr>
              <a:defRPr/>
            </a:lvl1pPr>
          </a:lstStyle>
          <a:p>
            <a:pPr>
              <a:defRPr/>
            </a:pPr>
            <a:fld id="{D94C49A9-28C3-470C-91E0-DA651B20C52C}" type="slidenum">
              <a:rPr lang="fr-FR">
                <a:solidFill>
                  <a:srgbClr val="FFFFFF"/>
                </a:solidFill>
              </a:rPr>
              <a:pPr>
                <a:defRPr/>
              </a:pPr>
              <a:t>‹N°›</a:t>
            </a:fld>
            <a:endParaRPr lang="fr-FR">
              <a:solidFill>
                <a:srgbClr val="FFFFFF"/>
              </a:solidFill>
            </a:endParaRPr>
          </a:p>
        </p:txBody>
      </p:sp>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8"/>
            <a:ext cx="1489348" cy="1508785"/>
          </a:xfrm>
          <a:prstGeom prst="rect">
            <a:avLst/>
          </a:prstGeom>
        </p:spPr>
      </p:pic>
    </p:spTree>
    <p:extLst>
      <p:ext uri="{BB962C8B-B14F-4D97-AF65-F5344CB8AC3E}">
        <p14:creationId xmlns:p14="http://schemas.microsoft.com/office/powerpoint/2010/main" val="1364421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a:lstStyle/>
          <a:p>
            <a:r>
              <a:rPr lang="fr-FR"/>
              <a:t>Modifiez le style du titre</a:t>
            </a:r>
          </a:p>
        </p:txBody>
      </p:sp>
      <p:sp>
        <p:nvSpPr>
          <p:cNvPr id="3" name="Rectangle 17"/>
          <p:cNvSpPr>
            <a:spLocks noGrp="1" noChangeArrowheads="1"/>
          </p:cNvSpPr>
          <p:nvPr>
            <p:ph type="sldNum" sz="quarter" idx="10"/>
          </p:nvPr>
        </p:nvSpPr>
        <p:spPr>
          <a:ln/>
        </p:spPr>
        <p:txBody>
          <a:bodyPr/>
          <a:lstStyle>
            <a:lvl1pPr>
              <a:defRPr/>
            </a:lvl1pPr>
          </a:lstStyle>
          <a:p>
            <a:pPr>
              <a:defRPr/>
            </a:pPr>
            <a:fld id="{DA827AED-5C7D-4A66-A1F1-BB7CF7C94E1A}" type="slidenum">
              <a:rPr lang="fr-FR">
                <a:solidFill>
                  <a:srgbClr val="FFFFFF"/>
                </a:solidFill>
              </a:rPr>
              <a:pPr>
                <a:defRPr/>
              </a:pPr>
              <a:t>‹N°›</a:t>
            </a:fld>
            <a:endParaRPr lang="fr-FR">
              <a:solidFill>
                <a:srgbClr val="FFFFFF"/>
              </a:solidFill>
            </a:endParaRPr>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8"/>
            <a:ext cx="1489348" cy="1508785"/>
          </a:xfrm>
          <a:prstGeom prst="rect">
            <a:avLst/>
          </a:prstGeom>
        </p:spPr>
      </p:pic>
    </p:spTree>
    <p:extLst>
      <p:ext uri="{BB962C8B-B14F-4D97-AF65-F5344CB8AC3E}">
        <p14:creationId xmlns:p14="http://schemas.microsoft.com/office/powerpoint/2010/main" val="4101182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C9FACBE2-693B-4A29-A025-4A50CF492F40}" type="slidenum">
              <a:rPr lang="fr-FR">
                <a:solidFill>
                  <a:srgbClr val="FFFFFF"/>
                </a:solidFill>
              </a:rPr>
              <a:pPr>
                <a:defRPr/>
              </a:pPr>
              <a:t>‹N°›</a:t>
            </a:fld>
            <a:endParaRPr lang="fr-FR">
              <a:solidFill>
                <a:srgbClr val="FFFFFF"/>
              </a:solidFill>
            </a:endParaRPr>
          </a:p>
        </p:txBody>
      </p:sp>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8"/>
            <a:ext cx="1489348" cy="1508785"/>
          </a:xfrm>
          <a:prstGeom prst="rect">
            <a:avLst/>
          </a:prstGeom>
        </p:spPr>
      </p:pic>
    </p:spTree>
    <p:extLst>
      <p:ext uri="{BB962C8B-B14F-4D97-AF65-F5344CB8AC3E}">
        <p14:creationId xmlns:p14="http://schemas.microsoft.com/office/powerpoint/2010/main" val="44978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10" y="273049"/>
            <a:ext cx="3008313" cy="1162051"/>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7"/>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10"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17"/>
          <p:cNvSpPr>
            <a:spLocks noGrp="1" noChangeArrowheads="1"/>
          </p:cNvSpPr>
          <p:nvPr>
            <p:ph type="sldNum" sz="quarter" idx="10"/>
          </p:nvPr>
        </p:nvSpPr>
        <p:spPr>
          <a:ln/>
        </p:spPr>
        <p:txBody>
          <a:bodyPr/>
          <a:lstStyle>
            <a:lvl1pPr>
              <a:defRPr/>
            </a:lvl1pPr>
          </a:lstStyle>
          <a:p>
            <a:pPr>
              <a:defRPr/>
            </a:pPr>
            <a:fld id="{1C937BEF-4D91-4553-8611-A78937978AF2}" type="slidenum">
              <a:rPr lang="fr-FR">
                <a:solidFill>
                  <a:srgbClr val="FFFFFF"/>
                </a:solidFill>
              </a:rPr>
              <a:pPr>
                <a:defRPr/>
              </a:pPr>
              <a:t>‹N°›</a:t>
            </a:fld>
            <a:endParaRPr lang="fr-FR">
              <a:solidFill>
                <a:srgbClr val="FFFFFF"/>
              </a:solidFill>
            </a:endParaRP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8"/>
            <a:ext cx="1489348" cy="1508785"/>
          </a:xfrm>
          <a:prstGeom prst="rect">
            <a:avLst/>
          </a:prstGeom>
        </p:spPr>
      </p:pic>
    </p:spTree>
    <p:extLst>
      <p:ext uri="{BB962C8B-B14F-4D97-AF65-F5344CB8AC3E}">
        <p14:creationId xmlns:p14="http://schemas.microsoft.com/office/powerpoint/2010/main" val="2140259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197089"/>
            <a:ext cx="2212208" cy="2448177"/>
          </a:xfrm>
          <a:prstGeom prst="rect">
            <a:avLst/>
          </a:prstGeom>
        </p:spPr>
      </p:pic>
    </p:spTree>
    <p:extLst>
      <p:ext uri="{BB962C8B-B14F-4D97-AF65-F5344CB8AC3E}">
        <p14:creationId xmlns:p14="http://schemas.microsoft.com/office/powerpoint/2010/main" val="40574653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7"/>
          <p:cNvSpPr>
            <a:spLocks noGrp="1" noChangeArrowheads="1"/>
          </p:cNvSpPr>
          <p:nvPr>
            <p:ph type="sldNum" sz="quarter" idx="10"/>
          </p:nvPr>
        </p:nvSpPr>
        <p:spPr>
          <a:ln/>
        </p:spPr>
        <p:txBody>
          <a:bodyPr/>
          <a:lstStyle>
            <a:lvl1pPr>
              <a:defRPr/>
            </a:lvl1pPr>
          </a:lstStyle>
          <a:p>
            <a:pPr>
              <a:defRPr/>
            </a:pPr>
            <a:fld id="{E332803F-34D2-4C06-A172-F99DF4B30CE0}" type="slidenum">
              <a:rPr lang="fr-FR">
                <a:solidFill>
                  <a:srgbClr val="FFFFFF"/>
                </a:solidFill>
              </a:rPr>
              <a:pPr>
                <a:defRPr/>
              </a:pPr>
              <a:t>‹N°›</a:t>
            </a:fld>
            <a:endParaRPr lang="fr-FR">
              <a:solidFill>
                <a:srgbClr val="FFFFFF"/>
              </a:solidFill>
            </a:endParaRPr>
          </a:p>
        </p:txBody>
      </p:sp>
      <p:sp>
        <p:nvSpPr>
          <p:cNvPr id="5" name="Titre 4"/>
          <p:cNvSpPr>
            <a:spLocks noGrp="1"/>
          </p:cNvSpPr>
          <p:nvPr>
            <p:ph type="title"/>
          </p:nvPr>
        </p:nvSpPr>
        <p:spPr>
          <a:xfrm>
            <a:off x="457200" y="274639"/>
            <a:ext cx="8229600" cy="1143000"/>
          </a:xfrm>
          <a:prstGeom prst="rect">
            <a:avLst/>
          </a:prstGeom>
        </p:spPr>
        <p:txBody>
          <a:bodyPr/>
          <a:lstStyle/>
          <a:p>
            <a:r>
              <a:rPr lang="fr-FR" dirty="0"/>
              <a:t>Modifiez le style du titre</a:t>
            </a: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5"/>
            <a:ext cx="1489348" cy="1508785"/>
          </a:xfrm>
          <a:prstGeom prst="rect">
            <a:avLst/>
          </a:prstGeom>
        </p:spPr>
      </p:pic>
    </p:spTree>
    <p:extLst>
      <p:ext uri="{BB962C8B-B14F-4D97-AF65-F5344CB8AC3E}">
        <p14:creationId xmlns:p14="http://schemas.microsoft.com/office/powerpoint/2010/main" val="14272270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17"/>
          <p:cNvSpPr>
            <a:spLocks noGrp="1" noChangeArrowheads="1"/>
          </p:cNvSpPr>
          <p:nvPr>
            <p:ph type="sldNum" sz="quarter" idx="10"/>
          </p:nvPr>
        </p:nvSpPr>
        <p:spPr>
          <a:ln/>
        </p:spPr>
        <p:txBody>
          <a:bodyPr/>
          <a:lstStyle>
            <a:lvl1pPr>
              <a:defRPr/>
            </a:lvl1pPr>
          </a:lstStyle>
          <a:p>
            <a:pPr>
              <a:defRPr/>
            </a:pPr>
            <a:fld id="{A5FE6136-D9FA-4757-A8C9-5112AA88A1E2}" type="slidenum">
              <a:rPr lang="fr-FR">
                <a:solidFill>
                  <a:srgbClr val="FFFFFF"/>
                </a:solidFill>
              </a:rPr>
              <a:pPr>
                <a:defRPr/>
              </a:pPr>
              <a:t>‹N°›</a:t>
            </a:fld>
            <a:endParaRPr lang="fr-FR">
              <a:solidFill>
                <a:srgbClr val="FFFFFF"/>
              </a:solidFill>
            </a:endParaRP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5"/>
            <a:ext cx="1489348" cy="1508785"/>
          </a:xfrm>
          <a:prstGeom prst="rect">
            <a:avLst/>
          </a:prstGeom>
        </p:spPr>
      </p:pic>
    </p:spTree>
    <p:extLst>
      <p:ext uri="{BB962C8B-B14F-4D97-AF65-F5344CB8AC3E}">
        <p14:creationId xmlns:p14="http://schemas.microsoft.com/office/powerpoint/2010/main" val="41720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7"/>
          <p:cNvSpPr>
            <a:spLocks noGrp="1" noChangeArrowheads="1"/>
          </p:cNvSpPr>
          <p:nvPr>
            <p:ph type="sldNum" sz="quarter" idx="10"/>
          </p:nvPr>
        </p:nvSpPr>
        <p:spPr>
          <a:ln/>
        </p:spPr>
        <p:txBody>
          <a:bodyPr/>
          <a:lstStyle>
            <a:lvl1pPr>
              <a:defRPr/>
            </a:lvl1pPr>
          </a:lstStyle>
          <a:p>
            <a:pPr>
              <a:defRPr/>
            </a:pPr>
            <a:fld id="{26D63ADF-F4A4-417F-9668-08AC4240FB4D}" type="slidenum">
              <a:rPr lang="fr-FR">
                <a:solidFill>
                  <a:srgbClr val="FFFFFF"/>
                </a:solidFill>
              </a:rPr>
              <a:pPr>
                <a:defRPr/>
              </a:pPr>
              <a:t>‹N°›</a:t>
            </a:fld>
            <a:endParaRPr lang="fr-FR">
              <a:solidFill>
                <a:srgbClr val="FFFFFF"/>
              </a:solidFill>
            </a:endParaRP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5"/>
            <a:ext cx="1489348" cy="1508785"/>
          </a:xfrm>
          <a:prstGeom prst="rect">
            <a:avLst/>
          </a:prstGeom>
        </p:spPr>
      </p:pic>
    </p:spTree>
    <p:extLst>
      <p:ext uri="{BB962C8B-B14F-4D97-AF65-F5344CB8AC3E}">
        <p14:creationId xmlns:p14="http://schemas.microsoft.com/office/powerpoint/2010/main" val="22253616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1"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7"/>
          <p:cNvSpPr>
            <a:spLocks noGrp="1" noChangeArrowheads="1"/>
          </p:cNvSpPr>
          <p:nvPr>
            <p:ph type="sldNum" sz="quarter" idx="10"/>
          </p:nvPr>
        </p:nvSpPr>
        <p:spPr>
          <a:ln/>
        </p:spPr>
        <p:txBody>
          <a:bodyPr/>
          <a:lstStyle>
            <a:lvl1pPr>
              <a:defRPr/>
            </a:lvl1pPr>
          </a:lstStyle>
          <a:p>
            <a:pPr>
              <a:defRPr/>
            </a:pPr>
            <a:fld id="{D94C49A9-28C3-470C-91E0-DA651B20C52C}" type="slidenum">
              <a:rPr lang="fr-FR">
                <a:solidFill>
                  <a:srgbClr val="FFFFFF"/>
                </a:solidFill>
              </a:rPr>
              <a:pPr>
                <a:defRPr/>
              </a:pPr>
              <a:t>‹N°›</a:t>
            </a:fld>
            <a:endParaRPr lang="fr-FR">
              <a:solidFill>
                <a:srgbClr val="FFFFFF"/>
              </a:solidFill>
            </a:endParaRPr>
          </a:p>
        </p:txBody>
      </p:sp>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5"/>
            <a:ext cx="1489348" cy="1508785"/>
          </a:xfrm>
          <a:prstGeom prst="rect">
            <a:avLst/>
          </a:prstGeom>
        </p:spPr>
      </p:pic>
    </p:spTree>
    <p:extLst>
      <p:ext uri="{BB962C8B-B14F-4D97-AF65-F5344CB8AC3E}">
        <p14:creationId xmlns:p14="http://schemas.microsoft.com/office/powerpoint/2010/main" val="112396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AND VISUAL">
    <p:spTree>
      <p:nvGrpSpPr>
        <p:cNvPr id="1" name=""/>
        <p:cNvGrpSpPr/>
        <p:nvPr/>
      </p:nvGrpSpPr>
      <p:grpSpPr>
        <a:xfrm>
          <a:off x="0" y="0"/>
          <a:ext cx="0" cy="0"/>
          <a:chOff x="0" y="0"/>
          <a:chExt cx="0" cy="0"/>
        </a:xfrm>
      </p:grpSpPr>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16" name="Rectangle 15"/>
          <p:cNvSpPr/>
          <p:nvPr/>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noProof="0" dirty="0" smtClean="0">
              <a:solidFill>
                <a:schemeClr val="accent5"/>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bg1"/>
                </a:solidFill>
              </a:defRPr>
            </a:lvl1pPr>
          </a:lstStyle>
          <a:p>
            <a:r>
              <a:rPr lang="en-GB" noProof="0" dirty="0" smtClean="0"/>
              <a:t>presentation title </a:t>
            </a:r>
            <a:br>
              <a:rPr lang="en-GB" noProof="0" dirty="0" smtClean="0"/>
            </a:br>
            <a:r>
              <a:rPr lang="en-GB" noProof="0" dirty="0" smtClean="0"/>
              <a:t>on multi-lines</a:t>
            </a:r>
            <a:endParaRPr lang="en-GB" noProof="0" dirty="0"/>
          </a:p>
        </p:txBody>
      </p:sp>
      <p:sp>
        <p:nvSpPr>
          <p:cNvPr id="3" name="Sous-titre 2"/>
          <p:cNvSpPr>
            <a:spLocks noGrp="1"/>
          </p:cNvSpPr>
          <p:nvPr>
            <p:ph type="subTitle" idx="1" hasCustomPrompt="1"/>
          </p:nvPr>
        </p:nvSpPr>
        <p:spPr>
          <a:xfrm>
            <a:off x="390203" y="1143795"/>
            <a:ext cx="5328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Location, 00/00/2015</a:t>
            </a:r>
          </a:p>
        </p:txBody>
      </p:sp>
      <p:sp>
        <p:nvSpPr>
          <p:cNvPr id="9" name="Rectangle 8"/>
          <p:cNvSpPr/>
          <p:nvPr userDrawn="1"/>
        </p:nvSpPr>
        <p:spPr>
          <a:xfrm>
            <a:off x="1072183" y="5022701"/>
            <a:ext cx="3492000" cy="60332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noProof="0" dirty="0" smtClean="0">
              <a:solidFill>
                <a:schemeClr val="accent5"/>
              </a:solidFill>
            </a:endParaRPr>
          </a:p>
        </p:txBody>
      </p:sp>
      <p:pic>
        <p:nvPicPr>
          <p:cNvPr id="10"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763" r="9963"/>
          <a:stretch/>
        </p:blipFill>
        <p:spPr bwMode="auto">
          <a:xfrm>
            <a:off x="0" y="3712999"/>
            <a:ext cx="9144000" cy="133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1325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a:lstStyle/>
          <a:p>
            <a:r>
              <a:rPr lang="fr-FR"/>
              <a:t>Modifiez le style du titre</a:t>
            </a:r>
          </a:p>
        </p:txBody>
      </p:sp>
      <p:sp>
        <p:nvSpPr>
          <p:cNvPr id="3" name="Rectangle 17"/>
          <p:cNvSpPr>
            <a:spLocks noGrp="1" noChangeArrowheads="1"/>
          </p:cNvSpPr>
          <p:nvPr>
            <p:ph type="sldNum" sz="quarter" idx="10"/>
          </p:nvPr>
        </p:nvSpPr>
        <p:spPr>
          <a:ln/>
        </p:spPr>
        <p:txBody>
          <a:bodyPr/>
          <a:lstStyle>
            <a:lvl1pPr>
              <a:defRPr/>
            </a:lvl1pPr>
          </a:lstStyle>
          <a:p>
            <a:pPr>
              <a:defRPr/>
            </a:pPr>
            <a:fld id="{DA827AED-5C7D-4A66-A1F1-BB7CF7C94E1A}" type="slidenum">
              <a:rPr lang="fr-FR">
                <a:solidFill>
                  <a:srgbClr val="FFFFFF"/>
                </a:solidFill>
              </a:rPr>
              <a:pPr>
                <a:defRPr/>
              </a:pPr>
              <a:t>‹N°›</a:t>
            </a:fld>
            <a:endParaRPr lang="fr-FR">
              <a:solidFill>
                <a:srgbClr val="FFFFFF"/>
              </a:solidFill>
            </a:endParaRPr>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5"/>
            <a:ext cx="1489348" cy="1508785"/>
          </a:xfrm>
          <a:prstGeom prst="rect">
            <a:avLst/>
          </a:prstGeom>
        </p:spPr>
      </p:pic>
    </p:spTree>
    <p:extLst>
      <p:ext uri="{BB962C8B-B14F-4D97-AF65-F5344CB8AC3E}">
        <p14:creationId xmlns:p14="http://schemas.microsoft.com/office/powerpoint/2010/main" val="613563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C9FACBE2-693B-4A29-A025-4A50CF492F40}" type="slidenum">
              <a:rPr lang="fr-FR">
                <a:solidFill>
                  <a:srgbClr val="FFFFFF"/>
                </a:solidFill>
              </a:rPr>
              <a:pPr>
                <a:defRPr/>
              </a:pPr>
              <a:t>‹N°›</a:t>
            </a:fld>
            <a:endParaRPr lang="fr-FR">
              <a:solidFill>
                <a:srgbClr val="FFFFFF"/>
              </a:solidFill>
            </a:endParaRPr>
          </a:p>
        </p:txBody>
      </p:sp>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5"/>
            <a:ext cx="1489348" cy="1508785"/>
          </a:xfrm>
          <a:prstGeom prst="rect">
            <a:avLst/>
          </a:prstGeom>
        </p:spPr>
      </p:pic>
    </p:spTree>
    <p:extLst>
      <p:ext uri="{BB962C8B-B14F-4D97-AF65-F5344CB8AC3E}">
        <p14:creationId xmlns:p14="http://schemas.microsoft.com/office/powerpoint/2010/main" val="3760595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6" y="273049"/>
            <a:ext cx="3008313" cy="1162051"/>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6"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17"/>
          <p:cNvSpPr>
            <a:spLocks noGrp="1" noChangeArrowheads="1"/>
          </p:cNvSpPr>
          <p:nvPr>
            <p:ph type="sldNum" sz="quarter" idx="10"/>
          </p:nvPr>
        </p:nvSpPr>
        <p:spPr>
          <a:ln/>
        </p:spPr>
        <p:txBody>
          <a:bodyPr/>
          <a:lstStyle>
            <a:lvl1pPr>
              <a:defRPr/>
            </a:lvl1pPr>
          </a:lstStyle>
          <a:p>
            <a:pPr>
              <a:defRPr/>
            </a:pPr>
            <a:fld id="{1C937BEF-4D91-4553-8611-A78937978AF2}" type="slidenum">
              <a:rPr lang="fr-FR">
                <a:solidFill>
                  <a:srgbClr val="FFFFFF"/>
                </a:solidFill>
              </a:rPr>
              <a:pPr>
                <a:defRPr/>
              </a:pPr>
              <a:t>‹N°›</a:t>
            </a:fld>
            <a:endParaRPr lang="fr-FR">
              <a:solidFill>
                <a:srgbClr val="FFFFFF"/>
              </a:solidFill>
            </a:endParaRP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5"/>
            <a:ext cx="1489348" cy="1508785"/>
          </a:xfrm>
          <a:prstGeom prst="rect">
            <a:avLst/>
          </a:prstGeom>
        </p:spPr>
      </p:pic>
    </p:spTree>
    <p:extLst>
      <p:ext uri="{BB962C8B-B14F-4D97-AF65-F5344CB8AC3E}">
        <p14:creationId xmlns:p14="http://schemas.microsoft.com/office/powerpoint/2010/main" val="2171159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197086"/>
            <a:ext cx="2212208" cy="2448177"/>
          </a:xfrm>
          <a:prstGeom prst="rect">
            <a:avLst/>
          </a:prstGeom>
        </p:spPr>
      </p:pic>
    </p:spTree>
    <p:extLst>
      <p:ext uri="{BB962C8B-B14F-4D97-AF65-F5344CB8AC3E}">
        <p14:creationId xmlns:p14="http://schemas.microsoft.com/office/powerpoint/2010/main" val="3286105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7"/>
          <p:cNvSpPr>
            <a:spLocks noGrp="1" noChangeArrowheads="1"/>
          </p:cNvSpPr>
          <p:nvPr>
            <p:ph type="sldNum" sz="quarter" idx="10"/>
          </p:nvPr>
        </p:nvSpPr>
        <p:spPr>
          <a:ln/>
        </p:spPr>
        <p:txBody>
          <a:bodyPr/>
          <a:lstStyle>
            <a:lvl1pPr>
              <a:defRPr/>
            </a:lvl1pPr>
          </a:lstStyle>
          <a:p>
            <a:pPr>
              <a:defRPr/>
            </a:pPr>
            <a:fld id="{E332803F-34D2-4C06-A172-F99DF4B30CE0}" type="slidenum">
              <a:rPr lang="fr-FR">
                <a:solidFill>
                  <a:srgbClr val="FFFFFF"/>
                </a:solidFill>
              </a:rPr>
              <a:pPr>
                <a:defRPr/>
              </a:pPr>
              <a:t>‹N°›</a:t>
            </a:fld>
            <a:endParaRPr lang="fr-FR">
              <a:solidFill>
                <a:srgbClr val="FFFFFF"/>
              </a:solidFill>
            </a:endParaRPr>
          </a:p>
        </p:txBody>
      </p:sp>
      <p:sp>
        <p:nvSpPr>
          <p:cNvPr id="5" name="Titre 4"/>
          <p:cNvSpPr>
            <a:spLocks noGrp="1"/>
          </p:cNvSpPr>
          <p:nvPr>
            <p:ph type="title"/>
          </p:nvPr>
        </p:nvSpPr>
        <p:spPr>
          <a:xfrm>
            <a:off x="457200" y="274639"/>
            <a:ext cx="8229600" cy="1143000"/>
          </a:xfrm>
          <a:prstGeom prst="rect">
            <a:avLst/>
          </a:prstGeom>
        </p:spPr>
        <p:txBody>
          <a:bodyPr/>
          <a:lstStyle/>
          <a:p>
            <a:r>
              <a:rPr lang="fr-FR" dirty="0"/>
              <a:t>Modifiez le style du titre</a:t>
            </a: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2"/>
            <a:ext cx="1489348" cy="1508785"/>
          </a:xfrm>
          <a:prstGeom prst="rect">
            <a:avLst/>
          </a:prstGeom>
        </p:spPr>
      </p:pic>
    </p:spTree>
    <p:extLst>
      <p:ext uri="{BB962C8B-B14F-4D97-AF65-F5344CB8AC3E}">
        <p14:creationId xmlns:p14="http://schemas.microsoft.com/office/powerpoint/2010/main" val="1972545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17"/>
          <p:cNvSpPr>
            <a:spLocks noGrp="1" noChangeArrowheads="1"/>
          </p:cNvSpPr>
          <p:nvPr>
            <p:ph type="sldNum" sz="quarter" idx="10"/>
          </p:nvPr>
        </p:nvSpPr>
        <p:spPr>
          <a:ln/>
        </p:spPr>
        <p:txBody>
          <a:bodyPr/>
          <a:lstStyle>
            <a:lvl1pPr>
              <a:defRPr/>
            </a:lvl1pPr>
          </a:lstStyle>
          <a:p>
            <a:pPr>
              <a:defRPr/>
            </a:pPr>
            <a:fld id="{A5FE6136-D9FA-4757-A8C9-5112AA88A1E2}" type="slidenum">
              <a:rPr lang="fr-FR">
                <a:solidFill>
                  <a:srgbClr val="FFFFFF"/>
                </a:solidFill>
              </a:rPr>
              <a:pPr>
                <a:defRPr/>
              </a:pPr>
              <a:t>‹N°›</a:t>
            </a:fld>
            <a:endParaRPr lang="fr-FR">
              <a:solidFill>
                <a:srgbClr val="FFFFFF"/>
              </a:solidFill>
            </a:endParaRP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2"/>
            <a:ext cx="1489348" cy="1508785"/>
          </a:xfrm>
          <a:prstGeom prst="rect">
            <a:avLst/>
          </a:prstGeom>
        </p:spPr>
      </p:pic>
    </p:spTree>
    <p:extLst>
      <p:ext uri="{BB962C8B-B14F-4D97-AF65-F5344CB8AC3E}">
        <p14:creationId xmlns:p14="http://schemas.microsoft.com/office/powerpoint/2010/main" val="1219836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7"/>
          <p:cNvSpPr>
            <a:spLocks noGrp="1" noChangeArrowheads="1"/>
          </p:cNvSpPr>
          <p:nvPr>
            <p:ph type="sldNum" sz="quarter" idx="10"/>
          </p:nvPr>
        </p:nvSpPr>
        <p:spPr>
          <a:ln/>
        </p:spPr>
        <p:txBody>
          <a:bodyPr/>
          <a:lstStyle>
            <a:lvl1pPr>
              <a:defRPr/>
            </a:lvl1pPr>
          </a:lstStyle>
          <a:p>
            <a:pPr>
              <a:defRPr/>
            </a:pPr>
            <a:fld id="{26D63ADF-F4A4-417F-9668-08AC4240FB4D}" type="slidenum">
              <a:rPr lang="fr-FR">
                <a:solidFill>
                  <a:srgbClr val="FFFFFF"/>
                </a:solidFill>
              </a:rPr>
              <a:pPr>
                <a:defRPr/>
              </a:pPr>
              <a:t>‹N°›</a:t>
            </a:fld>
            <a:endParaRPr lang="fr-FR">
              <a:solidFill>
                <a:srgbClr val="FFFFFF"/>
              </a:solidFill>
            </a:endParaRP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2"/>
            <a:ext cx="1489348" cy="1508785"/>
          </a:xfrm>
          <a:prstGeom prst="rect">
            <a:avLst/>
          </a:prstGeom>
        </p:spPr>
      </p:pic>
    </p:spTree>
    <p:extLst>
      <p:ext uri="{BB962C8B-B14F-4D97-AF65-F5344CB8AC3E}">
        <p14:creationId xmlns:p14="http://schemas.microsoft.com/office/powerpoint/2010/main" val="3102868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7"/>
          <p:cNvSpPr>
            <a:spLocks noGrp="1" noChangeArrowheads="1"/>
          </p:cNvSpPr>
          <p:nvPr>
            <p:ph type="sldNum" sz="quarter" idx="10"/>
          </p:nvPr>
        </p:nvSpPr>
        <p:spPr>
          <a:ln/>
        </p:spPr>
        <p:txBody>
          <a:bodyPr/>
          <a:lstStyle>
            <a:lvl1pPr>
              <a:defRPr/>
            </a:lvl1pPr>
          </a:lstStyle>
          <a:p>
            <a:pPr>
              <a:defRPr/>
            </a:pPr>
            <a:fld id="{D94C49A9-28C3-470C-91E0-DA651B20C52C}" type="slidenum">
              <a:rPr lang="fr-FR">
                <a:solidFill>
                  <a:srgbClr val="FFFFFF"/>
                </a:solidFill>
              </a:rPr>
              <a:pPr>
                <a:defRPr/>
              </a:pPr>
              <a:t>‹N°›</a:t>
            </a:fld>
            <a:endParaRPr lang="fr-FR">
              <a:solidFill>
                <a:srgbClr val="FFFFFF"/>
              </a:solidFill>
            </a:endParaRPr>
          </a:p>
        </p:txBody>
      </p:sp>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2"/>
            <a:ext cx="1489348" cy="1508785"/>
          </a:xfrm>
          <a:prstGeom prst="rect">
            <a:avLst/>
          </a:prstGeom>
        </p:spPr>
      </p:pic>
    </p:spTree>
    <p:extLst>
      <p:ext uri="{BB962C8B-B14F-4D97-AF65-F5344CB8AC3E}">
        <p14:creationId xmlns:p14="http://schemas.microsoft.com/office/powerpoint/2010/main" val="101586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a:lstStyle/>
          <a:p>
            <a:r>
              <a:rPr lang="fr-FR"/>
              <a:t>Modifiez le style du titre</a:t>
            </a:r>
          </a:p>
        </p:txBody>
      </p:sp>
      <p:sp>
        <p:nvSpPr>
          <p:cNvPr id="3" name="Rectangle 17"/>
          <p:cNvSpPr>
            <a:spLocks noGrp="1" noChangeArrowheads="1"/>
          </p:cNvSpPr>
          <p:nvPr>
            <p:ph type="sldNum" sz="quarter" idx="10"/>
          </p:nvPr>
        </p:nvSpPr>
        <p:spPr>
          <a:ln/>
        </p:spPr>
        <p:txBody>
          <a:bodyPr/>
          <a:lstStyle>
            <a:lvl1pPr>
              <a:defRPr/>
            </a:lvl1pPr>
          </a:lstStyle>
          <a:p>
            <a:pPr>
              <a:defRPr/>
            </a:pPr>
            <a:fld id="{DA827AED-5C7D-4A66-A1F1-BB7CF7C94E1A}" type="slidenum">
              <a:rPr lang="fr-FR">
                <a:solidFill>
                  <a:srgbClr val="FFFFFF"/>
                </a:solidFill>
              </a:rPr>
              <a:pPr>
                <a:defRPr/>
              </a:pPr>
              <a:t>‹N°›</a:t>
            </a:fld>
            <a:endParaRPr lang="fr-FR">
              <a:solidFill>
                <a:srgbClr val="FFFFFF"/>
              </a:solidFill>
            </a:endParaRPr>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2"/>
            <a:ext cx="1489348" cy="1508785"/>
          </a:xfrm>
          <a:prstGeom prst="rect">
            <a:avLst/>
          </a:prstGeom>
        </p:spPr>
      </p:pic>
    </p:spTree>
    <p:extLst>
      <p:ext uri="{BB962C8B-B14F-4D97-AF65-F5344CB8AC3E}">
        <p14:creationId xmlns:p14="http://schemas.microsoft.com/office/powerpoint/2010/main" val="4082598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C9FACBE2-693B-4A29-A025-4A50CF492F40}" type="slidenum">
              <a:rPr lang="fr-FR">
                <a:solidFill>
                  <a:srgbClr val="FFFFFF"/>
                </a:solidFill>
              </a:rPr>
              <a:pPr>
                <a:defRPr/>
              </a:pPr>
              <a:t>‹N°›</a:t>
            </a:fld>
            <a:endParaRPr lang="fr-FR">
              <a:solidFill>
                <a:srgbClr val="FFFFFF"/>
              </a:solidFill>
            </a:endParaRPr>
          </a:p>
        </p:txBody>
      </p:sp>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2"/>
            <a:ext cx="1489348" cy="1508785"/>
          </a:xfrm>
          <a:prstGeom prst="rect">
            <a:avLst/>
          </a:prstGeom>
        </p:spPr>
      </p:pic>
    </p:spTree>
    <p:extLst>
      <p:ext uri="{BB962C8B-B14F-4D97-AF65-F5344CB8AC3E}">
        <p14:creationId xmlns:p14="http://schemas.microsoft.com/office/powerpoint/2010/main" val="303885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EXTE">
    <p:spTree>
      <p:nvGrpSpPr>
        <p:cNvPr id="1" name=""/>
        <p:cNvGrpSpPr/>
        <p:nvPr/>
      </p:nvGrpSpPr>
      <p:grpSpPr>
        <a:xfrm>
          <a:off x="0" y="0"/>
          <a:ext cx="0" cy="0"/>
          <a:chOff x="0" y="0"/>
          <a:chExt cx="0" cy="0"/>
        </a:xfrm>
      </p:grpSpPr>
      <p:sp>
        <p:nvSpPr>
          <p:cNvPr id="11" name="Espace réservé du contenu 2"/>
          <p:cNvSpPr>
            <a:spLocks noGrp="1"/>
          </p:cNvSpPr>
          <p:nvPr>
            <p:ph idx="1" hasCustomPrompt="1"/>
          </p:nvPr>
        </p:nvSpPr>
        <p:spPr>
          <a:xfrm>
            <a:off x="342578" y="1137313"/>
            <a:ext cx="8460000" cy="4739960"/>
          </a:xfrm>
        </p:spPr>
        <p:txBody>
          <a:bodyPr/>
          <a:lstStyle>
            <a:lvl1pPr>
              <a:defRPr/>
            </a:lvl1pPr>
            <a:lvl2pPr marL="358775" indent="-179388">
              <a:defRPr/>
            </a:lvl2pPr>
            <a:lvl3pPr marL="538163" indent="-182563">
              <a:defRPr/>
            </a:lvl3pPr>
            <a:lvl4pPr marL="719138" indent="-173038">
              <a:defRPr/>
            </a:lvl4pPr>
            <a:lvl5pPr marL="3175" indent="4763">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
        <p:nvSpPr>
          <p:cNvPr id="8" name="Titre 7"/>
          <p:cNvSpPr>
            <a:spLocks noGrp="1"/>
          </p:cNvSpPr>
          <p:nvPr>
            <p:ph type="title" hasCustomPrompt="1"/>
          </p:nvPr>
        </p:nvSpPr>
        <p:spPr>
          <a:xfrm>
            <a:off x="342578" y="116192"/>
            <a:ext cx="8460000" cy="745664"/>
          </a:xfrm>
        </p:spPr>
        <p:txBody>
          <a:bodyPr/>
          <a:lstStyle>
            <a:lvl1pPr>
              <a:defRPr/>
            </a:lvl1pPr>
          </a:lstStyle>
          <a:p>
            <a:r>
              <a:rPr lang="en-GB" noProof="0" dirty="0" smtClean="0"/>
              <a:t>Slide title</a:t>
            </a:r>
            <a:endParaRPr lang="en-GB" noProof="0" dirty="0"/>
          </a:p>
        </p:txBody>
      </p:sp>
      <p:sp>
        <p:nvSpPr>
          <p:cNvPr id="2" name="Espace réservé de la date 1"/>
          <p:cNvSpPr>
            <a:spLocks noGrp="1"/>
          </p:cNvSpPr>
          <p:nvPr>
            <p:ph type="dt" sz="half" idx="10"/>
          </p:nvPr>
        </p:nvSpPr>
        <p:spPr/>
        <p:txBody>
          <a:bodyPr/>
          <a:lstStyle/>
          <a:p>
            <a:pPr>
              <a:defRPr/>
            </a:pPr>
            <a:endParaRPr lang="en-GB" noProof="0" dirty="0"/>
          </a:p>
        </p:txBody>
      </p:sp>
      <p:sp>
        <p:nvSpPr>
          <p:cNvPr id="7" name="Espace réservé du pied de page 6"/>
          <p:cNvSpPr>
            <a:spLocks noGrp="1"/>
          </p:cNvSpPr>
          <p:nvPr>
            <p:ph type="ftr" sz="quarter" idx="11"/>
          </p:nvPr>
        </p:nvSpPr>
        <p:spPr/>
        <p:txBody>
          <a:bodyPr/>
          <a:lstStyle/>
          <a:p>
            <a:pPr>
              <a:defRPr/>
            </a:pPr>
            <a:r>
              <a:rPr lang="fr-FR" noProof="0" smtClean="0"/>
              <a:t>Agora de la Gestion Financière - AFG - Af2i</a:t>
            </a:r>
            <a:endParaRPr lang="en-GB" noProof="0" dirty="0"/>
          </a:p>
        </p:txBody>
      </p:sp>
      <p:sp>
        <p:nvSpPr>
          <p:cNvPr id="9" name="Espace réservé du numéro de diapositive 8"/>
          <p:cNvSpPr>
            <a:spLocks noGrp="1"/>
          </p:cNvSpPr>
          <p:nvPr>
            <p:ph type="sldNum" sz="quarter" idx="12"/>
          </p:nvPr>
        </p:nvSpPr>
        <p:spPr/>
        <p:txBody>
          <a:bodyPr/>
          <a:lstStyle/>
          <a:p>
            <a:pPr>
              <a:defRPr/>
            </a:pPr>
            <a:fld id="{276219AF-F5ED-455B-A512-B03AB3602319}" type="slidenum">
              <a:rPr lang="en-GB" noProof="0" smtClean="0"/>
              <a:pPr>
                <a:defRPr/>
              </a:pPr>
              <a:t>‹N°›</a:t>
            </a:fld>
            <a:endParaRPr lang="en-GB" noProof="0" dirty="0"/>
          </a:p>
        </p:txBody>
      </p:sp>
      <p:cxnSp>
        <p:nvCxnSpPr>
          <p:cNvPr id="10" name="Connecteur droit 9"/>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2954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49"/>
            <a:ext cx="3008313" cy="1162051"/>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17"/>
          <p:cNvSpPr>
            <a:spLocks noGrp="1" noChangeArrowheads="1"/>
          </p:cNvSpPr>
          <p:nvPr>
            <p:ph type="sldNum" sz="quarter" idx="10"/>
          </p:nvPr>
        </p:nvSpPr>
        <p:spPr>
          <a:ln/>
        </p:spPr>
        <p:txBody>
          <a:bodyPr/>
          <a:lstStyle>
            <a:lvl1pPr>
              <a:defRPr/>
            </a:lvl1pPr>
          </a:lstStyle>
          <a:p>
            <a:pPr>
              <a:defRPr/>
            </a:pPr>
            <a:fld id="{1C937BEF-4D91-4553-8611-A78937978AF2}" type="slidenum">
              <a:rPr lang="fr-FR">
                <a:solidFill>
                  <a:srgbClr val="FFFFFF"/>
                </a:solidFill>
              </a:rPr>
              <a:pPr>
                <a:defRPr/>
              </a:pPr>
              <a:t>‹N°›</a:t>
            </a:fld>
            <a:endParaRPr lang="fr-FR">
              <a:solidFill>
                <a:srgbClr val="FFFFFF"/>
              </a:solidFill>
            </a:endParaRP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061182"/>
            <a:ext cx="1489348" cy="1508785"/>
          </a:xfrm>
          <a:prstGeom prst="rect">
            <a:avLst/>
          </a:prstGeom>
        </p:spPr>
      </p:pic>
    </p:spTree>
    <p:extLst>
      <p:ext uri="{BB962C8B-B14F-4D97-AF65-F5344CB8AC3E}">
        <p14:creationId xmlns:p14="http://schemas.microsoft.com/office/powerpoint/2010/main" val="2913788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797152"/>
            <a:ext cx="2209428" cy="1841190"/>
          </a:xfrm>
          <a:prstGeom prst="rect">
            <a:avLst/>
          </a:prstGeom>
        </p:spPr>
      </p:pic>
    </p:spTree>
    <p:extLst>
      <p:ext uri="{BB962C8B-B14F-4D97-AF65-F5344CB8AC3E}">
        <p14:creationId xmlns:p14="http://schemas.microsoft.com/office/powerpoint/2010/main" val="2316732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7"/>
          <p:cNvSpPr>
            <a:spLocks noGrp="1" noChangeArrowheads="1"/>
          </p:cNvSpPr>
          <p:nvPr>
            <p:ph type="sldNum" sz="quarter" idx="10"/>
          </p:nvPr>
        </p:nvSpPr>
        <p:spPr>
          <a:ln/>
        </p:spPr>
        <p:txBody>
          <a:bodyPr/>
          <a:lstStyle>
            <a:lvl1pPr>
              <a:defRPr/>
            </a:lvl1pPr>
          </a:lstStyle>
          <a:p>
            <a:pPr>
              <a:defRPr/>
            </a:pPr>
            <a:fld id="{E332803F-34D2-4C06-A172-F99DF4B30CE0}" type="slidenum">
              <a:rPr lang="fr-FR">
                <a:solidFill>
                  <a:srgbClr val="FFFFFF"/>
                </a:solidFill>
              </a:rPr>
              <a:pPr>
                <a:defRPr/>
              </a:pPr>
              <a:t>‹N°›</a:t>
            </a:fld>
            <a:endParaRPr lang="fr-FR">
              <a:solidFill>
                <a:srgbClr val="FFFFFF"/>
              </a:solidFill>
            </a:endParaRPr>
          </a:p>
        </p:txBody>
      </p:sp>
      <p:sp>
        <p:nvSpPr>
          <p:cNvPr id="5" name="Titre 4"/>
          <p:cNvSpPr>
            <a:spLocks noGrp="1"/>
          </p:cNvSpPr>
          <p:nvPr>
            <p:ph type="title"/>
          </p:nvPr>
        </p:nvSpPr>
        <p:spPr>
          <a:xfrm>
            <a:off x="457200" y="274638"/>
            <a:ext cx="8229600" cy="1143000"/>
          </a:xfrm>
          <a:prstGeom prst="rect">
            <a:avLst/>
          </a:prstGeom>
        </p:spPr>
        <p:txBody>
          <a:bodyPr/>
          <a:lstStyle/>
          <a:p>
            <a:r>
              <a:rPr lang="fr-FR" dirty="0"/>
              <a:t>Modifiez le style du titre</a:t>
            </a: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1783465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17"/>
          <p:cNvSpPr>
            <a:spLocks noGrp="1" noChangeArrowheads="1"/>
          </p:cNvSpPr>
          <p:nvPr>
            <p:ph type="sldNum" sz="quarter" idx="10"/>
          </p:nvPr>
        </p:nvSpPr>
        <p:spPr>
          <a:ln/>
        </p:spPr>
        <p:txBody>
          <a:bodyPr/>
          <a:lstStyle>
            <a:lvl1pPr>
              <a:defRPr/>
            </a:lvl1pPr>
          </a:lstStyle>
          <a:p>
            <a:pPr>
              <a:defRPr/>
            </a:pPr>
            <a:fld id="{A5FE6136-D9FA-4757-A8C9-5112AA88A1E2}" type="slidenum">
              <a:rPr lang="fr-FR">
                <a:solidFill>
                  <a:srgbClr val="FFFFFF"/>
                </a:solidFill>
              </a:rPr>
              <a:pPr>
                <a:defRPr/>
              </a:pPr>
              <a:t>‹N°›</a:t>
            </a:fld>
            <a:endParaRPr lang="fr-FR">
              <a:solidFill>
                <a:srgbClr val="FFFFFF"/>
              </a:solidFill>
            </a:endParaRPr>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3745394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7"/>
          <p:cNvSpPr>
            <a:spLocks noGrp="1" noChangeArrowheads="1"/>
          </p:cNvSpPr>
          <p:nvPr>
            <p:ph type="sldNum" sz="quarter" idx="10"/>
          </p:nvPr>
        </p:nvSpPr>
        <p:spPr>
          <a:ln/>
        </p:spPr>
        <p:txBody>
          <a:bodyPr/>
          <a:lstStyle>
            <a:lvl1pPr>
              <a:defRPr/>
            </a:lvl1pPr>
          </a:lstStyle>
          <a:p>
            <a:pPr>
              <a:defRPr/>
            </a:pPr>
            <a:fld id="{26D63ADF-F4A4-417F-9668-08AC4240FB4D}" type="slidenum">
              <a:rPr lang="fr-FR">
                <a:solidFill>
                  <a:srgbClr val="FFFFFF"/>
                </a:solidFill>
              </a:rPr>
              <a:pPr>
                <a:defRPr/>
              </a:pPr>
              <a:t>‹N°›</a:t>
            </a:fld>
            <a:endParaRPr lang="fr-FR">
              <a:solidFill>
                <a:srgbClr val="FFFFFF"/>
              </a:solidFill>
            </a:endParaRP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40206414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7"/>
          <p:cNvSpPr>
            <a:spLocks noGrp="1" noChangeArrowheads="1"/>
          </p:cNvSpPr>
          <p:nvPr>
            <p:ph type="sldNum" sz="quarter" idx="10"/>
          </p:nvPr>
        </p:nvSpPr>
        <p:spPr>
          <a:ln/>
        </p:spPr>
        <p:txBody>
          <a:bodyPr/>
          <a:lstStyle>
            <a:lvl1pPr>
              <a:defRPr/>
            </a:lvl1pPr>
          </a:lstStyle>
          <a:p>
            <a:pPr>
              <a:defRPr/>
            </a:pPr>
            <a:fld id="{D94C49A9-28C3-470C-91E0-DA651B20C52C}" type="slidenum">
              <a:rPr lang="fr-FR">
                <a:solidFill>
                  <a:srgbClr val="FFFFFF"/>
                </a:solidFill>
              </a:rPr>
              <a:pPr>
                <a:defRPr/>
              </a:pPr>
              <a:t>‹N°›</a:t>
            </a:fld>
            <a:endParaRPr lang="fr-FR">
              <a:solidFill>
                <a:srgbClr val="FFFFFF"/>
              </a:solidFill>
            </a:endParaRPr>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2785354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Rectangle 17"/>
          <p:cNvSpPr>
            <a:spLocks noGrp="1" noChangeArrowheads="1"/>
          </p:cNvSpPr>
          <p:nvPr>
            <p:ph type="sldNum" sz="quarter" idx="10"/>
          </p:nvPr>
        </p:nvSpPr>
        <p:spPr>
          <a:ln/>
        </p:spPr>
        <p:txBody>
          <a:bodyPr/>
          <a:lstStyle>
            <a:lvl1pPr>
              <a:defRPr/>
            </a:lvl1pPr>
          </a:lstStyle>
          <a:p>
            <a:pPr>
              <a:defRPr/>
            </a:pPr>
            <a:fld id="{DA827AED-5C7D-4A66-A1F1-BB7CF7C94E1A}" type="slidenum">
              <a:rPr lang="fr-FR">
                <a:solidFill>
                  <a:srgbClr val="FFFFFF"/>
                </a:solidFill>
              </a:rPr>
              <a:pPr>
                <a:defRPr/>
              </a:pPr>
              <a:t>‹N°›</a:t>
            </a:fld>
            <a:endParaRPr lang="fr-FR">
              <a:solidFill>
                <a:srgbClr val="FFFFFF"/>
              </a:solidFill>
            </a:endParaRPr>
          </a:p>
        </p:txBody>
      </p:sp>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2109071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C9FACBE2-693B-4A29-A025-4A50CF492F40}" type="slidenum">
              <a:rPr lang="fr-FR">
                <a:solidFill>
                  <a:srgbClr val="FFFFFF"/>
                </a:solidFill>
              </a:rPr>
              <a:pPr>
                <a:defRPr/>
              </a:pPr>
              <a:t>‹N°›</a:t>
            </a:fld>
            <a:endParaRPr lang="fr-FR">
              <a:solidFill>
                <a:srgbClr val="FFFFFF"/>
              </a:solidFill>
            </a:endParaRPr>
          </a:p>
        </p:txBody>
      </p:sp>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335287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17"/>
          <p:cNvSpPr>
            <a:spLocks noGrp="1" noChangeArrowheads="1"/>
          </p:cNvSpPr>
          <p:nvPr>
            <p:ph type="sldNum" sz="quarter" idx="10"/>
          </p:nvPr>
        </p:nvSpPr>
        <p:spPr>
          <a:ln/>
        </p:spPr>
        <p:txBody>
          <a:bodyPr/>
          <a:lstStyle>
            <a:lvl1pPr>
              <a:defRPr/>
            </a:lvl1pPr>
          </a:lstStyle>
          <a:p>
            <a:pPr>
              <a:defRPr/>
            </a:pPr>
            <a:fld id="{1C937BEF-4D91-4553-8611-A78937978AF2}" type="slidenum">
              <a:rPr lang="fr-FR">
                <a:solidFill>
                  <a:srgbClr val="FFFFFF"/>
                </a:solidFill>
              </a:rPr>
              <a:pPr>
                <a:defRPr/>
              </a:pPr>
              <a:t>‹N°›</a:t>
            </a:fld>
            <a:endParaRPr lang="fr-FR">
              <a:solidFill>
                <a:srgbClr val="FFFFFF"/>
              </a:solidFill>
            </a:endParaRP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3988985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17"/>
          <p:cNvSpPr>
            <a:spLocks noGrp="1" noChangeArrowheads="1"/>
          </p:cNvSpPr>
          <p:nvPr>
            <p:ph type="sldNum" sz="quarter" idx="10"/>
          </p:nvPr>
        </p:nvSpPr>
        <p:spPr>
          <a:ln/>
        </p:spPr>
        <p:txBody>
          <a:bodyPr/>
          <a:lstStyle>
            <a:lvl1pPr>
              <a:defRPr/>
            </a:lvl1pPr>
          </a:lstStyle>
          <a:p>
            <a:pPr>
              <a:defRPr/>
            </a:pPr>
            <a:fld id="{7BEC1DCC-F9D4-491A-AD6D-05FACFAAE576}" type="slidenum">
              <a:rPr lang="fr-FR">
                <a:solidFill>
                  <a:srgbClr val="FFFFFF"/>
                </a:solidFill>
              </a:rPr>
              <a:pPr>
                <a:defRPr/>
              </a:pPr>
              <a:t>‹N°›</a:t>
            </a:fld>
            <a:endParaRPr lang="fr-FR">
              <a:solidFill>
                <a:srgbClr val="FFFFFF"/>
              </a:solidFill>
            </a:endParaRP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57267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endParaRPr lang="en-GB" noProof="0" dirty="0"/>
          </a:p>
        </p:txBody>
      </p:sp>
      <p:sp>
        <p:nvSpPr>
          <p:cNvPr id="7" name="Espace réservé du pied de page 6"/>
          <p:cNvSpPr>
            <a:spLocks noGrp="1"/>
          </p:cNvSpPr>
          <p:nvPr>
            <p:ph type="ftr" sz="quarter" idx="11"/>
          </p:nvPr>
        </p:nvSpPr>
        <p:spPr/>
        <p:txBody>
          <a:bodyPr/>
          <a:lstStyle/>
          <a:p>
            <a:pPr>
              <a:defRPr/>
            </a:pPr>
            <a:r>
              <a:rPr lang="fr-FR" noProof="0" smtClean="0"/>
              <a:t>Agora de la Gestion Financière - AFG - Af2i</a:t>
            </a:r>
            <a:endParaRPr lang="en-GB" noProof="0" dirty="0"/>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noProof="0" smtClean="0"/>
              <a:pPr>
                <a:defRPr/>
              </a:pPr>
              <a:t>‹N°›</a:t>
            </a:fld>
            <a:endParaRPr lang="en-GB" noProof="0" dirty="0"/>
          </a:p>
        </p:txBody>
      </p:sp>
      <p:sp>
        <p:nvSpPr>
          <p:cNvPr id="10" name="Titre 9"/>
          <p:cNvSpPr>
            <a:spLocks noGrp="1"/>
          </p:cNvSpPr>
          <p:nvPr>
            <p:ph type="title" hasCustomPrompt="1"/>
          </p:nvPr>
        </p:nvSpPr>
        <p:spPr/>
        <p:txBody>
          <a:bodyPr/>
          <a:lstStyle/>
          <a:p>
            <a:r>
              <a:rPr lang="en-GB" noProof="0" dirty="0" smtClean="0"/>
              <a:t>Slide title</a:t>
            </a:r>
            <a:endParaRPr lang="en-GB" noProof="0" dirty="0"/>
          </a:p>
        </p:txBody>
      </p:sp>
      <p:cxnSp>
        <p:nvCxnSpPr>
          <p:cNvPr id="9" name="Connecteur droit 8"/>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9292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797152"/>
            <a:ext cx="2209428" cy="1841190"/>
          </a:xfrm>
          <a:prstGeom prst="rect">
            <a:avLst/>
          </a:prstGeom>
        </p:spPr>
      </p:pic>
    </p:spTree>
    <p:extLst>
      <p:ext uri="{BB962C8B-B14F-4D97-AF65-F5344CB8AC3E}">
        <p14:creationId xmlns:p14="http://schemas.microsoft.com/office/powerpoint/2010/main" val="2405112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7"/>
          <p:cNvSpPr>
            <a:spLocks noGrp="1" noChangeArrowheads="1"/>
          </p:cNvSpPr>
          <p:nvPr>
            <p:ph type="sldNum" sz="quarter" idx="10"/>
          </p:nvPr>
        </p:nvSpPr>
        <p:spPr>
          <a:ln/>
        </p:spPr>
        <p:txBody>
          <a:bodyPr/>
          <a:lstStyle>
            <a:lvl1pPr>
              <a:defRPr/>
            </a:lvl1pPr>
          </a:lstStyle>
          <a:p>
            <a:pPr>
              <a:defRPr/>
            </a:pPr>
            <a:fld id="{E332803F-34D2-4C06-A172-F99DF4B30CE0}" type="slidenum">
              <a:rPr lang="fr-FR">
                <a:solidFill>
                  <a:srgbClr val="FFFFFF"/>
                </a:solidFill>
              </a:rPr>
              <a:pPr>
                <a:defRPr/>
              </a:pPr>
              <a:t>‹N°›</a:t>
            </a:fld>
            <a:endParaRPr lang="fr-FR">
              <a:solidFill>
                <a:srgbClr val="FFFFFF"/>
              </a:solidFill>
            </a:endParaRPr>
          </a:p>
        </p:txBody>
      </p:sp>
      <p:sp>
        <p:nvSpPr>
          <p:cNvPr id="5" name="Titre 4"/>
          <p:cNvSpPr>
            <a:spLocks noGrp="1"/>
          </p:cNvSpPr>
          <p:nvPr>
            <p:ph type="title"/>
          </p:nvPr>
        </p:nvSpPr>
        <p:spPr>
          <a:xfrm>
            <a:off x="457200" y="274638"/>
            <a:ext cx="8229600" cy="1143000"/>
          </a:xfrm>
          <a:prstGeom prst="rect">
            <a:avLst/>
          </a:prstGeom>
        </p:spPr>
        <p:txBody>
          <a:bodyPr/>
          <a:lstStyle/>
          <a:p>
            <a:r>
              <a:rPr lang="fr-FR" dirty="0"/>
              <a:t>Modifiez le style du titre</a:t>
            </a: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4031661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17"/>
          <p:cNvSpPr>
            <a:spLocks noGrp="1" noChangeArrowheads="1"/>
          </p:cNvSpPr>
          <p:nvPr>
            <p:ph type="sldNum" sz="quarter" idx="10"/>
          </p:nvPr>
        </p:nvSpPr>
        <p:spPr>
          <a:ln/>
        </p:spPr>
        <p:txBody>
          <a:bodyPr/>
          <a:lstStyle>
            <a:lvl1pPr>
              <a:defRPr/>
            </a:lvl1pPr>
          </a:lstStyle>
          <a:p>
            <a:pPr>
              <a:defRPr/>
            </a:pPr>
            <a:fld id="{A5FE6136-D9FA-4757-A8C9-5112AA88A1E2}" type="slidenum">
              <a:rPr lang="fr-FR">
                <a:solidFill>
                  <a:srgbClr val="FFFFFF"/>
                </a:solidFill>
              </a:rPr>
              <a:pPr>
                <a:defRPr/>
              </a:pPr>
              <a:t>‹N°›</a:t>
            </a:fld>
            <a:endParaRPr lang="fr-FR">
              <a:solidFill>
                <a:srgbClr val="FFFFFF"/>
              </a:solidFill>
            </a:endParaRPr>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4285570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7"/>
          <p:cNvSpPr>
            <a:spLocks noGrp="1" noChangeArrowheads="1"/>
          </p:cNvSpPr>
          <p:nvPr>
            <p:ph type="sldNum" sz="quarter" idx="10"/>
          </p:nvPr>
        </p:nvSpPr>
        <p:spPr>
          <a:ln/>
        </p:spPr>
        <p:txBody>
          <a:bodyPr/>
          <a:lstStyle>
            <a:lvl1pPr>
              <a:defRPr/>
            </a:lvl1pPr>
          </a:lstStyle>
          <a:p>
            <a:pPr>
              <a:defRPr/>
            </a:pPr>
            <a:fld id="{26D63ADF-F4A4-417F-9668-08AC4240FB4D}" type="slidenum">
              <a:rPr lang="fr-FR">
                <a:solidFill>
                  <a:srgbClr val="FFFFFF"/>
                </a:solidFill>
              </a:rPr>
              <a:pPr>
                <a:defRPr/>
              </a:pPr>
              <a:t>‹N°›</a:t>
            </a:fld>
            <a:endParaRPr lang="fr-FR">
              <a:solidFill>
                <a:srgbClr val="FFFFFF"/>
              </a:solidFill>
            </a:endParaRP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729704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7"/>
          <p:cNvSpPr>
            <a:spLocks noGrp="1" noChangeArrowheads="1"/>
          </p:cNvSpPr>
          <p:nvPr>
            <p:ph type="sldNum" sz="quarter" idx="10"/>
          </p:nvPr>
        </p:nvSpPr>
        <p:spPr>
          <a:ln/>
        </p:spPr>
        <p:txBody>
          <a:bodyPr/>
          <a:lstStyle>
            <a:lvl1pPr>
              <a:defRPr/>
            </a:lvl1pPr>
          </a:lstStyle>
          <a:p>
            <a:pPr>
              <a:defRPr/>
            </a:pPr>
            <a:fld id="{D94C49A9-28C3-470C-91E0-DA651B20C52C}" type="slidenum">
              <a:rPr lang="fr-FR">
                <a:solidFill>
                  <a:srgbClr val="FFFFFF"/>
                </a:solidFill>
              </a:rPr>
              <a:pPr>
                <a:defRPr/>
              </a:pPr>
              <a:t>‹N°›</a:t>
            </a:fld>
            <a:endParaRPr lang="fr-FR">
              <a:solidFill>
                <a:srgbClr val="FFFFFF"/>
              </a:solidFill>
            </a:endParaRPr>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3034034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Rectangle 17"/>
          <p:cNvSpPr>
            <a:spLocks noGrp="1" noChangeArrowheads="1"/>
          </p:cNvSpPr>
          <p:nvPr>
            <p:ph type="sldNum" sz="quarter" idx="10"/>
          </p:nvPr>
        </p:nvSpPr>
        <p:spPr>
          <a:ln/>
        </p:spPr>
        <p:txBody>
          <a:bodyPr/>
          <a:lstStyle>
            <a:lvl1pPr>
              <a:defRPr/>
            </a:lvl1pPr>
          </a:lstStyle>
          <a:p>
            <a:pPr>
              <a:defRPr/>
            </a:pPr>
            <a:fld id="{DA827AED-5C7D-4A66-A1F1-BB7CF7C94E1A}" type="slidenum">
              <a:rPr lang="fr-FR">
                <a:solidFill>
                  <a:srgbClr val="FFFFFF"/>
                </a:solidFill>
              </a:rPr>
              <a:pPr>
                <a:defRPr/>
              </a:pPr>
              <a:t>‹N°›</a:t>
            </a:fld>
            <a:endParaRPr lang="fr-FR">
              <a:solidFill>
                <a:srgbClr val="FFFFFF"/>
              </a:solidFill>
            </a:endParaRPr>
          </a:p>
        </p:txBody>
      </p:sp>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2989857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C9FACBE2-693B-4A29-A025-4A50CF492F40}" type="slidenum">
              <a:rPr lang="fr-FR">
                <a:solidFill>
                  <a:srgbClr val="FFFFFF"/>
                </a:solidFill>
              </a:rPr>
              <a:pPr>
                <a:defRPr/>
              </a:pPr>
              <a:t>‹N°›</a:t>
            </a:fld>
            <a:endParaRPr lang="fr-FR">
              <a:solidFill>
                <a:srgbClr val="FFFFFF"/>
              </a:solidFill>
            </a:endParaRPr>
          </a:p>
        </p:txBody>
      </p:sp>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1592486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17"/>
          <p:cNvSpPr>
            <a:spLocks noGrp="1" noChangeArrowheads="1"/>
          </p:cNvSpPr>
          <p:nvPr>
            <p:ph type="sldNum" sz="quarter" idx="10"/>
          </p:nvPr>
        </p:nvSpPr>
        <p:spPr>
          <a:ln/>
        </p:spPr>
        <p:txBody>
          <a:bodyPr/>
          <a:lstStyle>
            <a:lvl1pPr>
              <a:defRPr/>
            </a:lvl1pPr>
          </a:lstStyle>
          <a:p>
            <a:pPr>
              <a:defRPr/>
            </a:pPr>
            <a:fld id="{1C937BEF-4D91-4553-8611-A78937978AF2}" type="slidenum">
              <a:rPr lang="fr-FR">
                <a:solidFill>
                  <a:srgbClr val="FFFFFF"/>
                </a:solidFill>
              </a:rPr>
              <a:pPr>
                <a:defRPr/>
              </a:pPr>
              <a:t>‹N°›</a:t>
            </a:fld>
            <a:endParaRPr lang="fr-FR">
              <a:solidFill>
                <a:srgbClr val="FFFFFF"/>
              </a:solidFill>
            </a:endParaRP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17603707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17"/>
          <p:cNvSpPr>
            <a:spLocks noGrp="1" noChangeArrowheads="1"/>
          </p:cNvSpPr>
          <p:nvPr>
            <p:ph type="sldNum" sz="quarter" idx="10"/>
          </p:nvPr>
        </p:nvSpPr>
        <p:spPr>
          <a:ln/>
        </p:spPr>
        <p:txBody>
          <a:bodyPr/>
          <a:lstStyle>
            <a:lvl1pPr>
              <a:defRPr/>
            </a:lvl1pPr>
          </a:lstStyle>
          <a:p>
            <a:pPr>
              <a:defRPr/>
            </a:pPr>
            <a:fld id="{7BEC1DCC-F9D4-491A-AD6D-05FACFAAE576}" type="slidenum">
              <a:rPr lang="fr-FR">
                <a:solidFill>
                  <a:srgbClr val="FFFFFF"/>
                </a:solidFill>
              </a:rPr>
              <a:pPr>
                <a:defRPr/>
              </a:pPr>
              <a:t>‹N°›</a:t>
            </a:fld>
            <a:endParaRPr lang="fr-FR">
              <a:solidFill>
                <a:srgbClr val="FFFFFF"/>
              </a:solidFill>
            </a:endParaRP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1604278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4797152"/>
            <a:ext cx="2209428" cy="1841190"/>
          </a:xfrm>
          <a:prstGeom prst="rect">
            <a:avLst/>
          </a:prstGeom>
        </p:spPr>
      </p:pic>
    </p:spTree>
    <p:extLst>
      <p:ext uri="{BB962C8B-B14F-4D97-AF65-F5344CB8AC3E}">
        <p14:creationId xmlns:p14="http://schemas.microsoft.com/office/powerpoint/2010/main" val="110568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11" name="Rectangle 10"/>
          <p:cNvSpPr/>
          <p:nvPr userDrawn="1"/>
        </p:nvSpPr>
        <p:spPr>
          <a:xfrm>
            <a:off x="0" y="0"/>
            <a:ext cx="9144000" cy="6120000"/>
          </a:xfrm>
          <a:prstGeom prst="rect">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chemeClr val="tx1"/>
              </a:solidFill>
            </a:endParaRPr>
          </a:p>
        </p:txBody>
      </p:sp>
      <p:sp>
        <p:nvSpPr>
          <p:cNvPr id="3" name="Rectangle 2"/>
          <p:cNvSpPr/>
          <p:nvPr/>
        </p:nvSpPr>
        <p:spPr>
          <a:xfrm>
            <a:off x="0" y="0"/>
            <a:ext cx="9144000" cy="6120000"/>
          </a:xfrm>
          <a:prstGeom prst="rect">
            <a:avLst/>
          </a:prstGeom>
          <a:solidFill>
            <a:srgbClr val="00915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chemeClr val="tx1"/>
              </a:solidFill>
            </a:endParaRPr>
          </a:p>
        </p:txBody>
      </p:sp>
      <p:sp>
        <p:nvSpPr>
          <p:cNvPr id="2" name="Titre 1"/>
          <p:cNvSpPr>
            <a:spLocks noGrp="1"/>
          </p:cNvSpPr>
          <p:nvPr>
            <p:ph type="title" hasCustomPrompt="1"/>
          </p:nvPr>
        </p:nvSpPr>
        <p:spPr/>
        <p:txBody>
          <a:bodyPr/>
          <a:lstStyle>
            <a:lvl1pPr>
              <a:defRPr>
                <a:solidFill>
                  <a:schemeClr val="tx1"/>
                </a:solidFill>
              </a:defRPr>
            </a:lvl1pPr>
          </a:lstStyle>
          <a:p>
            <a:r>
              <a:rPr lang="en-GB" noProof="0" dirty="0" smtClean="0"/>
              <a:t>Slide contents</a:t>
            </a:r>
            <a:endParaRPr lang="en-GB" noProof="0" dirty="0"/>
          </a:p>
        </p:txBody>
      </p:sp>
      <p:sp>
        <p:nvSpPr>
          <p:cNvPr id="6" name="Espace réservé de la date 5"/>
          <p:cNvSpPr>
            <a:spLocks noGrp="1"/>
          </p:cNvSpPr>
          <p:nvPr>
            <p:ph type="dt" sz="half" idx="18"/>
          </p:nvPr>
        </p:nvSpPr>
        <p:spPr/>
        <p:txBody>
          <a:bodyPr/>
          <a:lstStyle/>
          <a:p>
            <a:pPr>
              <a:defRPr/>
            </a:pPr>
            <a:endParaRPr lang="en-GB" noProof="0" dirty="0"/>
          </a:p>
        </p:txBody>
      </p:sp>
      <p:sp>
        <p:nvSpPr>
          <p:cNvPr id="7" name="Espace réservé du pied de page 6"/>
          <p:cNvSpPr>
            <a:spLocks noGrp="1"/>
          </p:cNvSpPr>
          <p:nvPr>
            <p:ph type="ftr" sz="quarter" idx="19"/>
          </p:nvPr>
        </p:nvSpPr>
        <p:spPr/>
        <p:txBody>
          <a:bodyPr/>
          <a:lstStyle/>
          <a:p>
            <a:pPr>
              <a:defRPr/>
            </a:pPr>
            <a:r>
              <a:rPr lang="fr-FR" noProof="0" smtClean="0"/>
              <a:t>Agora de la Gestion Financière - AFG - Af2i</a:t>
            </a:r>
            <a:endParaRPr lang="en-GB" noProof="0" dirty="0"/>
          </a:p>
        </p:txBody>
      </p:sp>
      <p:sp>
        <p:nvSpPr>
          <p:cNvPr id="8" name="Espace réservé du numéro de diapositive 7"/>
          <p:cNvSpPr>
            <a:spLocks noGrp="1"/>
          </p:cNvSpPr>
          <p:nvPr>
            <p:ph type="sldNum" sz="quarter" idx="20"/>
          </p:nvPr>
        </p:nvSpPr>
        <p:spPr/>
        <p:txBody>
          <a:bodyPr/>
          <a:lstStyle/>
          <a:p>
            <a:pPr>
              <a:defRPr/>
            </a:pPr>
            <a:fld id="{276219AF-F5ED-455B-A512-B03AB3602319}" type="slidenum">
              <a:rPr lang="en-GB" noProof="0" smtClean="0"/>
              <a:pPr>
                <a:defRPr/>
              </a:pPr>
              <a:t>‹N°›</a:t>
            </a:fld>
            <a:endParaRPr lang="en-GB" noProof="0" dirty="0"/>
          </a:p>
        </p:txBody>
      </p:sp>
      <p:cxnSp>
        <p:nvCxnSpPr>
          <p:cNvPr id="9" name="Connecteur droit 8"/>
          <p:cNvCxnSpPr/>
          <p:nvPr/>
        </p:nvCxnSpPr>
        <p:spPr>
          <a:xfrm>
            <a:off x="342578" y="879000"/>
            <a:ext cx="84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contenu 2"/>
          <p:cNvSpPr>
            <a:spLocks noGrp="1"/>
          </p:cNvSpPr>
          <p:nvPr>
            <p:ph idx="1" hasCustomPrompt="1"/>
          </p:nvPr>
        </p:nvSpPr>
        <p:spPr>
          <a:xfrm>
            <a:off x="342578" y="1137313"/>
            <a:ext cx="8460000" cy="4739960"/>
          </a:xfrm>
        </p:spPr>
        <p:txBody>
          <a:bodyPr/>
          <a:lstStyle>
            <a:lvl1pPr>
              <a:defRPr>
                <a:solidFill>
                  <a:schemeClr val="tx1"/>
                </a:solidFill>
              </a:defRPr>
            </a:lvl1pPr>
            <a:lvl2pPr marL="358775" indent="-179388">
              <a:defRPr>
                <a:solidFill>
                  <a:schemeClr val="tx1"/>
                </a:solidFill>
              </a:defRPr>
            </a:lvl2pPr>
            <a:lvl3pPr marL="538163" indent="-182563">
              <a:defRPr>
                <a:solidFill>
                  <a:schemeClr val="tx1"/>
                </a:solidFill>
              </a:defRPr>
            </a:lvl3pPr>
            <a:lvl4pPr marL="719138" indent="-173038">
              <a:defRPr>
                <a:solidFill>
                  <a:schemeClr val="tx1"/>
                </a:solidFill>
              </a:defRPr>
            </a:lvl4pPr>
            <a:lvl5pPr marL="3175" indent="4763">
              <a:defRPr>
                <a:solidFill>
                  <a:schemeClr val="tx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43226269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7"/>
          <p:cNvSpPr>
            <a:spLocks noGrp="1" noChangeArrowheads="1"/>
          </p:cNvSpPr>
          <p:nvPr>
            <p:ph type="sldNum" sz="quarter" idx="10"/>
          </p:nvPr>
        </p:nvSpPr>
        <p:spPr>
          <a:ln/>
        </p:spPr>
        <p:txBody>
          <a:bodyPr/>
          <a:lstStyle>
            <a:lvl1pPr>
              <a:defRPr/>
            </a:lvl1pPr>
          </a:lstStyle>
          <a:p>
            <a:pPr>
              <a:defRPr/>
            </a:pPr>
            <a:fld id="{E332803F-34D2-4C06-A172-F99DF4B30CE0}" type="slidenum">
              <a:rPr lang="fr-FR">
                <a:solidFill>
                  <a:srgbClr val="FFFFFF"/>
                </a:solidFill>
              </a:rPr>
              <a:pPr>
                <a:defRPr/>
              </a:pPr>
              <a:t>‹N°›</a:t>
            </a:fld>
            <a:endParaRPr lang="fr-FR">
              <a:solidFill>
                <a:srgbClr val="FFFFFF"/>
              </a:solidFill>
            </a:endParaRPr>
          </a:p>
        </p:txBody>
      </p:sp>
      <p:sp>
        <p:nvSpPr>
          <p:cNvPr id="5" name="Titre 4"/>
          <p:cNvSpPr>
            <a:spLocks noGrp="1"/>
          </p:cNvSpPr>
          <p:nvPr>
            <p:ph type="title"/>
          </p:nvPr>
        </p:nvSpPr>
        <p:spPr>
          <a:xfrm>
            <a:off x="457200" y="274638"/>
            <a:ext cx="8229600" cy="1143000"/>
          </a:xfrm>
          <a:prstGeom prst="rect">
            <a:avLst/>
          </a:prstGeom>
        </p:spPr>
        <p:txBody>
          <a:bodyPr/>
          <a:lstStyle/>
          <a:p>
            <a:r>
              <a:rPr lang="fr-FR" dirty="0"/>
              <a:t>Modifiez le style du titre</a:t>
            </a: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6237411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17"/>
          <p:cNvSpPr>
            <a:spLocks noGrp="1" noChangeArrowheads="1"/>
          </p:cNvSpPr>
          <p:nvPr>
            <p:ph type="sldNum" sz="quarter" idx="10"/>
          </p:nvPr>
        </p:nvSpPr>
        <p:spPr>
          <a:ln/>
        </p:spPr>
        <p:txBody>
          <a:bodyPr/>
          <a:lstStyle>
            <a:lvl1pPr>
              <a:defRPr/>
            </a:lvl1pPr>
          </a:lstStyle>
          <a:p>
            <a:pPr>
              <a:defRPr/>
            </a:pPr>
            <a:fld id="{A5FE6136-D9FA-4757-A8C9-5112AA88A1E2}" type="slidenum">
              <a:rPr lang="fr-FR">
                <a:solidFill>
                  <a:srgbClr val="FFFFFF"/>
                </a:solidFill>
              </a:rPr>
              <a:pPr>
                <a:defRPr/>
              </a:pPr>
              <a:t>‹N°›</a:t>
            </a:fld>
            <a:endParaRPr lang="fr-FR">
              <a:solidFill>
                <a:srgbClr val="FFFFFF"/>
              </a:solidFill>
            </a:endParaRPr>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15193227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7"/>
          <p:cNvSpPr>
            <a:spLocks noGrp="1" noChangeArrowheads="1"/>
          </p:cNvSpPr>
          <p:nvPr>
            <p:ph type="sldNum" sz="quarter" idx="10"/>
          </p:nvPr>
        </p:nvSpPr>
        <p:spPr>
          <a:ln/>
        </p:spPr>
        <p:txBody>
          <a:bodyPr/>
          <a:lstStyle>
            <a:lvl1pPr>
              <a:defRPr/>
            </a:lvl1pPr>
          </a:lstStyle>
          <a:p>
            <a:pPr>
              <a:defRPr/>
            </a:pPr>
            <a:fld id="{26D63ADF-F4A4-417F-9668-08AC4240FB4D}" type="slidenum">
              <a:rPr lang="fr-FR">
                <a:solidFill>
                  <a:srgbClr val="FFFFFF"/>
                </a:solidFill>
              </a:rPr>
              <a:pPr>
                <a:defRPr/>
              </a:pPr>
              <a:t>‹N°›</a:t>
            </a:fld>
            <a:endParaRPr lang="fr-FR">
              <a:solidFill>
                <a:srgbClr val="FFFFFF"/>
              </a:solidFill>
            </a:endParaRP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17279587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7"/>
          <p:cNvSpPr>
            <a:spLocks noGrp="1" noChangeArrowheads="1"/>
          </p:cNvSpPr>
          <p:nvPr>
            <p:ph type="sldNum" sz="quarter" idx="10"/>
          </p:nvPr>
        </p:nvSpPr>
        <p:spPr>
          <a:ln/>
        </p:spPr>
        <p:txBody>
          <a:bodyPr/>
          <a:lstStyle>
            <a:lvl1pPr>
              <a:defRPr/>
            </a:lvl1pPr>
          </a:lstStyle>
          <a:p>
            <a:pPr>
              <a:defRPr/>
            </a:pPr>
            <a:fld id="{D94C49A9-28C3-470C-91E0-DA651B20C52C}" type="slidenum">
              <a:rPr lang="fr-FR">
                <a:solidFill>
                  <a:srgbClr val="FFFFFF"/>
                </a:solidFill>
              </a:rPr>
              <a:pPr>
                <a:defRPr/>
              </a:pPr>
              <a:t>‹N°›</a:t>
            </a:fld>
            <a:endParaRPr lang="fr-FR">
              <a:solidFill>
                <a:srgbClr val="FFFFFF"/>
              </a:solidFill>
            </a:endParaRPr>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8056920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Rectangle 17"/>
          <p:cNvSpPr>
            <a:spLocks noGrp="1" noChangeArrowheads="1"/>
          </p:cNvSpPr>
          <p:nvPr>
            <p:ph type="sldNum" sz="quarter" idx="10"/>
          </p:nvPr>
        </p:nvSpPr>
        <p:spPr>
          <a:ln/>
        </p:spPr>
        <p:txBody>
          <a:bodyPr/>
          <a:lstStyle>
            <a:lvl1pPr>
              <a:defRPr/>
            </a:lvl1pPr>
          </a:lstStyle>
          <a:p>
            <a:pPr>
              <a:defRPr/>
            </a:pPr>
            <a:fld id="{DA827AED-5C7D-4A66-A1F1-BB7CF7C94E1A}" type="slidenum">
              <a:rPr lang="fr-FR">
                <a:solidFill>
                  <a:srgbClr val="FFFFFF"/>
                </a:solidFill>
              </a:rPr>
              <a:pPr>
                <a:defRPr/>
              </a:pPr>
              <a:t>‹N°›</a:t>
            </a:fld>
            <a:endParaRPr lang="fr-FR">
              <a:solidFill>
                <a:srgbClr val="FFFFFF"/>
              </a:solidFill>
            </a:endParaRPr>
          </a:p>
        </p:txBody>
      </p:sp>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17057458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C9FACBE2-693B-4A29-A025-4A50CF492F40}" type="slidenum">
              <a:rPr lang="fr-FR">
                <a:solidFill>
                  <a:srgbClr val="FFFFFF"/>
                </a:solidFill>
              </a:rPr>
              <a:pPr>
                <a:defRPr/>
              </a:pPr>
              <a:t>‹N°›</a:t>
            </a:fld>
            <a:endParaRPr lang="fr-FR">
              <a:solidFill>
                <a:srgbClr val="FFFFFF"/>
              </a:solidFill>
            </a:endParaRPr>
          </a:p>
        </p:txBody>
      </p:sp>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2522878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17"/>
          <p:cNvSpPr>
            <a:spLocks noGrp="1" noChangeArrowheads="1"/>
          </p:cNvSpPr>
          <p:nvPr>
            <p:ph type="sldNum" sz="quarter" idx="10"/>
          </p:nvPr>
        </p:nvSpPr>
        <p:spPr>
          <a:ln/>
        </p:spPr>
        <p:txBody>
          <a:bodyPr/>
          <a:lstStyle>
            <a:lvl1pPr>
              <a:defRPr/>
            </a:lvl1pPr>
          </a:lstStyle>
          <a:p>
            <a:pPr>
              <a:defRPr/>
            </a:pPr>
            <a:fld id="{1C937BEF-4D91-4553-8611-A78937978AF2}" type="slidenum">
              <a:rPr lang="fr-FR">
                <a:solidFill>
                  <a:srgbClr val="FFFFFF"/>
                </a:solidFill>
              </a:rPr>
              <a:pPr>
                <a:defRPr/>
              </a:pPr>
              <a:t>‹N°›</a:t>
            </a:fld>
            <a:endParaRPr lang="fr-FR">
              <a:solidFill>
                <a:srgbClr val="FFFFFF"/>
              </a:solidFill>
            </a:endParaRP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3407013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17"/>
          <p:cNvSpPr>
            <a:spLocks noGrp="1" noChangeArrowheads="1"/>
          </p:cNvSpPr>
          <p:nvPr>
            <p:ph type="sldNum" sz="quarter" idx="10"/>
          </p:nvPr>
        </p:nvSpPr>
        <p:spPr>
          <a:ln/>
        </p:spPr>
        <p:txBody>
          <a:bodyPr/>
          <a:lstStyle>
            <a:lvl1pPr>
              <a:defRPr/>
            </a:lvl1pPr>
          </a:lstStyle>
          <a:p>
            <a:pPr>
              <a:defRPr/>
            </a:pPr>
            <a:fld id="{7BEC1DCC-F9D4-491A-AD6D-05FACFAAE576}" type="slidenum">
              <a:rPr lang="fr-FR">
                <a:solidFill>
                  <a:srgbClr val="FFFFFF"/>
                </a:solidFill>
              </a:rPr>
              <a:pPr>
                <a:defRPr/>
              </a:pPr>
              <a:t>‹N°›</a:t>
            </a:fld>
            <a:endParaRPr lang="fr-FR">
              <a:solidFill>
                <a:srgbClr val="FFFFFF"/>
              </a:solidFill>
            </a:endParaRP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616875"/>
            <a:ext cx="1489348" cy="1241124"/>
          </a:xfrm>
          <a:prstGeom prst="rect">
            <a:avLst/>
          </a:prstGeom>
        </p:spPr>
      </p:pic>
    </p:spTree>
    <p:extLst>
      <p:ext uri="{BB962C8B-B14F-4D97-AF65-F5344CB8AC3E}">
        <p14:creationId xmlns:p14="http://schemas.microsoft.com/office/powerpoint/2010/main" val="31355032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AND VISUAL">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9" name="Rectangle 8"/>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805D56"/>
              </a:solidFill>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16" name="Rectangle 15"/>
          <p:cNvSpPr/>
          <p:nvPr/>
        </p:nvSpPr>
        <p:spPr>
          <a:xfrm>
            <a:off x="1072183" y="5022701"/>
            <a:ext cx="3492000" cy="60332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805D56"/>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bg1"/>
                </a:solidFill>
              </a:defRPr>
            </a:lvl1pPr>
          </a:lstStyle>
          <a:p>
            <a:r>
              <a:rPr lang="en-GB" noProof="0" dirty="0" smtClean="0"/>
              <a:t>presentation title </a:t>
            </a:r>
            <a:br>
              <a:rPr lang="en-GB" noProof="0" dirty="0" smtClean="0"/>
            </a:br>
            <a:r>
              <a:rPr lang="en-GB" noProof="0" dirty="0" smtClean="0"/>
              <a:t>on multi-lines</a:t>
            </a:r>
            <a:endParaRPr lang="en-GB" noProof="0"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Location, 00/00/2015</a:t>
            </a:r>
          </a:p>
        </p:txBody>
      </p:sp>
      <p:pic>
        <p:nvPicPr>
          <p:cNvPr id="13"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763" r="9963"/>
          <a:stretch/>
        </p:blipFill>
        <p:spPr bwMode="auto">
          <a:xfrm>
            <a:off x="0" y="3712999"/>
            <a:ext cx="9144000" cy="133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02226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_TITLE AND VISU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userDrawn="1"/>
        </p:nvSpPr>
        <p:spPr>
          <a:xfrm>
            <a:off x="1072183" y="5022701"/>
            <a:ext cx="3492000" cy="60332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805D56"/>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bg1"/>
                </a:solidFill>
              </a:defRPr>
            </a:lvl1pPr>
          </a:lstStyle>
          <a:p>
            <a:r>
              <a:rPr lang="en-GB" noProof="0" dirty="0" smtClean="0"/>
              <a:t>presentation title </a:t>
            </a:r>
            <a:br>
              <a:rPr lang="en-GB" noProof="0" dirty="0" smtClean="0"/>
            </a:br>
            <a:r>
              <a:rPr lang="en-GB" noProof="0" dirty="0" smtClean="0"/>
              <a:t>on multi-lines</a:t>
            </a:r>
            <a:endParaRPr lang="en-GB" noProof="0"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Location, 00/00/2015</a:t>
            </a:r>
          </a:p>
        </p:txBody>
      </p:sp>
    </p:spTree>
    <p:extLst>
      <p:ext uri="{BB962C8B-B14F-4D97-AF65-F5344CB8AC3E}">
        <p14:creationId xmlns:p14="http://schemas.microsoft.com/office/powerpoint/2010/main" val="12864200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11" name="Rectangle 10"/>
          <p:cNvSpPr/>
          <p:nvPr userDrawn="1"/>
        </p:nvSpPr>
        <p:spPr>
          <a:xfrm>
            <a:off x="0" y="0"/>
            <a:ext cx="9144000" cy="6120000"/>
          </a:xfrm>
          <a:prstGeom prst="rect">
            <a:avLst/>
          </a:prstGeom>
          <a:solidFill>
            <a:schemeClr val="tx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chemeClr val="tx1"/>
              </a:solidFill>
            </a:endParaRPr>
          </a:p>
        </p:txBody>
      </p:sp>
      <p:sp>
        <p:nvSpPr>
          <p:cNvPr id="3" name="Rectangle 2"/>
          <p:cNvSpPr/>
          <p:nvPr/>
        </p:nvSpPr>
        <p:spPr>
          <a:xfrm>
            <a:off x="0" y="0"/>
            <a:ext cx="9144000" cy="6120000"/>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chemeClr val="tx1"/>
              </a:solidFill>
            </a:endParaRPr>
          </a:p>
        </p:txBody>
      </p:sp>
      <p:sp>
        <p:nvSpPr>
          <p:cNvPr id="2" name="Titre 1"/>
          <p:cNvSpPr>
            <a:spLocks noGrp="1"/>
          </p:cNvSpPr>
          <p:nvPr>
            <p:ph type="title" hasCustomPrompt="1"/>
          </p:nvPr>
        </p:nvSpPr>
        <p:spPr/>
        <p:txBody>
          <a:bodyPr/>
          <a:lstStyle>
            <a:lvl1pPr>
              <a:defRPr>
                <a:solidFill>
                  <a:schemeClr val="bg1"/>
                </a:solidFill>
              </a:defRPr>
            </a:lvl1pPr>
          </a:lstStyle>
          <a:p>
            <a:r>
              <a:rPr lang="en-GB" noProof="0" dirty="0" smtClean="0"/>
              <a:t>Slide contents</a:t>
            </a:r>
            <a:endParaRPr lang="en-GB" noProof="0" dirty="0"/>
          </a:p>
        </p:txBody>
      </p:sp>
      <p:sp>
        <p:nvSpPr>
          <p:cNvPr id="6" name="Espace réservé de la date 5"/>
          <p:cNvSpPr>
            <a:spLocks noGrp="1"/>
          </p:cNvSpPr>
          <p:nvPr>
            <p:ph type="dt" sz="half" idx="18"/>
          </p:nvPr>
        </p:nvSpPr>
        <p:spPr/>
        <p:txBody>
          <a:bodyPr/>
          <a:lstStyle/>
          <a:p>
            <a:pPr>
              <a:defRPr/>
            </a:pPr>
            <a:endParaRPr lang="en-GB" noProof="0" dirty="0"/>
          </a:p>
        </p:txBody>
      </p:sp>
      <p:sp>
        <p:nvSpPr>
          <p:cNvPr id="7" name="Espace réservé du pied de page 6"/>
          <p:cNvSpPr>
            <a:spLocks noGrp="1"/>
          </p:cNvSpPr>
          <p:nvPr>
            <p:ph type="ftr" sz="quarter" idx="19"/>
          </p:nvPr>
        </p:nvSpPr>
        <p:spPr/>
        <p:txBody>
          <a:bodyPr/>
          <a:lstStyle/>
          <a:p>
            <a:pPr>
              <a:defRPr/>
            </a:pPr>
            <a:r>
              <a:rPr lang="fr-FR" noProof="0" smtClean="0"/>
              <a:t>Agora de la Gestion Financière - AFG - Af2i</a:t>
            </a:r>
            <a:endParaRPr lang="en-GB" noProof="0" dirty="0"/>
          </a:p>
        </p:txBody>
      </p:sp>
      <p:sp>
        <p:nvSpPr>
          <p:cNvPr id="8" name="Espace réservé du numéro de diapositive 7"/>
          <p:cNvSpPr>
            <a:spLocks noGrp="1"/>
          </p:cNvSpPr>
          <p:nvPr>
            <p:ph type="sldNum" sz="quarter" idx="20"/>
          </p:nvPr>
        </p:nvSpPr>
        <p:spPr/>
        <p:txBody>
          <a:bodyPr/>
          <a:lstStyle/>
          <a:p>
            <a:pPr>
              <a:defRPr/>
            </a:pPr>
            <a:fld id="{276219AF-F5ED-455B-A512-B03AB3602319}" type="slidenum">
              <a:rPr lang="en-GB" noProof="0" smtClean="0"/>
              <a:pPr>
                <a:defRPr/>
              </a:pPr>
              <a:t>‹N°›</a:t>
            </a:fld>
            <a:endParaRPr lang="en-GB" noProof="0" dirty="0"/>
          </a:p>
        </p:txBody>
      </p:sp>
      <p:cxnSp>
        <p:nvCxnSpPr>
          <p:cNvPr id="9" name="Connecteur droit 8"/>
          <p:cNvCxnSpPr/>
          <p:nvPr/>
        </p:nvCxnSpPr>
        <p:spPr>
          <a:xfrm>
            <a:off x="342578" y="879000"/>
            <a:ext cx="84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contenu 2"/>
          <p:cNvSpPr>
            <a:spLocks noGrp="1"/>
          </p:cNvSpPr>
          <p:nvPr>
            <p:ph idx="1" hasCustomPrompt="1"/>
          </p:nvPr>
        </p:nvSpPr>
        <p:spPr>
          <a:xfrm>
            <a:off x="342578" y="1137313"/>
            <a:ext cx="8460000" cy="4739960"/>
          </a:xfrm>
        </p:spPr>
        <p:txBody>
          <a:bodyPr/>
          <a:lstStyle>
            <a:lvl1pPr>
              <a:defRPr>
                <a:solidFill>
                  <a:schemeClr val="bg1"/>
                </a:solidFill>
              </a:defRPr>
            </a:lvl1pPr>
            <a:lvl2pPr marL="358775" indent="-179388">
              <a:defRPr>
                <a:solidFill>
                  <a:schemeClr val="bg1"/>
                </a:solidFill>
              </a:defRPr>
            </a:lvl2pPr>
            <a:lvl3pPr marL="538163" indent="-182563">
              <a:defRPr>
                <a:solidFill>
                  <a:schemeClr val="bg1"/>
                </a:solidFill>
              </a:defRPr>
            </a:lvl3pPr>
            <a:lvl4pPr marL="719138" indent="-173038">
              <a:defRPr>
                <a:solidFill>
                  <a:schemeClr val="bg1"/>
                </a:solidFill>
              </a:defRPr>
            </a:lvl4pPr>
            <a:lvl5pPr marL="3175" indent="4763">
              <a:defRPr>
                <a:solidFill>
                  <a:schemeClr val="bg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396437897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2_TITLE AND VISUAL">
    <p:spTree>
      <p:nvGrpSpPr>
        <p:cNvPr id="1" name=""/>
        <p:cNvGrpSpPr/>
        <p:nvPr/>
      </p:nvGrpSpPr>
      <p:grpSpPr>
        <a:xfrm>
          <a:off x="0" y="0"/>
          <a:ext cx="0" cy="0"/>
          <a:chOff x="0" y="0"/>
          <a:chExt cx="0" cy="0"/>
        </a:xfrm>
      </p:grpSpPr>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16" name="Rectangle 15"/>
          <p:cNvSpPr/>
          <p:nvPr/>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805D56"/>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bg1"/>
                </a:solidFill>
              </a:defRPr>
            </a:lvl1pPr>
          </a:lstStyle>
          <a:p>
            <a:r>
              <a:rPr lang="en-GB" noProof="0" dirty="0" smtClean="0"/>
              <a:t>presentation title </a:t>
            </a:r>
            <a:br>
              <a:rPr lang="en-GB" noProof="0" dirty="0" smtClean="0"/>
            </a:br>
            <a:r>
              <a:rPr lang="en-GB" noProof="0" dirty="0" smtClean="0"/>
              <a:t>on multi-lines</a:t>
            </a:r>
            <a:endParaRPr lang="en-GB" noProof="0"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Location, 00/00/2015</a:t>
            </a:r>
          </a:p>
        </p:txBody>
      </p:sp>
      <p:sp>
        <p:nvSpPr>
          <p:cNvPr id="9" name="Rectangle 8"/>
          <p:cNvSpPr/>
          <p:nvPr userDrawn="1"/>
        </p:nvSpPr>
        <p:spPr>
          <a:xfrm>
            <a:off x="1072183" y="5022701"/>
            <a:ext cx="3492000" cy="60332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805D56"/>
              </a:solidFill>
            </a:endParaRPr>
          </a:p>
        </p:txBody>
      </p:sp>
      <p:pic>
        <p:nvPicPr>
          <p:cNvPr id="10"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763" r="9963"/>
          <a:stretch/>
        </p:blipFill>
        <p:spPr bwMode="auto">
          <a:xfrm>
            <a:off x="0" y="3712999"/>
            <a:ext cx="9144000" cy="133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5434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TEXTE">
    <p:spTree>
      <p:nvGrpSpPr>
        <p:cNvPr id="1" name=""/>
        <p:cNvGrpSpPr/>
        <p:nvPr/>
      </p:nvGrpSpPr>
      <p:grpSpPr>
        <a:xfrm>
          <a:off x="0" y="0"/>
          <a:ext cx="0" cy="0"/>
          <a:chOff x="0" y="0"/>
          <a:chExt cx="0" cy="0"/>
        </a:xfrm>
      </p:grpSpPr>
      <p:sp>
        <p:nvSpPr>
          <p:cNvPr id="11" name="Espace réservé du contenu 2"/>
          <p:cNvSpPr>
            <a:spLocks noGrp="1"/>
          </p:cNvSpPr>
          <p:nvPr>
            <p:ph idx="1" hasCustomPrompt="1"/>
          </p:nvPr>
        </p:nvSpPr>
        <p:spPr>
          <a:xfrm>
            <a:off x="342578" y="1137313"/>
            <a:ext cx="8460000" cy="4739960"/>
          </a:xfrm>
        </p:spPr>
        <p:txBody>
          <a:bodyPr/>
          <a:lstStyle>
            <a:lvl1pPr>
              <a:defRPr/>
            </a:lvl1pPr>
            <a:lvl2pPr marL="358775" indent="-179388">
              <a:defRPr/>
            </a:lvl2pPr>
            <a:lvl3pPr marL="538163" indent="-182563">
              <a:defRPr/>
            </a:lvl3pPr>
            <a:lvl4pPr marL="719138" indent="-173038">
              <a:defRPr/>
            </a:lvl4pPr>
            <a:lvl5pPr marL="3175" indent="4763">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
        <p:nvSpPr>
          <p:cNvPr id="8" name="Titre 7"/>
          <p:cNvSpPr>
            <a:spLocks noGrp="1"/>
          </p:cNvSpPr>
          <p:nvPr>
            <p:ph type="title" hasCustomPrompt="1"/>
          </p:nvPr>
        </p:nvSpPr>
        <p:spPr>
          <a:xfrm>
            <a:off x="342578" y="116192"/>
            <a:ext cx="8460000" cy="745664"/>
          </a:xfrm>
        </p:spPr>
        <p:txBody>
          <a:bodyPr/>
          <a:lstStyle>
            <a:lvl1pPr>
              <a:defRPr/>
            </a:lvl1pPr>
          </a:lstStyle>
          <a:p>
            <a:r>
              <a:rPr lang="en-GB" noProof="0" dirty="0" smtClean="0"/>
              <a:t>Slide title</a:t>
            </a:r>
            <a:endParaRPr lang="en-GB" noProof="0" dirty="0"/>
          </a:p>
        </p:txBody>
      </p:sp>
      <p:sp>
        <p:nvSpPr>
          <p:cNvPr id="2" name="Espace réservé de la date 1"/>
          <p:cNvSpPr>
            <a:spLocks noGrp="1"/>
          </p:cNvSpPr>
          <p:nvPr>
            <p:ph type="dt" sz="half" idx="10"/>
          </p:nvPr>
        </p:nvSpPr>
        <p:spPr/>
        <p:txBody>
          <a:bodyPr/>
          <a:lstStyle/>
          <a:p>
            <a:pPr>
              <a:defRPr/>
            </a:pPr>
            <a:fld id="{1C45B8D8-E892-364C-8E03-9C87AE592BDB}"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9" name="Espace réservé du numéro de diapositive 8"/>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cxnSp>
        <p:nvCxnSpPr>
          <p:cNvPr id="10" name="Connecteur droit 9"/>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72207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fld id="{B6C98F3F-DC99-EC49-9B9B-B7424BE70181}"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10" name="Titre 9"/>
          <p:cNvSpPr>
            <a:spLocks noGrp="1"/>
          </p:cNvSpPr>
          <p:nvPr>
            <p:ph type="title" hasCustomPrompt="1"/>
          </p:nvPr>
        </p:nvSpPr>
        <p:spPr/>
        <p:txBody>
          <a:bodyPr/>
          <a:lstStyle/>
          <a:p>
            <a:r>
              <a:rPr lang="en-GB" noProof="0" dirty="0" smtClean="0"/>
              <a:t>Slide title</a:t>
            </a:r>
            <a:endParaRPr lang="en-GB" noProof="0" dirty="0"/>
          </a:p>
        </p:txBody>
      </p:sp>
      <p:cxnSp>
        <p:nvCxnSpPr>
          <p:cNvPr id="9" name="Connecteur droit 8"/>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69663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11" name="Rectangle 10"/>
          <p:cNvSpPr/>
          <p:nvPr userDrawn="1"/>
        </p:nvSpPr>
        <p:spPr>
          <a:xfrm>
            <a:off x="0" y="0"/>
            <a:ext cx="9144000" cy="6120000"/>
          </a:xfrm>
          <a:prstGeom prst="rect">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sp>
        <p:nvSpPr>
          <p:cNvPr id="3" name="Rectangle 2"/>
          <p:cNvSpPr/>
          <p:nvPr/>
        </p:nvSpPr>
        <p:spPr>
          <a:xfrm>
            <a:off x="0" y="0"/>
            <a:ext cx="9144000" cy="6120000"/>
          </a:xfrm>
          <a:prstGeom prst="rect">
            <a:avLst/>
          </a:prstGeom>
          <a:solidFill>
            <a:srgbClr val="00915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sp>
        <p:nvSpPr>
          <p:cNvPr id="2" name="Titre 1"/>
          <p:cNvSpPr>
            <a:spLocks noGrp="1"/>
          </p:cNvSpPr>
          <p:nvPr>
            <p:ph type="title" hasCustomPrompt="1"/>
          </p:nvPr>
        </p:nvSpPr>
        <p:spPr/>
        <p:txBody>
          <a:bodyPr/>
          <a:lstStyle>
            <a:lvl1pPr>
              <a:defRPr>
                <a:solidFill>
                  <a:schemeClr val="tx1"/>
                </a:solidFill>
              </a:defRPr>
            </a:lvl1pPr>
          </a:lstStyle>
          <a:p>
            <a:r>
              <a:rPr lang="en-GB" noProof="0" dirty="0" smtClean="0"/>
              <a:t>Slide contents</a:t>
            </a:r>
            <a:endParaRPr lang="en-GB" noProof="0" dirty="0"/>
          </a:p>
        </p:txBody>
      </p:sp>
      <p:sp>
        <p:nvSpPr>
          <p:cNvPr id="6" name="Espace réservé de la date 5"/>
          <p:cNvSpPr>
            <a:spLocks noGrp="1"/>
          </p:cNvSpPr>
          <p:nvPr>
            <p:ph type="dt" sz="half" idx="18"/>
          </p:nvPr>
        </p:nvSpPr>
        <p:spPr/>
        <p:txBody>
          <a:bodyPr/>
          <a:lstStyle/>
          <a:p>
            <a:pPr>
              <a:defRPr/>
            </a:pPr>
            <a:fld id="{8F1012E7-FCB9-324F-9DE2-319498985FA6}"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9"/>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20"/>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cxnSp>
        <p:nvCxnSpPr>
          <p:cNvPr id="9" name="Connecteur droit 8"/>
          <p:cNvCxnSpPr/>
          <p:nvPr/>
        </p:nvCxnSpPr>
        <p:spPr>
          <a:xfrm>
            <a:off x="342578" y="879000"/>
            <a:ext cx="84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contenu 2"/>
          <p:cNvSpPr>
            <a:spLocks noGrp="1"/>
          </p:cNvSpPr>
          <p:nvPr>
            <p:ph idx="1" hasCustomPrompt="1"/>
          </p:nvPr>
        </p:nvSpPr>
        <p:spPr>
          <a:xfrm>
            <a:off x="342578" y="1137313"/>
            <a:ext cx="8460000" cy="4739960"/>
          </a:xfrm>
        </p:spPr>
        <p:txBody>
          <a:bodyPr/>
          <a:lstStyle>
            <a:lvl1pPr>
              <a:defRPr>
                <a:solidFill>
                  <a:schemeClr val="tx1"/>
                </a:solidFill>
              </a:defRPr>
            </a:lvl1pPr>
            <a:lvl2pPr marL="358775" indent="-179388">
              <a:defRPr>
                <a:solidFill>
                  <a:schemeClr val="tx1"/>
                </a:solidFill>
              </a:defRPr>
            </a:lvl2pPr>
            <a:lvl3pPr marL="538163" indent="-182563">
              <a:defRPr>
                <a:solidFill>
                  <a:schemeClr val="tx1"/>
                </a:solidFill>
              </a:defRPr>
            </a:lvl3pPr>
            <a:lvl4pPr marL="719138" indent="-173038">
              <a:defRPr>
                <a:solidFill>
                  <a:schemeClr val="tx1"/>
                </a:solidFill>
              </a:defRPr>
            </a:lvl4pPr>
            <a:lvl5pPr marL="3175" indent="4763">
              <a:defRPr>
                <a:solidFill>
                  <a:schemeClr val="tx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309319099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11" name="Rectangle 10"/>
          <p:cNvSpPr/>
          <p:nvPr userDrawn="1"/>
        </p:nvSpPr>
        <p:spPr>
          <a:xfrm>
            <a:off x="0" y="0"/>
            <a:ext cx="9144000" cy="6120000"/>
          </a:xfrm>
          <a:prstGeom prst="rect">
            <a:avLst/>
          </a:prstGeom>
          <a:solidFill>
            <a:schemeClr val="tx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sp>
        <p:nvSpPr>
          <p:cNvPr id="3" name="Rectangle 2"/>
          <p:cNvSpPr/>
          <p:nvPr/>
        </p:nvSpPr>
        <p:spPr>
          <a:xfrm>
            <a:off x="0" y="0"/>
            <a:ext cx="9144000" cy="6120000"/>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sp>
        <p:nvSpPr>
          <p:cNvPr id="2" name="Titre 1"/>
          <p:cNvSpPr>
            <a:spLocks noGrp="1"/>
          </p:cNvSpPr>
          <p:nvPr>
            <p:ph type="title" hasCustomPrompt="1"/>
          </p:nvPr>
        </p:nvSpPr>
        <p:spPr/>
        <p:txBody>
          <a:bodyPr/>
          <a:lstStyle>
            <a:lvl1pPr>
              <a:defRPr>
                <a:solidFill>
                  <a:schemeClr val="bg1"/>
                </a:solidFill>
              </a:defRPr>
            </a:lvl1pPr>
          </a:lstStyle>
          <a:p>
            <a:r>
              <a:rPr lang="en-GB" noProof="0" dirty="0" smtClean="0"/>
              <a:t>Slide contents</a:t>
            </a:r>
            <a:endParaRPr lang="en-GB" noProof="0" dirty="0"/>
          </a:p>
        </p:txBody>
      </p:sp>
      <p:sp>
        <p:nvSpPr>
          <p:cNvPr id="6" name="Espace réservé de la date 5"/>
          <p:cNvSpPr>
            <a:spLocks noGrp="1"/>
          </p:cNvSpPr>
          <p:nvPr>
            <p:ph type="dt" sz="half" idx="18"/>
          </p:nvPr>
        </p:nvSpPr>
        <p:spPr/>
        <p:txBody>
          <a:bodyPr/>
          <a:lstStyle/>
          <a:p>
            <a:pPr>
              <a:defRPr/>
            </a:pPr>
            <a:fld id="{6BE695C7-1C82-424F-9675-E0BE095C2DBE}"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9"/>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20"/>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cxnSp>
        <p:nvCxnSpPr>
          <p:cNvPr id="9" name="Connecteur droit 8"/>
          <p:cNvCxnSpPr/>
          <p:nvPr/>
        </p:nvCxnSpPr>
        <p:spPr>
          <a:xfrm>
            <a:off x="342578" y="879000"/>
            <a:ext cx="84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contenu 2"/>
          <p:cNvSpPr>
            <a:spLocks noGrp="1"/>
          </p:cNvSpPr>
          <p:nvPr>
            <p:ph idx="1" hasCustomPrompt="1"/>
          </p:nvPr>
        </p:nvSpPr>
        <p:spPr>
          <a:xfrm>
            <a:off x="342578" y="1137313"/>
            <a:ext cx="8460000" cy="4739960"/>
          </a:xfrm>
        </p:spPr>
        <p:txBody>
          <a:bodyPr/>
          <a:lstStyle>
            <a:lvl1pPr>
              <a:defRPr>
                <a:solidFill>
                  <a:schemeClr val="bg1"/>
                </a:solidFill>
              </a:defRPr>
            </a:lvl1pPr>
            <a:lvl2pPr marL="358775" indent="-179388">
              <a:defRPr>
                <a:solidFill>
                  <a:schemeClr val="bg1"/>
                </a:solidFill>
              </a:defRPr>
            </a:lvl2pPr>
            <a:lvl3pPr marL="538163" indent="-182563">
              <a:defRPr>
                <a:solidFill>
                  <a:schemeClr val="bg1"/>
                </a:solidFill>
              </a:defRPr>
            </a:lvl3pPr>
            <a:lvl4pPr marL="719138" indent="-173038">
              <a:defRPr>
                <a:solidFill>
                  <a:schemeClr val="bg1"/>
                </a:solidFill>
              </a:defRPr>
            </a:lvl4pPr>
            <a:lvl5pPr marL="3175" indent="4763">
              <a:defRPr>
                <a:solidFill>
                  <a:schemeClr val="bg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89352471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SUAL">
    <p:spTree>
      <p:nvGrpSpPr>
        <p:cNvPr id="1" name=""/>
        <p:cNvGrpSpPr/>
        <p:nvPr/>
      </p:nvGrpSpPr>
      <p:grpSpPr>
        <a:xfrm>
          <a:off x="0" y="0"/>
          <a:ext cx="0" cy="0"/>
          <a:chOff x="0" y="0"/>
          <a:chExt cx="0" cy="0"/>
        </a:xfrm>
      </p:grpSpPr>
      <p:sp>
        <p:nvSpPr>
          <p:cNvPr id="14" name="Espace réservé pour une image  11"/>
          <p:cNvSpPr>
            <a:spLocks noGrp="1"/>
          </p:cNvSpPr>
          <p:nvPr>
            <p:ph type="pic" sz="quarter" idx="16" hasCustomPrompt="1"/>
          </p:nvPr>
        </p:nvSpPr>
        <p:spPr>
          <a:xfrm>
            <a:off x="0" y="0"/>
            <a:ext cx="9144000" cy="6112816"/>
          </a:xfrm>
          <a:prstGeom prst="rect">
            <a:avLst/>
          </a:prstGeom>
          <a:solidFill>
            <a:schemeClr val="tx2"/>
          </a:solidFill>
        </p:spPr>
        <p:txBody>
          <a:bodyPr lIns="1080000" tIns="0" rIns="1080000" bIns="0" anchor="ctr">
            <a:normAutofit/>
          </a:bodyPr>
          <a:lstStyle>
            <a:lvl1pPr marL="0" indent="0" algn="ctr">
              <a:spcBef>
                <a:spcPts val="0"/>
              </a:spcBef>
              <a:buNone/>
              <a:defRPr sz="1200" b="0" i="0" baseline="0">
                <a:solidFill>
                  <a:srgbClr val="000000"/>
                </a:solidFill>
              </a:defRPr>
            </a:lvl1pPr>
          </a:lstStyle>
          <a:p>
            <a:r>
              <a:rPr lang="fr-FR" dirty="0"/>
              <a:t>Mettre au premier plan, puis cliquez sur l’icône pour ajouter une image, puis faites un Clic droit et Mettre à l’arrière plan </a:t>
            </a:r>
            <a:br>
              <a:rPr lang="fr-FR" dirty="0"/>
            </a:br>
            <a:r>
              <a:rPr lang="fr-FR" dirty="0"/>
              <a:t/>
            </a:r>
            <a:br>
              <a:rPr lang="fr-FR" dirty="0"/>
            </a:br>
            <a:r>
              <a:rPr lang="fr-FR" dirty="0"/>
              <a:t>↓</a:t>
            </a:r>
          </a:p>
        </p:txBody>
      </p:sp>
      <p:sp>
        <p:nvSpPr>
          <p:cNvPr id="11" name="Rectangle 10"/>
          <p:cNvSpPr/>
          <p:nvPr userDrawn="1"/>
        </p:nvSpPr>
        <p:spPr>
          <a:xfrm>
            <a:off x="0" y="0"/>
            <a:ext cx="9144000" cy="6120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sp>
        <p:nvSpPr>
          <p:cNvPr id="2" name="Titre 1"/>
          <p:cNvSpPr>
            <a:spLocks noGrp="1"/>
          </p:cNvSpPr>
          <p:nvPr>
            <p:ph type="title" hasCustomPrompt="1"/>
          </p:nvPr>
        </p:nvSpPr>
        <p:spPr/>
        <p:txBody>
          <a:bodyPr/>
          <a:lstStyle>
            <a:lvl1pPr>
              <a:defRPr>
                <a:solidFill>
                  <a:schemeClr val="bg2"/>
                </a:solidFill>
              </a:defRPr>
            </a:lvl1pPr>
          </a:lstStyle>
          <a:p>
            <a:r>
              <a:rPr lang="en-GB" noProof="0" dirty="0" smtClean="0"/>
              <a:t>Slide contents</a:t>
            </a:r>
            <a:endParaRPr lang="en-GB" noProof="0" dirty="0"/>
          </a:p>
        </p:txBody>
      </p:sp>
      <p:sp>
        <p:nvSpPr>
          <p:cNvPr id="6" name="Espace réservé de la date 5"/>
          <p:cNvSpPr>
            <a:spLocks noGrp="1"/>
          </p:cNvSpPr>
          <p:nvPr>
            <p:ph type="dt" sz="half" idx="18"/>
          </p:nvPr>
        </p:nvSpPr>
        <p:spPr/>
        <p:txBody>
          <a:bodyPr/>
          <a:lstStyle/>
          <a:p>
            <a:pPr>
              <a:defRPr/>
            </a:pPr>
            <a:fld id="{91870127-2DD8-2F41-A6AC-2977FDD5CA4C}"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9"/>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20"/>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cxnSp>
        <p:nvCxnSpPr>
          <p:cNvPr id="9" name="Connecteur droit 8"/>
          <p:cNvCxnSpPr/>
          <p:nvPr/>
        </p:nvCxnSpPr>
        <p:spPr>
          <a:xfrm>
            <a:off x="342578" y="879000"/>
            <a:ext cx="84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Espace réservé du contenu 2"/>
          <p:cNvSpPr>
            <a:spLocks noGrp="1"/>
          </p:cNvSpPr>
          <p:nvPr>
            <p:ph idx="1" hasCustomPrompt="1"/>
          </p:nvPr>
        </p:nvSpPr>
        <p:spPr>
          <a:xfrm>
            <a:off x="342578" y="1137313"/>
            <a:ext cx="8460000" cy="4739960"/>
          </a:xfrm>
        </p:spPr>
        <p:txBody>
          <a:bodyPr/>
          <a:lstStyle>
            <a:lvl1pPr>
              <a:defRPr>
                <a:solidFill>
                  <a:schemeClr val="bg1"/>
                </a:solidFill>
              </a:defRPr>
            </a:lvl1pPr>
            <a:lvl2pPr marL="358775" indent="-179388">
              <a:defRPr>
                <a:solidFill>
                  <a:schemeClr val="bg1"/>
                </a:solidFill>
              </a:defRPr>
            </a:lvl2pPr>
            <a:lvl3pPr marL="538163" indent="-182563">
              <a:defRPr>
                <a:solidFill>
                  <a:schemeClr val="bg2"/>
                </a:solidFill>
              </a:defRPr>
            </a:lvl3pPr>
            <a:lvl4pPr marL="719138" indent="-173038">
              <a:defRPr>
                <a:solidFill>
                  <a:schemeClr val="accent3"/>
                </a:solidFill>
              </a:defRPr>
            </a:lvl4pPr>
            <a:lvl5pPr marL="3175" indent="4763">
              <a:defRPr>
                <a:solidFill>
                  <a:schemeClr val="accent3"/>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83985353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fld id="{5F45A945-A9E7-C842-BD01-333C0434008F}"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10" name="Titre 9"/>
          <p:cNvSpPr>
            <a:spLocks noGrp="1"/>
          </p:cNvSpPr>
          <p:nvPr>
            <p:ph type="title" hasCustomPrompt="1"/>
          </p:nvPr>
        </p:nvSpPr>
        <p:spPr/>
        <p:txBody>
          <a:bodyPr/>
          <a:lstStyle/>
          <a:p>
            <a:r>
              <a:rPr lang="en-GB" noProof="0" dirty="0" smtClean="0"/>
              <a:t>Slide title</a:t>
            </a:r>
            <a:endParaRPr lang="en-GB" noProof="0" dirty="0"/>
          </a:p>
        </p:txBody>
      </p:sp>
      <p:cxnSp>
        <p:nvCxnSpPr>
          <p:cNvPr id="9" name="Connecteur droit 8"/>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du texte 6"/>
          <p:cNvSpPr>
            <a:spLocks noGrp="1"/>
          </p:cNvSpPr>
          <p:nvPr>
            <p:ph type="body" sz="quarter" idx="13" hasCustomPrompt="1"/>
          </p:nvPr>
        </p:nvSpPr>
        <p:spPr>
          <a:xfrm>
            <a:off x="338138" y="1165860"/>
            <a:ext cx="8483600" cy="4846320"/>
          </a:xfrm>
        </p:spPr>
        <p:txBody>
          <a:bodyPr>
            <a:normAutofit/>
          </a:bodyPr>
          <a:lstStyle>
            <a:lvl1pPr algn="just">
              <a:lnSpc>
                <a:spcPct val="100000"/>
              </a:lnSpc>
              <a:defRPr sz="900" b="0" cap="none"/>
            </a:lvl1pPr>
          </a:lstStyle>
          <a:p>
            <a:pPr lvl="0"/>
            <a:r>
              <a:rPr lang="fr-FR" dirty="0" err="1" smtClean="0"/>
              <a:t>Disclaimer</a:t>
            </a:r>
            <a:endParaRPr lang="fr-FR" dirty="0" smtClean="0"/>
          </a:p>
        </p:txBody>
      </p:sp>
      <p:cxnSp>
        <p:nvCxnSpPr>
          <p:cNvPr id="12" name="Connecteur droit 11"/>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52001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RT">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2061244" y="2161430"/>
            <a:ext cx="6183163" cy="2851745"/>
          </a:xfrm>
        </p:spPr>
        <p:txBody>
          <a:bodyPr anchor="t">
            <a:noAutofit/>
          </a:bodyPr>
          <a:lstStyle>
            <a:lvl1pPr algn="l">
              <a:lnSpc>
                <a:spcPct val="85000"/>
              </a:lnSpc>
              <a:defRPr sz="3600" b="1" cap="all" baseline="0">
                <a:solidFill>
                  <a:schemeClr val="bg2"/>
                </a:solidFill>
              </a:defRPr>
            </a:lvl1pPr>
          </a:lstStyle>
          <a:p>
            <a:r>
              <a:rPr lang="en-GB" noProof="0" dirty="0" smtClean="0"/>
              <a:t>Part Title</a:t>
            </a:r>
            <a:endParaRPr lang="en-GB" noProof="0" dirty="0"/>
          </a:p>
        </p:txBody>
      </p:sp>
      <p:sp>
        <p:nvSpPr>
          <p:cNvPr id="10" name="Sous-titre 2"/>
          <p:cNvSpPr>
            <a:spLocks noGrp="1"/>
          </p:cNvSpPr>
          <p:nvPr>
            <p:ph type="subTitle" idx="1" hasCustomPrompt="1"/>
          </p:nvPr>
        </p:nvSpPr>
        <p:spPr>
          <a:xfrm>
            <a:off x="1432223" y="1681758"/>
            <a:ext cx="504000" cy="504000"/>
          </a:xfrm>
          <a:solidFill>
            <a:schemeClr val="bg2"/>
          </a:solidFill>
          <a:ln>
            <a:noFill/>
          </a:ln>
        </p:spPr>
        <p:txBody>
          <a:bodyPr anchor="ctr">
            <a:noAutofit/>
          </a:bodyPr>
          <a:lstStyle>
            <a:lvl1pPr marL="0" indent="0" algn="ctr">
              <a:buNone/>
              <a:defRPr sz="3600" b="1"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0</a:t>
            </a:r>
            <a:endParaRPr lang="en-GB" noProof="0" dirty="0"/>
          </a:p>
        </p:txBody>
      </p:sp>
      <p:sp>
        <p:nvSpPr>
          <p:cNvPr id="11" name="Espace réservé de la date 10"/>
          <p:cNvSpPr>
            <a:spLocks noGrp="1"/>
          </p:cNvSpPr>
          <p:nvPr>
            <p:ph type="dt" sz="half" idx="10"/>
          </p:nvPr>
        </p:nvSpPr>
        <p:spPr/>
        <p:txBody>
          <a:bodyPr/>
          <a:lstStyle/>
          <a:p>
            <a:pPr>
              <a:defRPr/>
            </a:pPr>
            <a:fld id="{68BB5470-9BE8-F744-B2B7-1B30EE529E0D}" type="datetime1">
              <a:rPr lang="fr-FR" smtClean="0">
                <a:solidFill>
                  <a:srgbClr val="000000"/>
                </a:solidFill>
              </a:rPr>
              <a:pPr>
                <a:defRPr/>
              </a:pPr>
              <a:t>04/07/2018</a:t>
            </a:fld>
            <a:endParaRPr lang="en-GB" dirty="0">
              <a:solidFill>
                <a:srgbClr val="000000"/>
              </a:solidFill>
            </a:endParaRPr>
          </a:p>
        </p:txBody>
      </p:sp>
      <p:sp>
        <p:nvSpPr>
          <p:cNvPr id="12" name="Espace réservé du pied de page 11"/>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13" name="Espace réservé du numéro de diapositive 12"/>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243421209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fld id="{5D3A8727-487C-8047-8DE4-178BBBA79C2C}"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55640487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LOURS">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fld id="{5B7DF860-96FC-364E-A609-AD55E4B9B348}"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10" name="Titre 9"/>
          <p:cNvSpPr>
            <a:spLocks noGrp="1"/>
          </p:cNvSpPr>
          <p:nvPr>
            <p:ph type="title" hasCustomPrompt="1"/>
          </p:nvPr>
        </p:nvSpPr>
        <p:spPr>
          <a:xfrm>
            <a:off x="342578" y="116192"/>
            <a:ext cx="8460000" cy="745664"/>
          </a:xfrm>
        </p:spPr>
        <p:txBody>
          <a:bodyPr/>
          <a:lstStyle>
            <a:lvl1pPr>
              <a:defRPr baseline="0"/>
            </a:lvl1pPr>
          </a:lstStyle>
          <a:p>
            <a:r>
              <a:rPr lang="en-GB" noProof="0" dirty="0" smtClean="0"/>
              <a:t>Main Colours</a:t>
            </a:r>
            <a:endParaRPr lang="en-GB" noProof="0" dirty="0"/>
          </a:p>
        </p:txBody>
      </p:sp>
      <p:cxnSp>
        <p:nvCxnSpPr>
          <p:cNvPr id="24" name="Connecteur droit 23"/>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55985"/>
          <a:stretch/>
        </p:blipFill>
        <p:spPr>
          <a:xfrm>
            <a:off x="5499679" y="1472181"/>
            <a:ext cx="2767516" cy="3678455"/>
          </a:xfrm>
          <a:prstGeom prst="rect">
            <a:avLst/>
          </a:prstGeom>
        </p:spPr>
      </p:pic>
      <p:pic>
        <p:nvPicPr>
          <p:cNvPr id="921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578" y="2065949"/>
            <a:ext cx="4937088" cy="3076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userDrawn="1"/>
        </p:nvSpPr>
        <p:spPr>
          <a:xfrm>
            <a:off x="1057524" y="2081851"/>
            <a:ext cx="803082" cy="923741"/>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cxnSp>
        <p:nvCxnSpPr>
          <p:cNvPr id="5" name="Connecteur en angle 4"/>
          <p:cNvCxnSpPr>
            <a:stCxn id="14" idx="1"/>
            <a:endCxn id="3" idx="1"/>
          </p:cNvCxnSpPr>
          <p:nvPr userDrawn="1"/>
        </p:nvCxnSpPr>
        <p:spPr>
          <a:xfrm rot="10800000" flipH="1" flipV="1">
            <a:off x="342578" y="1411236"/>
            <a:ext cx="714946" cy="1132486"/>
          </a:xfrm>
          <a:prstGeom prst="bentConnector3">
            <a:avLst>
              <a:gd name="adj1" fmla="val -31974"/>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342578" y="1088070"/>
            <a:ext cx="7271468" cy="646331"/>
          </a:xfrm>
          <a:prstGeom prst="rect">
            <a:avLst/>
          </a:prstGeom>
        </p:spPr>
        <p:txBody>
          <a:bodyPr wrap="square">
            <a:spAutoFit/>
          </a:bodyPr>
          <a:lstStyle/>
          <a:p>
            <a:r>
              <a:rPr lang="en-GB" dirty="0" smtClean="0">
                <a:solidFill>
                  <a:srgbClr val="000000"/>
                </a:solidFill>
              </a:rPr>
              <a:t>BNPP AM main and secondary colours have been added to PowerPoint themes colours so you can find them easily.</a:t>
            </a:r>
          </a:p>
        </p:txBody>
      </p:sp>
    </p:spTree>
    <p:extLst>
      <p:ext uri="{BB962C8B-B14F-4D97-AF65-F5344CB8AC3E}">
        <p14:creationId xmlns:p14="http://schemas.microsoft.com/office/powerpoint/2010/main" val="16149757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UAL">
    <p:spTree>
      <p:nvGrpSpPr>
        <p:cNvPr id="1" name=""/>
        <p:cNvGrpSpPr/>
        <p:nvPr/>
      </p:nvGrpSpPr>
      <p:grpSpPr>
        <a:xfrm>
          <a:off x="0" y="0"/>
          <a:ext cx="0" cy="0"/>
          <a:chOff x="0" y="0"/>
          <a:chExt cx="0" cy="0"/>
        </a:xfrm>
      </p:grpSpPr>
      <p:sp>
        <p:nvSpPr>
          <p:cNvPr id="14" name="Espace réservé pour une image  11"/>
          <p:cNvSpPr>
            <a:spLocks noGrp="1"/>
          </p:cNvSpPr>
          <p:nvPr>
            <p:ph type="pic" sz="quarter" idx="16" hasCustomPrompt="1"/>
          </p:nvPr>
        </p:nvSpPr>
        <p:spPr>
          <a:xfrm>
            <a:off x="0" y="0"/>
            <a:ext cx="9144000" cy="6112816"/>
          </a:xfrm>
          <a:prstGeom prst="rect">
            <a:avLst/>
          </a:prstGeom>
          <a:solidFill>
            <a:schemeClr val="tx2"/>
          </a:solidFill>
        </p:spPr>
        <p:txBody>
          <a:bodyPr lIns="1080000" tIns="0" rIns="1080000" bIns="0" anchor="ctr">
            <a:normAutofit/>
          </a:bodyPr>
          <a:lstStyle>
            <a:lvl1pPr marL="0" indent="0" algn="ctr">
              <a:spcBef>
                <a:spcPts val="0"/>
              </a:spcBef>
              <a:buNone/>
              <a:defRPr sz="1200" b="0" i="0" baseline="0">
                <a:solidFill>
                  <a:srgbClr val="000000"/>
                </a:solidFill>
              </a:defRPr>
            </a:lvl1pPr>
          </a:lstStyle>
          <a:p>
            <a:r>
              <a:rPr lang="fr-FR" dirty="0"/>
              <a:t>Mettre au premier plan, puis cliquez sur l’icône pour ajouter une image, puis faites un Clic droit et Mettre à l’arrière plan </a:t>
            </a:r>
            <a:br>
              <a:rPr lang="fr-FR" dirty="0"/>
            </a:br>
            <a:r>
              <a:rPr lang="fr-FR" dirty="0"/>
              <a:t/>
            </a:r>
            <a:br>
              <a:rPr lang="fr-FR" dirty="0"/>
            </a:br>
            <a:r>
              <a:rPr lang="fr-FR" dirty="0"/>
              <a:t>↓</a:t>
            </a:r>
          </a:p>
        </p:txBody>
      </p:sp>
      <p:sp>
        <p:nvSpPr>
          <p:cNvPr id="11" name="Rectangle 10"/>
          <p:cNvSpPr/>
          <p:nvPr userDrawn="1"/>
        </p:nvSpPr>
        <p:spPr>
          <a:xfrm>
            <a:off x="0" y="0"/>
            <a:ext cx="9144000" cy="6120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chemeClr val="tx1"/>
              </a:solidFill>
            </a:endParaRPr>
          </a:p>
        </p:txBody>
      </p:sp>
      <p:sp>
        <p:nvSpPr>
          <p:cNvPr id="2" name="Titre 1"/>
          <p:cNvSpPr>
            <a:spLocks noGrp="1"/>
          </p:cNvSpPr>
          <p:nvPr>
            <p:ph type="title" hasCustomPrompt="1"/>
          </p:nvPr>
        </p:nvSpPr>
        <p:spPr/>
        <p:txBody>
          <a:bodyPr/>
          <a:lstStyle>
            <a:lvl1pPr>
              <a:defRPr>
                <a:solidFill>
                  <a:schemeClr val="bg2"/>
                </a:solidFill>
              </a:defRPr>
            </a:lvl1pPr>
          </a:lstStyle>
          <a:p>
            <a:r>
              <a:rPr lang="en-GB" noProof="0" dirty="0" smtClean="0"/>
              <a:t>Slide contents</a:t>
            </a:r>
            <a:endParaRPr lang="en-GB" noProof="0" dirty="0"/>
          </a:p>
        </p:txBody>
      </p:sp>
      <p:sp>
        <p:nvSpPr>
          <p:cNvPr id="6" name="Espace réservé de la date 5"/>
          <p:cNvSpPr>
            <a:spLocks noGrp="1"/>
          </p:cNvSpPr>
          <p:nvPr>
            <p:ph type="dt" sz="half" idx="18"/>
          </p:nvPr>
        </p:nvSpPr>
        <p:spPr/>
        <p:txBody>
          <a:bodyPr/>
          <a:lstStyle/>
          <a:p>
            <a:pPr>
              <a:defRPr/>
            </a:pPr>
            <a:endParaRPr lang="en-GB" noProof="0" dirty="0"/>
          </a:p>
        </p:txBody>
      </p:sp>
      <p:sp>
        <p:nvSpPr>
          <p:cNvPr id="7" name="Espace réservé du pied de page 6"/>
          <p:cNvSpPr>
            <a:spLocks noGrp="1"/>
          </p:cNvSpPr>
          <p:nvPr>
            <p:ph type="ftr" sz="quarter" idx="19"/>
          </p:nvPr>
        </p:nvSpPr>
        <p:spPr/>
        <p:txBody>
          <a:bodyPr/>
          <a:lstStyle/>
          <a:p>
            <a:pPr>
              <a:defRPr/>
            </a:pPr>
            <a:r>
              <a:rPr lang="fr-FR" noProof="0" smtClean="0"/>
              <a:t>Agora de la Gestion Financière - AFG - Af2i</a:t>
            </a:r>
            <a:endParaRPr lang="en-GB" noProof="0" dirty="0"/>
          </a:p>
        </p:txBody>
      </p:sp>
      <p:sp>
        <p:nvSpPr>
          <p:cNvPr id="8" name="Espace réservé du numéro de diapositive 7"/>
          <p:cNvSpPr>
            <a:spLocks noGrp="1"/>
          </p:cNvSpPr>
          <p:nvPr>
            <p:ph type="sldNum" sz="quarter" idx="20"/>
          </p:nvPr>
        </p:nvSpPr>
        <p:spPr/>
        <p:txBody>
          <a:bodyPr/>
          <a:lstStyle/>
          <a:p>
            <a:pPr>
              <a:defRPr/>
            </a:pPr>
            <a:fld id="{276219AF-F5ED-455B-A512-B03AB3602319}" type="slidenum">
              <a:rPr lang="en-GB" noProof="0" smtClean="0"/>
              <a:pPr>
                <a:defRPr/>
              </a:pPr>
              <a:t>‹N°›</a:t>
            </a:fld>
            <a:endParaRPr lang="en-GB" noProof="0" dirty="0"/>
          </a:p>
        </p:txBody>
      </p:sp>
      <p:cxnSp>
        <p:nvCxnSpPr>
          <p:cNvPr id="9" name="Connecteur droit 8"/>
          <p:cNvCxnSpPr/>
          <p:nvPr/>
        </p:nvCxnSpPr>
        <p:spPr>
          <a:xfrm>
            <a:off x="342578" y="879000"/>
            <a:ext cx="84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Espace réservé du contenu 2"/>
          <p:cNvSpPr>
            <a:spLocks noGrp="1"/>
          </p:cNvSpPr>
          <p:nvPr>
            <p:ph idx="1" hasCustomPrompt="1"/>
          </p:nvPr>
        </p:nvSpPr>
        <p:spPr>
          <a:xfrm>
            <a:off x="342578" y="1137313"/>
            <a:ext cx="8460000" cy="4739960"/>
          </a:xfrm>
        </p:spPr>
        <p:txBody>
          <a:bodyPr/>
          <a:lstStyle>
            <a:lvl1pPr>
              <a:defRPr>
                <a:solidFill>
                  <a:schemeClr val="bg1"/>
                </a:solidFill>
              </a:defRPr>
            </a:lvl1pPr>
            <a:lvl2pPr marL="358775" indent="-179388">
              <a:defRPr>
                <a:solidFill>
                  <a:schemeClr val="bg1"/>
                </a:solidFill>
              </a:defRPr>
            </a:lvl2pPr>
            <a:lvl3pPr marL="538163" indent="-182563">
              <a:defRPr>
                <a:solidFill>
                  <a:schemeClr val="bg2"/>
                </a:solidFill>
              </a:defRPr>
            </a:lvl3pPr>
            <a:lvl4pPr marL="719138" indent="-173038">
              <a:defRPr>
                <a:solidFill>
                  <a:schemeClr val="accent3"/>
                </a:solidFill>
              </a:defRPr>
            </a:lvl4pPr>
            <a:lvl5pPr marL="3175" indent="4763">
              <a:defRPr>
                <a:solidFill>
                  <a:schemeClr val="accent3"/>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79040525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COLOURS">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fld id="{5B7DF860-96FC-364E-A609-AD55E4B9B348}"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10" name="Titre 9"/>
          <p:cNvSpPr>
            <a:spLocks noGrp="1"/>
          </p:cNvSpPr>
          <p:nvPr>
            <p:ph type="title" hasCustomPrompt="1"/>
          </p:nvPr>
        </p:nvSpPr>
        <p:spPr/>
        <p:txBody>
          <a:bodyPr/>
          <a:lstStyle>
            <a:lvl1pPr>
              <a:defRPr baseline="0"/>
            </a:lvl1pPr>
          </a:lstStyle>
          <a:p>
            <a:r>
              <a:rPr lang="en-GB" noProof="0" dirty="0" smtClean="0"/>
              <a:t>Complementary Colours</a:t>
            </a:r>
            <a:endParaRPr lang="en-GB" noProof="0" dirty="0"/>
          </a:p>
        </p:txBody>
      </p:sp>
      <p:cxnSp>
        <p:nvCxnSpPr>
          <p:cNvPr id="24" name="Connecteur droit 23"/>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Grouper 10"/>
          <p:cNvGrpSpPr/>
          <p:nvPr userDrawn="1"/>
        </p:nvGrpSpPr>
        <p:grpSpPr>
          <a:xfrm>
            <a:off x="1766734" y="1595204"/>
            <a:ext cx="4467974" cy="3704985"/>
            <a:chOff x="1766734" y="1595204"/>
            <a:chExt cx="4467974" cy="3704985"/>
          </a:xfrm>
        </p:grpSpPr>
        <p:grpSp>
          <p:nvGrpSpPr>
            <p:cNvPr id="9" name="Grouper 8"/>
            <p:cNvGrpSpPr/>
            <p:nvPr userDrawn="1"/>
          </p:nvGrpSpPr>
          <p:grpSpPr>
            <a:xfrm>
              <a:off x="1766734" y="1595204"/>
              <a:ext cx="4467974" cy="3704985"/>
              <a:chOff x="1552243" y="1809695"/>
              <a:chExt cx="4467974" cy="3704985"/>
            </a:xfrm>
          </p:grpSpPr>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112" t="18571" r="34989" b="62369"/>
              <a:stretch/>
            </p:blipFill>
            <p:spPr>
              <a:xfrm>
                <a:off x="1595240" y="3328798"/>
                <a:ext cx="3622959" cy="701870"/>
              </a:xfrm>
              <a:prstGeom prst="rect">
                <a:avLst/>
              </a:prstGeom>
            </p:spPr>
          </p:pic>
          <p:pic>
            <p:nvPicPr>
              <p:cNvPr id="16" name="Imag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l="5054" t="78764" r="82913" b="2129"/>
              <a:stretch/>
            </p:blipFill>
            <p:spPr>
              <a:xfrm>
                <a:off x="1564373" y="4078753"/>
                <a:ext cx="727810" cy="703617"/>
              </a:xfrm>
              <a:prstGeom prst="rect">
                <a:avLst/>
              </a:prstGeom>
            </p:spPr>
          </p:pic>
          <p:pic>
            <p:nvPicPr>
              <p:cNvPr id="18" name="Imag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l="48536" t="36969" r="36882" b="38069"/>
              <a:stretch/>
            </p:blipFill>
            <p:spPr>
              <a:xfrm>
                <a:off x="3749020" y="1809695"/>
                <a:ext cx="766536" cy="767644"/>
              </a:xfrm>
              <a:prstGeom prst="rect">
                <a:avLst/>
              </a:prstGeom>
            </p:spPr>
          </p:pic>
          <p:grpSp>
            <p:nvGrpSpPr>
              <p:cNvPr id="5" name="Grouper 4"/>
              <p:cNvGrpSpPr/>
              <p:nvPr userDrawn="1"/>
            </p:nvGrpSpPr>
            <p:grpSpPr>
              <a:xfrm>
                <a:off x="1560877" y="2557644"/>
                <a:ext cx="4459340" cy="800088"/>
                <a:chOff x="1549588" y="2591511"/>
                <a:chExt cx="4459340" cy="800088"/>
              </a:xfrm>
            </p:grpSpPr>
            <p:pic>
              <p:nvPicPr>
                <p:cNvPr id="15" name="Imag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4930" t="38266" r="33900" b="41501"/>
                <a:stretch/>
              </p:blipFill>
              <p:spPr>
                <a:xfrm>
                  <a:off x="2309112" y="2619022"/>
                  <a:ext cx="3699816" cy="745067"/>
                </a:xfrm>
                <a:prstGeom prst="rect">
                  <a:avLst/>
                </a:prstGeom>
              </p:spPr>
            </p:pic>
            <p:pic>
              <p:nvPicPr>
                <p:cNvPr id="19" name="Image 18"/>
                <p:cNvPicPr>
                  <a:picLocks noChangeAspect="1"/>
                </p:cNvPicPr>
                <p:nvPr userDrawn="1"/>
              </p:nvPicPr>
              <p:blipFill rotWithShape="1">
                <a:blip r:embed="rId4" cstate="print">
                  <a:extLst>
                    <a:ext uri="{28A0092B-C50C-407E-A947-70E740481C1C}">
                      <a14:useLocalDpi xmlns:a14="http://schemas.microsoft.com/office/drawing/2010/main" val="0"/>
                    </a:ext>
                  </a:extLst>
                </a:blip>
                <a:srcRect l="63333" t="37020" r="21788" b="36963"/>
                <a:stretch/>
              </p:blipFill>
              <p:spPr>
                <a:xfrm>
                  <a:off x="1549588" y="2591511"/>
                  <a:ext cx="782102" cy="800088"/>
                </a:xfrm>
                <a:prstGeom prst="rect">
                  <a:avLst/>
                </a:prstGeom>
              </p:spPr>
            </p:pic>
          </p:grpSp>
          <p:pic>
            <p:nvPicPr>
              <p:cNvPr id="20" name="Imag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48536" t="60811" r="7449"/>
              <a:stretch/>
            </p:blipFill>
            <p:spPr>
              <a:xfrm>
                <a:off x="2258316" y="4031591"/>
                <a:ext cx="2313684" cy="1205153"/>
              </a:xfrm>
              <a:prstGeom prst="rect">
                <a:avLst/>
              </a:prstGeom>
            </p:spPr>
          </p:pic>
          <p:pic>
            <p:nvPicPr>
              <p:cNvPr id="21" name="Imag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5054" t="58483" r="82885" b="22409"/>
              <a:stretch/>
            </p:blipFill>
            <p:spPr>
              <a:xfrm>
                <a:off x="1552243" y="4811064"/>
                <a:ext cx="729492" cy="703616"/>
              </a:xfrm>
              <a:prstGeom prst="rect">
                <a:avLst/>
              </a:prstGeom>
            </p:spPr>
          </p:pic>
          <p:pic>
            <p:nvPicPr>
              <p:cNvPr id="26" name="Image 25"/>
              <p:cNvPicPr>
                <a:picLocks noChangeAspect="1"/>
              </p:cNvPicPr>
              <p:nvPr userDrawn="1"/>
            </p:nvPicPr>
            <p:blipFill rotWithShape="1">
              <a:blip r:embed="rId4" cstate="print">
                <a:extLst>
                  <a:ext uri="{28A0092B-C50C-407E-A947-70E740481C1C}">
                    <a14:useLocalDpi xmlns:a14="http://schemas.microsoft.com/office/drawing/2010/main" val="0"/>
                  </a:ext>
                </a:extLst>
              </a:blip>
              <a:srcRect l="48536" t="13270" r="36792" b="61881"/>
              <a:stretch/>
            </p:blipFill>
            <p:spPr>
              <a:xfrm>
                <a:off x="3011655" y="1812260"/>
                <a:ext cx="771232" cy="764170"/>
              </a:xfrm>
              <a:prstGeom prst="rect">
                <a:avLst/>
              </a:prstGeom>
            </p:spPr>
          </p:pic>
          <p:pic>
            <p:nvPicPr>
              <p:cNvPr id="27" name="Image 26"/>
              <p:cNvPicPr>
                <a:picLocks noChangeAspect="1"/>
              </p:cNvPicPr>
              <p:nvPr userDrawn="1"/>
            </p:nvPicPr>
            <p:blipFill rotWithShape="1">
              <a:blip r:embed="rId4" cstate="print">
                <a:extLst>
                  <a:ext uri="{28A0092B-C50C-407E-A947-70E740481C1C}">
                    <a14:useLocalDpi xmlns:a14="http://schemas.microsoft.com/office/drawing/2010/main" val="0"/>
                  </a:ext>
                </a:extLst>
              </a:blip>
              <a:srcRect l="63415" t="13270" r="7449" b="61881"/>
              <a:stretch/>
            </p:blipFill>
            <p:spPr>
              <a:xfrm>
                <a:off x="1577188" y="1830361"/>
                <a:ext cx="1531582" cy="764170"/>
              </a:xfrm>
              <a:prstGeom prst="rect">
                <a:avLst/>
              </a:prstGeom>
            </p:spPr>
          </p:pic>
        </p:grpSp>
        <p:sp>
          <p:nvSpPr>
            <p:cNvPr id="2" name="Rectangle 1"/>
            <p:cNvSpPr/>
            <p:nvPr userDrawn="1"/>
          </p:nvSpPr>
          <p:spPr>
            <a:xfrm>
              <a:off x="4089680" y="3165230"/>
              <a:ext cx="602902" cy="602902"/>
            </a:xfrm>
            <a:prstGeom prst="rect">
              <a:avLst/>
            </a:prstGeom>
            <a:solidFill>
              <a:srgbClr val="F8B37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sp>
          <p:nvSpPr>
            <p:cNvPr id="4" name="ZoneTexte 3"/>
            <p:cNvSpPr txBox="1"/>
            <p:nvPr userDrawn="1"/>
          </p:nvSpPr>
          <p:spPr>
            <a:xfrm>
              <a:off x="4175095" y="3185326"/>
              <a:ext cx="551850" cy="664672"/>
            </a:xfrm>
            <a:prstGeom prst="rect">
              <a:avLst/>
            </a:prstGeom>
            <a:noFill/>
          </p:spPr>
          <p:txBody>
            <a:bodyPr wrap="square" lIns="0" tIns="0" rIns="0" bIns="0" rtlCol="0">
              <a:noAutofit/>
            </a:bodyPr>
            <a:lstStyle/>
            <a:p>
              <a:r>
                <a:rPr lang="fr-FR" sz="1200" dirty="0" smtClean="0">
                  <a:solidFill>
                    <a:srgbClr val="FFFFFF"/>
                  </a:solidFill>
                </a:rPr>
                <a:t>R234</a:t>
              </a:r>
            </a:p>
            <a:p>
              <a:r>
                <a:rPr lang="fr-FR" sz="1200" dirty="0" smtClean="0">
                  <a:solidFill>
                    <a:srgbClr val="FFFFFF"/>
                  </a:solidFill>
                </a:rPr>
                <a:t>V179</a:t>
              </a:r>
            </a:p>
            <a:p>
              <a:r>
                <a:rPr lang="fr-FR" sz="1200" dirty="0" smtClean="0">
                  <a:solidFill>
                    <a:srgbClr val="FFFFFF"/>
                  </a:solidFill>
                </a:rPr>
                <a:t>B117</a:t>
              </a:r>
            </a:p>
          </p:txBody>
        </p:sp>
      </p:grpSp>
    </p:spTree>
    <p:extLst>
      <p:ext uri="{BB962C8B-B14F-4D97-AF65-F5344CB8AC3E}">
        <p14:creationId xmlns:p14="http://schemas.microsoft.com/office/powerpoint/2010/main" val="106121519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6" name="Rectangle 5"/>
          <p:cNvSpPr/>
          <p:nvPr/>
        </p:nvSpPr>
        <p:spPr>
          <a:xfrm>
            <a:off x="244793" y="3220274"/>
            <a:ext cx="4572000" cy="954107"/>
          </a:xfrm>
          <a:prstGeom prst="rect">
            <a:avLst/>
          </a:prstGeom>
        </p:spPr>
        <p:txBody>
          <a:bodyPr>
            <a:spAutoFit/>
          </a:bodyPr>
          <a:lstStyle/>
          <a:p>
            <a:r>
              <a:rPr lang="en-GB" sz="1400" b="1" dirty="0" smtClean="0">
                <a:solidFill>
                  <a:srgbClr val="000000"/>
                </a:solidFill>
              </a:rPr>
              <a:t>BNP PARIBAS ASSET MANAGEMENT</a:t>
            </a:r>
          </a:p>
          <a:p>
            <a:r>
              <a:rPr lang="en-GB" sz="1400" dirty="0" smtClean="0">
                <a:solidFill>
                  <a:srgbClr val="000000"/>
                </a:solidFill>
              </a:rPr>
              <a:t>14, rue </a:t>
            </a:r>
            <a:r>
              <a:rPr lang="en-GB" sz="1400" dirty="0" err="1" smtClean="0">
                <a:solidFill>
                  <a:srgbClr val="000000"/>
                </a:solidFill>
              </a:rPr>
              <a:t>Bergère</a:t>
            </a:r>
            <a:endParaRPr lang="en-GB" sz="1400" dirty="0" smtClean="0">
              <a:solidFill>
                <a:srgbClr val="000000"/>
              </a:solidFill>
            </a:endParaRPr>
          </a:p>
          <a:p>
            <a:r>
              <a:rPr lang="en-GB" sz="1400" dirty="0" smtClean="0">
                <a:solidFill>
                  <a:srgbClr val="000000"/>
                </a:solidFill>
              </a:rPr>
              <a:t>75009 Paris</a:t>
            </a:r>
          </a:p>
          <a:p>
            <a:r>
              <a:rPr lang="en-GB" sz="1400" dirty="0" smtClean="0">
                <a:solidFill>
                  <a:srgbClr val="000000"/>
                </a:solidFill>
              </a:rPr>
              <a:t>bnpparibas-am.com</a:t>
            </a:r>
          </a:p>
        </p:txBody>
      </p:sp>
      <p:pic>
        <p:nvPicPr>
          <p:cNvPr id="24" name="Picture 23">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9684" y="4344480"/>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0239" y="4344480"/>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hlinkClick r:id="rId7"/>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280794" y="4344480"/>
            <a:ext cx="382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hlinkClick r:id="rId9"/>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40236" y="4344480"/>
            <a:ext cx="382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hlinkClick r:id="rId11"/>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196" t="6690" r="4707" b="35093"/>
          <a:stretch/>
        </p:blipFill>
        <p:spPr>
          <a:xfrm>
            <a:off x="2199677" y="4348793"/>
            <a:ext cx="1336373" cy="385075"/>
          </a:xfrm>
          <a:prstGeom prst="rect">
            <a:avLst/>
          </a:prstGeom>
        </p:spPr>
      </p:pic>
    </p:spTree>
    <p:extLst>
      <p:ext uri="{BB962C8B-B14F-4D97-AF65-F5344CB8AC3E}">
        <p14:creationId xmlns:p14="http://schemas.microsoft.com/office/powerpoint/2010/main" val="193112592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1_END">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69614"/>
          </a:xfrm>
          <a:prstGeom prst="rect">
            <a:avLst/>
          </a:prstGeom>
        </p:spPr>
      </p:pic>
      <p:pic>
        <p:nvPicPr>
          <p:cNvPr id="12" name="Picture 4"/>
          <p:cNvPicPr>
            <a:picLocks noChangeAspect="1"/>
          </p:cNvPicPr>
          <p:nvPr userDrawn="1"/>
        </p:nvPicPr>
        <p:blipFill rotWithShape="1">
          <a:blip r:embed="rId3">
            <a:extLst>
              <a:ext uri="{28A0092B-C50C-407E-A947-70E740481C1C}">
                <a14:useLocalDpi xmlns:a14="http://schemas.microsoft.com/office/drawing/2010/main" val="0"/>
              </a:ext>
            </a:extLst>
          </a:blip>
          <a:srcRect t="77576"/>
          <a:stretch/>
        </p:blipFill>
        <p:spPr>
          <a:xfrm>
            <a:off x="0" y="5320144"/>
            <a:ext cx="9144000" cy="1537855"/>
          </a:xfrm>
          <a:prstGeom prst="rect">
            <a:avLst/>
          </a:prstGeom>
          <a:noFill/>
          <a:ln>
            <a:noFill/>
          </a:ln>
        </p:spPr>
      </p:pic>
      <p:sp>
        <p:nvSpPr>
          <p:cNvPr id="13" name="Rectangle 12"/>
          <p:cNvSpPr/>
          <p:nvPr userDrawn="1"/>
        </p:nvSpPr>
        <p:spPr>
          <a:xfrm>
            <a:off x="244793" y="303892"/>
            <a:ext cx="4572000" cy="954107"/>
          </a:xfrm>
          <a:prstGeom prst="rect">
            <a:avLst/>
          </a:prstGeom>
        </p:spPr>
        <p:txBody>
          <a:bodyPr>
            <a:spAutoFit/>
          </a:bodyPr>
          <a:lstStyle/>
          <a:p>
            <a:r>
              <a:rPr lang="en-GB" sz="1400" b="1" dirty="0" smtClean="0">
                <a:solidFill>
                  <a:srgbClr val="000000"/>
                </a:solidFill>
              </a:rPr>
              <a:t>BNP PARIBAS ASSET MANAGEMENT</a:t>
            </a:r>
          </a:p>
          <a:p>
            <a:r>
              <a:rPr lang="en-GB" sz="1400" dirty="0" smtClean="0">
                <a:solidFill>
                  <a:srgbClr val="000000"/>
                </a:solidFill>
              </a:rPr>
              <a:t>14, rue </a:t>
            </a:r>
            <a:r>
              <a:rPr lang="en-GB" sz="1400" dirty="0" err="1" smtClean="0">
                <a:solidFill>
                  <a:srgbClr val="000000"/>
                </a:solidFill>
              </a:rPr>
              <a:t>Bergère</a:t>
            </a:r>
            <a:endParaRPr lang="en-GB" sz="1400" dirty="0" smtClean="0">
              <a:solidFill>
                <a:srgbClr val="000000"/>
              </a:solidFill>
            </a:endParaRPr>
          </a:p>
          <a:p>
            <a:r>
              <a:rPr lang="en-GB" sz="1400" dirty="0" smtClean="0">
                <a:solidFill>
                  <a:srgbClr val="000000"/>
                </a:solidFill>
              </a:rPr>
              <a:t>75009 Paris</a:t>
            </a:r>
          </a:p>
          <a:p>
            <a:r>
              <a:rPr lang="en-GB" sz="1400" dirty="0" smtClean="0">
                <a:solidFill>
                  <a:srgbClr val="000000"/>
                </a:solidFill>
              </a:rPr>
              <a:t>bnpparibas-am.com</a:t>
            </a:r>
          </a:p>
        </p:txBody>
      </p:sp>
      <p:pic>
        <p:nvPicPr>
          <p:cNvPr id="24" name="Picture 23">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684" y="1428098"/>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0239" y="1428098"/>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280794" y="1428098"/>
            <a:ext cx="382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40236" y="1428098"/>
            <a:ext cx="382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hlinkClick r:id="rId12"/>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2196" t="6690" r="4707" b="35093"/>
          <a:stretch/>
        </p:blipFill>
        <p:spPr>
          <a:xfrm>
            <a:off x="2199677" y="1432411"/>
            <a:ext cx="1336373" cy="385075"/>
          </a:xfrm>
          <a:prstGeom prst="rect">
            <a:avLst/>
          </a:prstGeom>
        </p:spPr>
      </p:pic>
    </p:spTree>
    <p:extLst>
      <p:ext uri="{BB962C8B-B14F-4D97-AF65-F5344CB8AC3E}">
        <p14:creationId xmlns:p14="http://schemas.microsoft.com/office/powerpoint/2010/main" val="403981262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10" name="Titre 9"/>
          <p:cNvSpPr>
            <a:spLocks noGrp="1"/>
          </p:cNvSpPr>
          <p:nvPr>
            <p:ph type="title" hasCustomPrompt="1"/>
          </p:nvPr>
        </p:nvSpPr>
        <p:spPr/>
        <p:txBody>
          <a:bodyPr/>
          <a:lstStyle/>
          <a:p>
            <a:r>
              <a:rPr lang="en-GB" noProof="0" dirty="0" smtClean="0"/>
              <a:t>Slide title</a:t>
            </a:r>
            <a:endParaRPr lang="en-GB" noProof="0" dirty="0"/>
          </a:p>
        </p:txBody>
      </p:sp>
      <p:cxnSp>
        <p:nvCxnSpPr>
          <p:cNvPr id="9" name="Connecteur droit 8"/>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26064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TITLE AND VISUAL">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9" name="Rectangle 8"/>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805D56"/>
              </a:solidFill>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16" name="Rectangle 15"/>
          <p:cNvSpPr/>
          <p:nvPr/>
        </p:nvSpPr>
        <p:spPr>
          <a:xfrm>
            <a:off x="1072183" y="5022701"/>
            <a:ext cx="3492000" cy="60332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805D56"/>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bg1"/>
                </a:solidFill>
              </a:defRPr>
            </a:lvl1pPr>
          </a:lstStyle>
          <a:p>
            <a:r>
              <a:rPr lang="en-GB" noProof="0" dirty="0" smtClean="0"/>
              <a:t>presentation title </a:t>
            </a:r>
            <a:br>
              <a:rPr lang="en-GB" noProof="0" dirty="0" smtClean="0"/>
            </a:br>
            <a:r>
              <a:rPr lang="en-GB" noProof="0" dirty="0" smtClean="0"/>
              <a:t>on multi-lines</a:t>
            </a:r>
            <a:endParaRPr lang="en-GB" noProof="0"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Location, 00/00/2015</a:t>
            </a:r>
          </a:p>
        </p:txBody>
      </p:sp>
      <p:pic>
        <p:nvPicPr>
          <p:cNvPr id="13"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763" r="9963"/>
          <a:stretch/>
        </p:blipFill>
        <p:spPr bwMode="auto">
          <a:xfrm>
            <a:off x="0" y="3712999"/>
            <a:ext cx="9144000" cy="133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08478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1_TITLE AND VISU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userDrawn="1"/>
        </p:nvSpPr>
        <p:spPr>
          <a:xfrm>
            <a:off x="1072183" y="5022701"/>
            <a:ext cx="3492000" cy="60332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805D56"/>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bg1"/>
                </a:solidFill>
              </a:defRPr>
            </a:lvl1pPr>
          </a:lstStyle>
          <a:p>
            <a:r>
              <a:rPr lang="en-GB" noProof="0" dirty="0" smtClean="0"/>
              <a:t>presentation title </a:t>
            </a:r>
            <a:br>
              <a:rPr lang="en-GB" noProof="0" dirty="0" smtClean="0"/>
            </a:br>
            <a:r>
              <a:rPr lang="en-GB" noProof="0" dirty="0" smtClean="0"/>
              <a:t>on multi-lines</a:t>
            </a:r>
            <a:endParaRPr lang="en-GB" noProof="0"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Location, 00/00/2015</a:t>
            </a:r>
          </a:p>
        </p:txBody>
      </p:sp>
    </p:spTree>
    <p:extLst>
      <p:ext uri="{BB962C8B-B14F-4D97-AF65-F5344CB8AC3E}">
        <p14:creationId xmlns:p14="http://schemas.microsoft.com/office/powerpoint/2010/main" val="134852321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2_TITLE AND VISUAL">
    <p:spTree>
      <p:nvGrpSpPr>
        <p:cNvPr id="1" name=""/>
        <p:cNvGrpSpPr/>
        <p:nvPr/>
      </p:nvGrpSpPr>
      <p:grpSpPr>
        <a:xfrm>
          <a:off x="0" y="0"/>
          <a:ext cx="0" cy="0"/>
          <a:chOff x="0" y="0"/>
          <a:chExt cx="0" cy="0"/>
        </a:xfrm>
      </p:grpSpPr>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16" name="Rectangle 15"/>
          <p:cNvSpPr/>
          <p:nvPr/>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805D56"/>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bg1"/>
                </a:solidFill>
              </a:defRPr>
            </a:lvl1pPr>
          </a:lstStyle>
          <a:p>
            <a:r>
              <a:rPr lang="en-GB" noProof="0" dirty="0" smtClean="0"/>
              <a:t>presentation title </a:t>
            </a:r>
            <a:br>
              <a:rPr lang="en-GB" noProof="0" dirty="0" smtClean="0"/>
            </a:br>
            <a:r>
              <a:rPr lang="en-GB" noProof="0" dirty="0" smtClean="0"/>
              <a:t>on multi-lines</a:t>
            </a:r>
            <a:endParaRPr lang="en-GB" noProof="0"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Location, 00/00/2015</a:t>
            </a:r>
          </a:p>
        </p:txBody>
      </p:sp>
      <p:sp>
        <p:nvSpPr>
          <p:cNvPr id="9" name="Rectangle 8"/>
          <p:cNvSpPr/>
          <p:nvPr userDrawn="1"/>
        </p:nvSpPr>
        <p:spPr>
          <a:xfrm>
            <a:off x="1072183" y="5022701"/>
            <a:ext cx="3492000" cy="60332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805D56"/>
              </a:solidFill>
            </a:endParaRPr>
          </a:p>
        </p:txBody>
      </p:sp>
      <p:pic>
        <p:nvPicPr>
          <p:cNvPr id="10"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763" r="9963"/>
          <a:stretch/>
        </p:blipFill>
        <p:spPr bwMode="auto">
          <a:xfrm>
            <a:off x="0" y="3712999"/>
            <a:ext cx="9144000" cy="133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9126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TEXTE">
    <p:spTree>
      <p:nvGrpSpPr>
        <p:cNvPr id="1" name=""/>
        <p:cNvGrpSpPr/>
        <p:nvPr/>
      </p:nvGrpSpPr>
      <p:grpSpPr>
        <a:xfrm>
          <a:off x="0" y="0"/>
          <a:ext cx="0" cy="0"/>
          <a:chOff x="0" y="0"/>
          <a:chExt cx="0" cy="0"/>
        </a:xfrm>
      </p:grpSpPr>
      <p:sp>
        <p:nvSpPr>
          <p:cNvPr id="11" name="Espace réservé du contenu 2"/>
          <p:cNvSpPr>
            <a:spLocks noGrp="1"/>
          </p:cNvSpPr>
          <p:nvPr>
            <p:ph idx="1" hasCustomPrompt="1"/>
          </p:nvPr>
        </p:nvSpPr>
        <p:spPr>
          <a:xfrm>
            <a:off x="342578" y="1137313"/>
            <a:ext cx="8460000" cy="4739960"/>
          </a:xfrm>
        </p:spPr>
        <p:txBody>
          <a:bodyPr/>
          <a:lstStyle>
            <a:lvl1pPr>
              <a:defRPr/>
            </a:lvl1pPr>
            <a:lvl2pPr marL="358775" indent="-179388">
              <a:defRPr/>
            </a:lvl2pPr>
            <a:lvl3pPr marL="538163" indent="-182563">
              <a:defRPr/>
            </a:lvl3pPr>
            <a:lvl4pPr marL="719138" indent="-173038">
              <a:defRPr/>
            </a:lvl4pPr>
            <a:lvl5pPr marL="3175" indent="4763">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
        <p:nvSpPr>
          <p:cNvPr id="8" name="Titre 7"/>
          <p:cNvSpPr>
            <a:spLocks noGrp="1"/>
          </p:cNvSpPr>
          <p:nvPr>
            <p:ph type="title" hasCustomPrompt="1"/>
          </p:nvPr>
        </p:nvSpPr>
        <p:spPr>
          <a:xfrm>
            <a:off x="342578" y="116192"/>
            <a:ext cx="8460000" cy="745664"/>
          </a:xfrm>
        </p:spPr>
        <p:txBody>
          <a:bodyPr/>
          <a:lstStyle>
            <a:lvl1pPr>
              <a:defRPr/>
            </a:lvl1pPr>
          </a:lstStyle>
          <a:p>
            <a:r>
              <a:rPr lang="en-GB" noProof="0" dirty="0" smtClean="0"/>
              <a:t>Slide title</a:t>
            </a:r>
            <a:endParaRPr lang="en-GB" noProof="0" dirty="0"/>
          </a:p>
        </p:txBody>
      </p:sp>
      <p:sp>
        <p:nvSpPr>
          <p:cNvPr id="2" name="Espace réservé de la date 1"/>
          <p:cNvSpPr>
            <a:spLocks noGrp="1"/>
          </p:cNvSpPr>
          <p:nvPr>
            <p:ph type="dt" sz="half" idx="10"/>
          </p:nvPr>
        </p:nvSpPr>
        <p:spPr/>
        <p:txBody>
          <a:bodyPr/>
          <a:lstStyle/>
          <a:p>
            <a:pPr>
              <a:defRPr/>
            </a:pPr>
            <a:fld id="{1C45B8D8-E892-364C-8E03-9C87AE592BDB}"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9" name="Espace réservé du numéro de diapositive 8"/>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cxnSp>
        <p:nvCxnSpPr>
          <p:cNvPr id="10" name="Connecteur droit 9"/>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40959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fld id="{B6C98F3F-DC99-EC49-9B9B-B7424BE70181}"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10" name="Titre 9"/>
          <p:cNvSpPr>
            <a:spLocks noGrp="1"/>
          </p:cNvSpPr>
          <p:nvPr>
            <p:ph type="title" hasCustomPrompt="1"/>
          </p:nvPr>
        </p:nvSpPr>
        <p:spPr/>
        <p:txBody>
          <a:bodyPr/>
          <a:lstStyle/>
          <a:p>
            <a:r>
              <a:rPr lang="en-GB" noProof="0" dirty="0" smtClean="0"/>
              <a:t>Slide title</a:t>
            </a:r>
            <a:endParaRPr lang="en-GB" noProof="0" dirty="0"/>
          </a:p>
        </p:txBody>
      </p:sp>
      <p:cxnSp>
        <p:nvCxnSpPr>
          <p:cNvPr id="9" name="Connecteur droit 8"/>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79082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11" name="Rectangle 10"/>
          <p:cNvSpPr/>
          <p:nvPr userDrawn="1"/>
        </p:nvSpPr>
        <p:spPr>
          <a:xfrm>
            <a:off x="0" y="0"/>
            <a:ext cx="9144000" cy="6120000"/>
          </a:xfrm>
          <a:prstGeom prst="rect">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sp>
        <p:nvSpPr>
          <p:cNvPr id="3" name="Rectangle 2"/>
          <p:cNvSpPr/>
          <p:nvPr/>
        </p:nvSpPr>
        <p:spPr>
          <a:xfrm>
            <a:off x="0" y="0"/>
            <a:ext cx="9144000" cy="6120000"/>
          </a:xfrm>
          <a:prstGeom prst="rect">
            <a:avLst/>
          </a:prstGeom>
          <a:solidFill>
            <a:srgbClr val="00915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sp>
        <p:nvSpPr>
          <p:cNvPr id="2" name="Titre 1"/>
          <p:cNvSpPr>
            <a:spLocks noGrp="1"/>
          </p:cNvSpPr>
          <p:nvPr>
            <p:ph type="title" hasCustomPrompt="1"/>
          </p:nvPr>
        </p:nvSpPr>
        <p:spPr/>
        <p:txBody>
          <a:bodyPr/>
          <a:lstStyle>
            <a:lvl1pPr>
              <a:defRPr>
                <a:solidFill>
                  <a:schemeClr val="tx1"/>
                </a:solidFill>
              </a:defRPr>
            </a:lvl1pPr>
          </a:lstStyle>
          <a:p>
            <a:r>
              <a:rPr lang="en-GB" noProof="0" dirty="0" smtClean="0"/>
              <a:t>Slide contents</a:t>
            </a:r>
            <a:endParaRPr lang="en-GB" noProof="0" dirty="0"/>
          </a:p>
        </p:txBody>
      </p:sp>
      <p:sp>
        <p:nvSpPr>
          <p:cNvPr id="6" name="Espace réservé de la date 5"/>
          <p:cNvSpPr>
            <a:spLocks noGrp="1"/>
          </p:cNvSpPr>
          <p:nvPr>
            <p:ph type="dt" sz="half" idx="18"/>
          </p:nvPr>
        </p:nvSpPr>
        <p:spPr/>
        <p:txBody>
          <a:bodyPr/>
          <a:lstStyle/>
          <a:p>
            <a:pPr>
              <a:defRPr/>
            </a:pPr>
            <a:fld id="{8F1012E7-FCB9-324F-9DE2-319498985FA6}"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9"/>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20"/>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cxnSp>
        <p:nvCxnSpPr>
          <p:cNvPr id="9" name="Connecteur droit 8"/>
          <p:cNvCxnSpPr/>
          <p:nvPr/>
        </p:nvCxnSpPr>
        <p:spPr>
          <a:xfrm>
            <a:off x="342578" y="879000"/>
            <a:ext cx="84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contenu 2"/>
          <p:cNvSpPr>
            <a:spLocks noGrp="1"/>
          </p:cNvSpPr>
          <p:nvPr>
            <p:ph idx="1" hasCustomPrompt="1"/>
          </p:nvPr>
        </p:nvSpPr>
        <p:spPr>
          <a:xfrm>
            <a:off x="342578" y="1137313"/>
            <a:ext cx="8460000" cy="4739960"/>
          </a:xfrm>
        </p:spPr>
        <p:txBody>
          <a:bodyPr/>
          <a:lstStyle>
            <a:lvl1pPr>
              <a:defRPr>
                <a:solidFill>
                  <a:schemeClr val="tx1"/>
                </a:solidFill>
              </a:defRPr>
            </a:lvl1pPr>
            <a:lvl2pPr marL="358775" indent="-179388">
              <a:defRPr>
                <a:solidFill>
                  <a:schemeClr val="tx1"/>
                </a:solidFill>
              </a:defRPr>
            </a:lvl2pPr>
            <a:lvl3pPr marL="538163" indent="-182563">
              <a:defRPr>
                <a:solidFill>
                  <a:schemeClr val="tx1"/>
                </a:solidFill>
              </a:defRPr>
            </a:lvl3pPr>
            <a:lvl4pPr marL="719138" indent="-173038">
              <a:defRPr>
                <a:solidFill>
                  <a:schemeClr val="tx1"/>
                </a:solidFill>
              </a:defRPr>
            </a:lvl4pPr>
            <a:lvl5pPr marL="3175" indent="4763">
              <a:defRPr>
                <a:solidFill>
                  <a:schemeClr val="tx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6728147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endParaRPr lang="en-GB" noProof="0" dirty="0"/>
          </a:p>
        </p:txBody>
      </p:sp>
      <p:sp>
        <p:nvSpPr>
          <p:cNvPr id="7" name="Espace réservé du pied de page 6"/>
          <p:cNvSpPr>
            <a:spLocks noGrp="1"/>
          </p:cNvSpPr>
          <p:nvPr>
            <p:ph type="ftr" sz="quarter" idx="11"/>
          </p:nvPr>
        </p:nvSpPr>
        <p:spPr/>
        <p:txBody>
          <a:bodyPr/>
          <a:lstStyle/>
          <a:p>
            <a:pPr>
              <a:defRPr/>
            </a:pPr>
            <a:r>
              <a:rPr lang="fr-FR" noProof="0" smtClean="0"/>
              <a:t>Agora de la Gestion Financière - AFG - Af2i</a:t>
            </a:r>
            <a:endParaRPr lang="en-GB" noProof="0" dirty="0"/>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noProof="0" smtClean="0"/>
              <a:pPr>
                <a:defRPr/>
              </a:pPr>
              <a:t>‹N°›</a:t>
            </a:fld>
            <a:endParaRPr lang="en-GB" noProof="0" dirty="0"/>
          </a:p>
        </p:txBody>
      </p:sp>
      <p:sp>
        <p:nvSpPr>
          <p:cNvPr id="10" name="Titre 9"/>
          <p:cNvSpPr>
            <a:spLocks noGrp="1"/>
          </p:cNvSpPr>
          <p:nvPr>
            <p:ph type="title" hasCustomPrompt="1"/>
          </p:nvPr>
        </p:nvSpPr>
        <p:spPr/>
        <p:txBody>
          <a:bodyPr/>
          <a:lstStyle/>
          <a:p>
            <a:r>
              <a:rPr lang="en-GB" noProof="0" dirty="0" smtClean="0"/>
              <a:t>Slide title</a:t>
            </a:r>
            <a:endParaRPr lang="en-GB" noProof="0" dirty="0"/>
          </a:p>
        </p:txBody>
      </p:sp>
      <p:cxnSp>
        <p:nvCxnSpPr>
          <p:cNvPr id="9" name="Connecteur droit 8"/>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du texte 6"/>
          <p:cNvSpPr>
            <a:spLocks noGrp="1"/>
          </p:cNvSpPr>
          <p:nvPr>
            <p:ph type="body" sz="quarter" idx="13" hasCustomPrompt="1"/>
          </p:nvPr>
        </p:nvSpPr>
        <p:spPr>
          <a:xfrm>
            <a:off x="338138" y="1165860"/>
            <a:ext cx="8483600" cy="4846320"/>
          </a:xfrm>
        </p:spPr>
        <p:txBody>
          <a:bodyPr>
            <a:normAutofit/>
          </a:bodyPr>
          <a:lstStyle>
            <a:lvl1pPr algn="just">
              <a:lnSpc>
                <a:spcPct val="100000"/>
              </a:lnSpc>
              <a:defRPr sz="900" b="0" cap="none"/>
            </a:lvl1pPr>
          </a:lstStyle>
          <a:p>
            <a:pPr lvl="0"/>
            <a:r>
              <a:rPr lang="fr-FR" dirty="0" err="1" smtClean="0"/>
              <a:t>Disclaimer</a:t>
            </a:r>
            <a:endParaRPr lang="fr-FR" dirty="0" smtClean="0"/>
          </a:p>
        </p:txBody>
      </p:sp>
      <p:cxnSp>
        <p:nvCxnSpPr>
          <p:cNvPr id="12" name="Connecteur droit 11"/>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88821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11" name="Rectangle 10"/>
          <p:cNvSpPr/>
          <p:nvPr userDrawn="1"/>
        </p:nvSpPr>
        <p:spPr>
          <a:xfrm>
            <a:off x="0" y="0"/>
            <a:ext cx="9144000" cy="6120000"/>
          </a:xfrm>
          <a:prstGeom prst="rect">
            <a:avLst/>
          </a:prstGeom>
          <a:solidFill>
            <a:schemeClr val="tx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sp>
        <p:nvSpPr>
          <p:cNvPr id="3" name="Rectangle 2"/>
          <p:cNvSpPr/>
          <p:nvPr/>
        </p:nvSpPr>
        <p:spPr>
          <a:xfrm>
            <a:off x="0" y="0"/>
            <a:ext cx="9144000" cy="6120000"/>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sp>
        <p:nvSpPr>
          <p:cNvPr id="2" name="Titre 1"/>
          <p:cNvSpPr>
            <a:spLocks noGrp="1"/>
          </p:cNvSpPr>
          <p:nvPr>
            <p:ph type="title" hasCustomPrompt="1"/>
          </p:nvPr>
        </p:nvSpPr>
        <p:spPr/>
        <p:txBody>
          <a:bodyPr/>
          <a:lstStyle>
            <a:lvl1pPr>
              <a:defRPr>
                <a:solidFill>
                  <a:schemeClr val="bg1"/>
                </a:solidFill>
              </a:defRPr>
            </a:lvl1pPr>
          </a:lstStyle>
          <a:p>
            <a:r>
              <a:rPr lang="en-GB" noProof="0" dirty="0" smtClean="0"/>
              <a:t>Slide contents</a:t>
            </a:r>
            <a:endParaRPr lang="en-GB" noProof="0" dirty="0"/>
          </a:p>
        </p:txBody>
      </p:sp>
      <p:sp>
        <p:nvSpPr>
          <p:cNvPr id="6" name="Espace réservé de la date 5"/>
          <p:cNvSpPr>
            <a:spLocks noGrp="1"/>
          </p:cNvSpPr>
          <p:nvPr>
            <p:ph type="dt" sz="half" idx="18"/>
          </p:nvPr>
        </p:nvSpPr>
        <p:spPr/>
        <p:txBody>
          <a:bodyPr/>
          <a:lstStyle/>
          <a:p>
            <a:pPr>
              <a:defRPr/>
            </a:pPr>
            <a:fld id="{6BE695C7-1C82-424F-9675-E0BE095C2DBE}"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9"/>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20"/>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cxnSp>
        <p:nvCxnSpPr>
          <p:cNvPr id="9" name="Connecteur droit 8"/>
          <p:cNvCxnSpPr/>
          <p:nvPr/>
        </p:nvCxnSpPr>
        <p:spPr>
          <a:xfrm>
            <a:off x="342578" y="879000"/>
            <a:ext cx="84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contenu 2"/>
          <p:cNvSpPr>
            <a:spLocks noGrp="1"/>
          </p:cNvSpPr>
          <p:nvPr>
            <p:ph idx="1" hasCustomPrompt="1"/>
          </p:nvPr>
        </p:nvSpPr>
        <p:spPr>
          <a:xfrm>
            <a:off x="342578" y="1137313"/>
            <a:ext cx="8460000" cy="4739960"/>
          </a:xfrm>
        </p:spPr>
        <p:txBody>
          <a:bodyPr/>
          <a:lstStyle>
            <a:lvl1pPr>
              <a:defRPr>
                <a:solidFill>
                  <a:schemeClr val="bg1"/>
                </a:solidFill>
              </a:defRPr>
            </a:lvl1pPr>
            <a:lvl2pPr marL="358775" indent="-179388">
              <a:defRPr>
                <a:solidFill>
                  <a:schemeClr val="bg1"/>
                </a:solidFill>
              </a:defRPr>
            </a:lvl2pPr>
            <a:lvl3pPr marL="538163" indent="-182563">
              <a:defRPr>
                <a:solidFill>
                  <a:schemeClr val="bg1"/>
                </a:solidFill>
              </a:defRPr>
            </a:lvl3pPr>
            <a:lvl4pPr marL="719138" indent="-173038">
              <a:defRPr>
                <a:solidFill>
                  <a:schemeClr val="bg1"/>
                </a:solidFill>
              </a:defRPr>
            </a:lvl4pPr>
            <a:lvl5pPr marL="3175" indent="4763">
              <a:defRPr>
                <a:solidFill>
                  <a:schemeClr val="bg1"/>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154750659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ISUAL">
    <p:spTree>
      <p:nvGrpSpPr>
        <p:cNvPr id="1" name=""/>
        <p:cNvGrpSpPr/>
        <p:nvPr/>
      </p:nvGrpSpPr>
      <p:grpSpPr>
        <a:xfrm>
          <a:off x="0" y="0"/>
          <a:ext cx="0" cy="0"/>
          <a:chOff x="0" y="0"/>
          <a:chExt cx="0" cy="0"/>
        </a:xfrm>
      </p:grpSpPr>
      <p:sp>
        <p:nvSpPr>
          <p:cNvPr id="14" name="Espace réservé pour une image  11"/>
          <p:cNvSpPr>
            <a:spLocks noGrp="1"/>
          </p:cNvSpPr>
          <p:nvPr>
            <p:ph type="pic" sz="quarter" idx="16" hasCustomPrompt="1"/>
          </p:nvPr>
        </p:nvSpPr>
        <p:spPr>
          <a:xfrm>
            <a:off x="0" y="0"/>
            <a:ext cx="9144000" cy="6112816"/>
          </a:xfrm>
          <a:prstGeom prst="rect">
            <a:avLst/>
          </a:prstGeom>
          <a:solidFill>
            <a:schemeClr val="tx2"/>
          </a:solidFill>
        </p:spPr>
        <p:txBody>
          <a:bodyPr lIns="1080000" tIns="0" rIns="1080000" bIns="0" anchor="ctr">
            <a:normAutofit/>
          </a:bodyPr>
          <a:lstStyle>
            <a:lvl1pPr marL="0" indent="0" algn="ctr">
              <a:spcBef>
                <a:spcPts val="0"/>
              </a:spcBef>
              <a:buNone/>
              <a:defRPr sz="1200" b="0" i="0" baseline="0">
                <a:solidFill>
                  <a:srgbClr val="000000"/>
                </a:solidFill>
              </a:defRPr>
            </a:lvl1pPr>
          </a:lstStyle>
          <a:p>
            <a:r>
              <a:rPr lang="fr-FR" dirty="0"/>
              <a:t>Mettre au premier plan, puis cliquez sur l’icône pour ajouter une image, puis faites un Clic droit et Mettre à l’arrière plan </a:t>
            </a:r>
            <a:br>
              <a:rPr lang="fr-FR" dirty="0"/>
            </a:br>
            <a:r>
              <a:rPr lang="fr-FR" dirty="0"/>
              <a:t/>
            </a:r>
            <a:br>
              <a:rPr lang="fr-FR" dirty="0"/>
            </a:br>
            <a:r>
              <a:rPr lang="fr-FR" dirty="0"/>
              <a:t>↓</a:t>
            </a:r>
          </a:p>
        </p:txBody>
      </p:sp>
      <p:sp>
        <p:nvSpPr>
          <p:cNvPr id="11" name="Rectangle 10"/>
          <p:cNvSpPr/>
          <p:nvPr userDrawn="1"/>
        </p:nvSpPr>
        <p:spPr>
          <a:xfrm>
            <a:off x="0" y="0"/>
            <a:ext cx="9144000" cy="6120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sp>
        <p:nvSpPr>
          <p:cNvPr id="2" name="Titre 1"/>
          <p:cNvSpPr>
            <a:spLocks noGrp="1"/>
          </p:cNvSpPr>
          <p:nvPr>
            <p:ph type="title" hasCustomPrompt="1"/>
          </p:nvPr>
        </p:nvSpPr>
        <p:spPr/>
        <p:txBody>
          <a:bodyPr/>
          <a:lstStyle>
            <a:lvl1pPr>
              <a:defRPr>
                <a:solidFill>
                  <a:schemeClr val="bg2"/>
                </a:solidFill>
              </a:defRPr>
            </a:lvl1pPr>
          </a:lstStyle>
          <a:p>
            <a:r>
              <a:rPr lang="en-GB" noProof="0" dirty="0" smtClean="0"/>
              <a:t>Slide contents</a:t>
            </a:r>
            <a:endParaRPr lang="en-GB" noProof="0" dirty="0"/>
          </a:p>
        </p:txBody>
      </p:sp>
      <p:sp>
        <p:nvSpPr>
          <p:cNvPr id="6" name="Espace réservé de la date 5"/>
          <p:cNvSpPr>
            <a:spLocks noGrp="1"/>
          </p:cNvSpPr>
          <p:nvPr>
            <p:ph type="dt" sz="half" idx="18"/>
          </p:nvPr>
        </p:nvSpPr>
        <p:spPr/>
        <p:txBody>
          <a:bodyPr/>
          <a:lstStyle/>
          <a:p>
            <a:pPr>
              <a:defRPr/>
            </a:pPr>
            <a:fld id="{91870127-2DD8-2F41-A6AC-2977FDD5CA4C}"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9"/>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20"/>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cxnSp>
        <p:nvCxnSpPr>
          <p:cNvPr id="9" name="Connecteur droit 8"/>
          <p:cNvCxnSpPr/>
          <p:nvPr/>
        </p:nvCxnSpPr>
        <p:spPr>
          <a:xfrm>
            <a:off x="342578" y="879000"/>
            <a:ext cx="84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Espace réservé du contenu 2"/>
          <p:cNvSpPr>
            <a:spLocks noGrp="1"/>
          </p:cNvSpPr>
          <p:nvPr>
            <p:ph idx="1" hasCustomPrompt="1"/>
          </p:nvPr>
        </p:nvSpPr>
        <p:spPr>
          <a:xfrm>
            <a:off x="342578" y="1137313"/>
            <a:ext cx="8460000" cy="4739960"/>
          </a:xfrm>
        </p:spPr>
        <p:txBody>
          <a:bodyPr/>
          <a:lstStyle>
            <a:lvl1pPr>
              <a:defRPr>
                <a:solidFill>
                  <a:schemeClr val="bg1"/>
                </a:solidFill>
              </a:defRPr>
            </a:lvl1pPr>
            <a:lvl2pPr marL="358775" indent="-179388">
              <a:defRPr>
                <a:solidFill>
                  <a:schemeClr val="bg1"/>
                </a:solidFill>
              </a:defRPr>
            </a:lvl2pPr>
            <a:lvl3pPr marL="538163" indent="-182563">
              <a:defRPr>
                <a:solidFill>
                  <a:schemeClr val="bg2"/>
                </a:solidFill>
              </a:defRPr>
            </a:lvl3pPr>
            <a:lvl4pPr marL="719138" indent="-173038">
              <a:defRPr>
                <a:solidFill>
                  <a:schemeClr val="accent3"/>
                </a:solidFill>
              </a:defRPr>
            </a:lvl4pPr>
            <a:lvl5pPr marL="3175" indent="4763">
              <a:defRPr>
                <a:solidFill>
                  <a:schemeClr val="accent3"/>
                </a:solidFill>
              </a:defRPr>
            </a:lvl5p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Tree>
    <p:extLst>
      <p:ext uri="{BB962C8B-B14F-4D97-AF65-F5344CB8AC3E}">
        <p14:creationId xmlns:p14="http://schemas.microsoft.com/office/powerpoint/2010/main" val="285729834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fld id="{5F45A945-A9E7-C842-BD01-333C0434008F}"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10" name="Titre 9"/>
          <p:cNvSpPr>
            <a:spLocks noGrp="1"/>
          </p:cNvSpPr>
          <p:nvPr>
            <p:ph type="title" hasCustomPrompt="1"/>
          </p:nvPr>
        </p:nvSpPr>
        <p:spPr/>
        <p:txBody>
          <a:bodyPr/>
          <a:lstStyle/>
          <a:p>
            <a:r>
              <a:rPr lang="en-GB" noProof="0" dirty="0" smtClean="0"/>
              <a:t>Slide title</a:t>
            </a:r>
            <a:endParaRPr lang="en-GB" noProof="0" dirty="0"/>
          </a:p>
        </p:txBody>
      </p:sp>
      <p:cxnSp>
        <p:nvCxnSpPr>
          <p:cNvPr id="9" name="Connecteur droit 8"/>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du texte 6"/>
          <p:cNvSpPr>
            <a:spLocks noGrp="1"/>
          </p:cNvSpPr>
          <p:nvPr>
            <p:ph type="body" sz="quarter" idx="13" hasCustomPrompt="1"/>
          </p:nvPr>
        </p:nvSpPr>
        <p:spPr>
          <a:xfrm>
            <a:off x="338138" y="1165860"/>
            <a:ext cx="8483600" cy="4846320"/>
          </a:xfrm>
        </p:spPr>
        <p:txBody>
          <a:bodyPr>
            <a:normAutofit/>
          </a:bodyPr>
          <a:lstStyle>
            <a:lvl1pPr algn="just">
              <a:lnSpc>
                <a:spcPct val="100000"/>
              </a:lnSpc>
              <a:defRPr sz="900" b="0" cap="none"/>
            </a:lvl1pPr>
          </a:lstStyle>
          <a:p>
            <a:pPr lvl="0"/>
            <a:r>
              <a:rPr lang="fr-FR" dirty="0" err="1" smtClean="0"/>
              <a:t>Disclaimer</a:t>
            </a:r>
            <a:endParaRPr lang="fr-FR" dirty="0" smtClean="0"/>
          </a:p>
        </p:txBody>
      </p:sp>
      <p:cxnSp>
        <p:nvCxnSpPr>
          <p:cNvPr id="12" name="Connecteur droit 11"/>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45016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RT">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2061244" y="2161430"/>
            <a:ext cx="6183163" cy="2851745"/>
          </a:xfrm>
        </p:spPr>
        <p:txBody>
          <a:bodyPr anchor="t">
            <a:noAutofit/>
          </a:bodyPr>
          <a:lstStyle>
            <a:lvl1pPr algn="l">
              <a:lnSpc>
                <a:spcPct val="85000"/>
              </a:lnSpc>
              <a:defRPr sz="3600" b="1" cap="all" baseline="0">
                <a:solidFill>
                  <a:schemeClr val="bg2"/>
                </a:solidFill>
              </a:defRPr>
            </a:lvl1pPr>
          </a:lstStyle>
          <a:p>
            <a:r>
              <a:rPr lang="en-GB" noProof="0" dirty="0" smtClean="0"/>
              <a:t>Part Title</a:t>
            </a:r>
            <a:endParaRPr lang="en-GB" noProof="0" dirty="0"/>
          </a:p>
        </p:txBody>
      </p:sp>
      <p:sp>
        <p:nvSpPr>
          <p:cNvPr id="10" name="Sous-titre 2"/>
          <p:cNvSpPr>
            <a:spLocks noGrp="1"/>
          </p:cNvSpPr>
          <p:nvPr>
            <p:ph type="subTitle" idx="1" hasCustomPrompt="1"/>
          </p:nvPr>
        </p:nvSpPr>
        <p:spPr>
          <a:xfrm>
            <a:off x="1432223" y="1681758"/>
            <a:ext cx="504000" cy="504000"/>
          </a:xfrm>
          <a:solidFill>
            <a:schemeClr val="bg2"/>
          </a:solidFill>
          <a:ln>
            <a:noFill/>
          </a:ln>
        </p:spPr>
        <p:txBody>
          <a:bodyPr anchor="ctr">
            <a:noAutofit/>
          </a:bodyPr>
          <a:lstStyle>
            <a:lvl1pPr marL="0" indent="0" algn="ctr">
              <a:buNone/>
              <a:defRPr sz="3600" b="1"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0</a:t>
            </a:r>
            <a:endParaRPr lang="en-GB" noProof="0" dirty="0"/>
          </a:p>
        </p:txBody>
      </p:sp>
      <p:sp>
        <p:nvSpPr>
          <p:cNvPr id="11" name="Espace réservé de la date 10"/>
          <p:cNvSpPr>
            <a:spLocks noGrp="1"/>
          </p:cNvSpPr>
          <p:nvPr>
            <p:ph type="dt" sz="half" idx="10"/>
          </p:nvPr>
        </p:nvSpPr>
        <p:spPr/>
        <p:txBody>
          <a:bodyPr/>
          <a:lstStyle/>
          <a:p>
            <a:pPr>
              <a:defRPr/>
            </a:pPr>
            <a:fld id="{68BB5470-9BE8-F744-B2B7-1B30EE529E0D}" type="datetime1">
              <a:rPr lang="fr-FR" smtClean="0">
                <a:solidFill>
                  <a:srgbClr val="000000"/>
                </a:solidFill>
              </a:rPr>
              <a:pPr>
                <a:defRPr/>
              </a:pPr>
              <a:t>04/07/2018</a:t>
            </a:fld>
            <a:endParaRPr lang="en-GB" dirty="0">
              <a:solidFill>
                <a:srgbClr val="000000"/>
              </a:solidFill>
            </a:endParaRPr>
          </a:p>
        </p:txBody>
      </p:sp>
      <p:sp>
        <p:nvSpPr>
          <p:cNvPr id="12" name="Espace réservé du pied de page 11"/>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13" name="Espace réservé du numéro de diapositive 12"/>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186850283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fld id="{5D3A8727-487C-8047-8DE4-178BBBA79C2C}"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77514783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LOURS">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fld id="{5B7DF860-96FC-364E-A609-AD55E4B9B348}"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10" name="Titre 9"/>
          <p:cNvSpPr>
            <a:spLocks noGrp="1"/>
          </p:cNvSpPr>
          <p:nvPr>
            <p:ph type="title" hasCustomPrompt="1"/>
          </p:nvPr>
        </p:nvSpPr>
        <p:spPr>
          <a:xfrm>
            <a:off x="342578" y="116192"/>
            <a:ext cx="8460000" cy="745664"/>
          </a:xfrm>
        </p:spPr>
        <p:txBody>
          <a:bodyPr/>
          <a:lstStyle>
            <a:lvl1pPr>
              <a:defRPr baseline="0"/>
            </a:lvl1pPr>
          </a:lstStyle>
          <a:p>
            <a:r>
              <a:rPr lang="en-GB" noProof="0" dirty="0" smtClean="0"/>
              <a:t>Main Colours</a:t>
            </a:r>
            <a:endParaRPr lang="en-GB" noProof="0" dirty="0"/>
          </a:p>
        </p:txBody>
      </p:sp>
      <p:cxnSp>
        <p:nvCxnSpPr>
          <p:cNvPr id="24" name="Connecteur droit 23"/>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55985"/>
          <a:stretch/>
        </p:blipFill>
        <p:spPr>
          <a:xfrm>
            <a:off x="5499679" y="1472181"/>
            <a:ext cx="2767516" cy="3678455"/>
          </a:xfrm>
          <a:prstGeom prst="rect">
            <a:avLst/>
          </a:prstGeom>
        </p:spPr>
      </p:pic>
      <p:pic>
        <p:nvPicPr>
          <p:cNvPr id="921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578" y="2065949"/>
            <a:ext cx="4937088" cy="3076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userDrawn="1"/>
        </p:nvSpPr>
        <p:spPr>
          <a:xfrm>
            <a:off x="1057524" y="2081851"/>
            <a:ext cx="803082" cy="923741"/>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cxnSp>
        <p:nvCxnSpPr>
          <p:cNvPr id="5" name="Connecteur en angle 4"/>
          <p:cNvCxnSpPr>
            <a:stCxn id="14" idx="1"/>
            <a:endCxn id="3" idx="1"/>
          </p:cNvCxnSpPr>
          <p:nvPr userDrawn="1"/>
        </p:nvCxnSpPr>
        <p:spPr>
          <a:xfrm rot="10800000" flipH="1" flipV="1">
            <a:off x="342578" y="1411236"/>
            <a:ext cx="714946" cy="1132486"/>
          </a:xfrm>
          <a:prstGeom prst="bentConnector3">
            <a:avLst>
              <a:gd name="adj1" fmla="val -31974"/>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342578" y="1088070"/>
            <a:ext cx="7271468" cy="646331"/>
          </a:xfrm>
          <a:prstGeom prst="rect">
            <a:avLst/>
          </a:prstGeom>
        </p:spPr>
        <p:txBody>
          <a:bodyPr wrap="square">
            <a:spAutoFit/>
          </a:bodyPr>
          <a:lstStyle/>
          <a:p>
            <a:r>
              <a:rPr lang="en-GB" dirty="0" smtClean="0">
                <a:solidFill>
                  <a:srgbClr val="000000"/>
                </a:solidFill>
              </a:rPr>
              <a:t>BNPP AM main and secondary colours have been added to PowerPoint themes colours so you can find them easily.</a:t>
            </a:r>
          </a:p>
        </p:txBody>
      </p:sp>
    </p:spTree>
    <p:extLst>
      <p:ext uri="{BB962C8B-B14F-4D97-AF65-F5344CB8AC3E}">
        <p14:creationId xmlns:p14="http://schemas.microsoft.com/office/powerpoint/2010/main" val="10715763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COLOURS">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pPr>
              <a:defRPr/>
            </a:pPr>
            <a:fld id="{5B7DF860-96FC-364E-A609-AD55E4B9B348}" type="datetime1">
              <a:rPr lang="fr-FR" smtClean="0">
                <a:solidFill>
                  <a:srgbClr val="000000"/>
                </a:solidFill>
              </a:rPr>
              <a:pPr>
                <a:defRPr/>
              </a:pPr>
              <a:t>04/07/2018</a:t>
            </a:fld>
            <a:endParaRPr lang="en-GB" dirty="0">
              <a:solidFill>
                <a:srgbClr val="000000"/>
              </a:solidFill>
            </a:endParaRPr>
          </a:p>
        </p:txBody>
      </p:sp>
      <p:sp>
        <p:nvSpPr>
          <p:cNvPr id="7" name="Espace réservé du pied de page 6"/>
          <p:cNvSpPr>
            <a:spLocks noGrp="1"/>
          </p:cNvSpPr>
          <p:nvPr>
            <p:ph type="ftr" sz="quarter" idx="11"/>
          </p:nvPr>
        </p:nvSpPr>
        <p:spPr/>
        <p:txBody>
          <a:bodyPr/>
          <a:lstStyle/>
          <a:p>
            <a:pPr>
              <a:defRPr/>
            </a:pPr>
            <a:r>
              <a:rPr lang="en-GB" smtClean="0">
                <a:solidFill>
                  <a:srgbClr val="000000"/>
                </a:solidFill>
              </a:rPr>
              <a:t>TITLE OF PRESENTATION</a:t>
            </a:r>
            <a:endParaRPr lang="en-GB" dirty="0">
              <a:solidFill>
                <a:srgbClr val="000000"/>
              </a:solidFill>
            </a:endParaRPr>
          </a:p>
        </p:txBody>
      </p:sp>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10" name="Titre 9"/>
          <p:cNvSpPr>
            <a:spLocks noGrp="1"/>
          </p:cNvSpPr>
          <p:nvPr>
            <p:ph type="title" hasCustomPrompt="1"/>
          </p:nvPr>
        </p:nvSpPr>
        <p:spPr/>
        <p:txBody>
          <a:bodyPr/>
          <a:lstStyle>
            <a:lvl1pPr>
              <a:defRPr baseline="0"/>
            </a:lvl1pPr>
          </a:lstStyle>
          <a:p>
            <a:r>
              <a:rPr lang="en-GB" noProof="0" dirty="0" smtClean="0"/>
              <a:t>Complementary Colours</a:t>
            </a:r>
            <a:endParaRPr lang="en-GB" noProof="0" dirty="0"/>
          </a:p>
        </p:txBody>
      </p:sp>
      <p:cxnSp>
        <p:nvCxnSpPr>
          <p:cNvPr id="24" name="Connecteur droit 23"/>
          <p:cNvCxnSpPr/>
          <p:nvPr/>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userDrawn="1"/>
        </p:nvCxnSpPr>
        <p:spPr>
          <a:xfrm>
            <a:off x="342578" y="87900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Grouper 10"/>
          <p:cNvGrpSpPr/>
          <p:nvPr userDrawn="1"/>
        </p:nvGrpSpPr>
        <p:grpSpPr>
          <a:xfrm>
            <a:off x="1766734" y="1595204"/>
            <a:ext cx="4467974" cy="3704985"/>
            <a:chOff x="1766734" y="1595204"/>
            <a:chExt cx="4467974" cy="3704985"/>
          </a:xfrm>
        </p:grpSpPr>
        <p:grpSp>
          <p:nvGrpSpPr>
            <p:cNvPr id="9" name="Grouper 8"/>
            <p:cNvGrpSpPr/>
            <p:nvPr userDrawn="1"/>
          </p:nvGrpSpPr>
          <p:grpSpPr>
            <a:xfrm>
              <a:off x="1766734" y="1595204"/>
              <a:ext cx="4467974" cy="3704985"/>
              <a:chOff x="1552243" y="1809695"/>
              <a:chExt cx="4467974" cy="3704985"/>
            </a:xfrm>
          </p:grpSpPr>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112" t="18571" r="34989" b="62369"/>
              <a:stretch/>
            </p:blipFill>
            <p:spPr>
              <a:xfrm>
                <a:off x="1595240" y="3328798"/>
                <a:ext cx="3622959" cy="701870"/>
              </a:xfrm>
              <a:prstGeom prst="rect">
                <a:avLst/>
              </a:prstGeom>
            </p:spPr>
          </p:pic>
          <p:pic>
            <p:nvPicPr>
              <p:cNvPr id="16" name="Imag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l="5054" t="78764" r="82913" b="2129"/>
              <a:stretch/>
            </p:blipFill>
            <p:spPr>
              <a:xfrm>
                <a:off x="1564373" y="4078753"/>
                <a:ext cx="727810" cy="703617"/>
              </a:xfrm>
              <a:prstGeom prst="rect">
                <a:avLst/>
              </a:prstGeom>
            </p:spPr>
          </p:pic>
          <p:pic>
            <p:nvPicPr>
              <p:cNvPr id="18" name="Imag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l="48536" t="36969" r="36882" b="38069"/>
              <a:stretch/>
            </p:blipFill>
            <p:spPr>
              <a:xfrm>
                <a:off x="3749020" y="1809695"/>
                <a:ext cx="766536" cy="767644"/>
              </a:xfrm>
              <a:prstGeom prst="rect">
                <a:avLst/>
              </a:prstGeom>
            </p:spPr>
          </p:pic>
          <p:grpSp>
            <p:nvGrpSpPr>
              <p:cNvPr id="5" name="Grouper 4"/>
              <p:cNvGrpSpPr/>
              <p:nvPr userDrawn="1"/>
            </p:nvGrpSpPr>
            <p:grpSpPr>
              <a:xfrm>
                <a:off x="1560877" y="2557644"/>
                <a:ext cx="4459340" cy="800088"/>
                <a:chOff x="1549588" y="2591511"/>
                <a:chExt cx="4459340" cy="800088"/>
              </a:xfrm>
            </p:grpSpPr>
            <p:pic>
              <p:nvPicPr>
                <p:cNvPr id="15" name="Imag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4930" t="38266" r="33900" b="41501"/>
                <a:stretch/>
              </p:blipFill>
              <p:spPr>
                <a:xfrm>
                  <a:off x="2309112" y="2619022"/>
                  <a:ext cx="3699816" cy="745067"/>
                </a:xfrm>
                <a:prstGeom prst="rect">
                  <a:avLst/>
                </a:prstGeom>
              </p:spPr>
            </p:pic>
            <p:pic>
              <p:nvPicPr>
                <p:cNvPr id="19" name="Image 18"/>
                <p:cNvPicPr>
                  <a:picLocks noChangeAspect="1"/>
                </p:cNvPicPr>
                <p:nvPr userDrawn="1"/>
              </p:nvPicPr>
              <p:blipFill rotWithShape="1">
                <a:blip r:embed="rId4" cstate="print">
                  <a:extLst>
                    <a:ext uri="{28A0092B-C50C-407E-A947-70E740481C1C}">
                      <a14:useLocalDpi xmlns:a14="http://schemas.microsoft.com/office/drawing/2010/main" val="0"/>
                    </a:ext>
                  </a:extLst>
                </a:blip>
                <a:srcRect l="63333" t="37020" r="21788" b="36963"/>
                <a:stretch/>
              </p:blipFill>
              <p:spPr>
                <a:xfrm>
                  <a:off x="1549588" y="2591511"/>
                  <a:ext cx="782102" cy="800088"/>
                </a:xfrm>
                <a:prstGeom prst="rect">
                  <a:avLst/>
                </a:prstGeom>
              </p:spPr>
            </p:pic>
          </p:grpSp>
          <p:pic>
            <p:nvPicPr>
              <p:cNvPr id="20" name="Image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48536" t="60811" r="7449"/>
              <a:stretch/>
            </p:blipFill>
            <p:spPr>
              <a:xfrm>
                <a:off x="2258316" y="4031591"/>
                <a:ext cx="2313684" cy="1205153"/>
              </a:xfrm>
              <a:prstGeom prst="rect">
                <a:avLst/>
              </a:prstGeom>
            </p:spPr>
          </p:pic>
          <p:pic>
            <p:nvPicPr>
              <p:cNvPr id="21" name="Imag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5054" t="58483" r="82885" b="22409"/>
              <a:stretch/>
            </p:blipFill>
            <p:spPr>
              <a:xfrm>
                <a:off x="1552243" y="4811064"/>
                <a:ext cx="729492" cy="703616"/>
              </a:xfrm>
              <a:prstGeom prst="rect">
                <a:avLst/>
              </a:prstGeom>
            </p:spPr>
          </p:pic>
          <p:pic>
            <p:nvPicPr>
              <p:cNvPr id="26" name="Image 25"/>
              <p:cNvPicPr>
                <a:picLocks noChangeAspect="1"/>
              </p:cNvPicPr>
              <p:nvPr userDrawn="1"/>
            </p:nvPicPr>
            <p:blipFill rotWithShape="1">
              <a:blip r:embed="rId4" cstate="print">
                <a:extLst>
                  <a:ext uri="{28A0092B-C50C-407E-A947-70E740481C1C}">
                    <a14:useLocalDpi xmlns:a14="http://schemas.microsoft.com/office/drawing/2010/main" val="0"/>
                  </a:ext>
                </a:extLst>
              </a:blip>
              <a:srcRect l="48536" t="13270" r="36792" b="61881"/>
              <a:stretch/>
            </p:blipFill>
            <p:spPr>
              <a:xfrm>
                <a:off x="3011655" y="1812260"/>
                <a:ext cx="771232" cy="764170"/>
              </a:xfrm>
              <a:prstGeom prst="rect">
                <a:avLst/>
              </a:prstGeom>
            </p:spPr>
          </p:pic>
          <p:pic>
            <p:nvPicPr>
              <p:cNvPr id="27" name="Image 26"/>
              <p:cNvPicPr>
                <a:picLocks noChangeAspect="1"/>
              </p:cNvPicPr>
              <p:nvPr userDrawn="1"/>
            </p:nvPicPr>
            <p:blipFill rotWithShape="1">
              <a:blip r:embed="rId4" cstate="print">
                <a:extLst>
                  <a:ext uri="{28A0092B-C50C-407E-A947-70E740481C1C}">
                    <a14:useLocalDpi xmlns:a14="http://schemas.microsoft.com/office/drawing/2010/main" val="0"/>
                  </a:ext>
                </a:extLst>
              </a:blip>
              <a:srcRect l="63415" t="13270" r="7449" b="61881"/>
              <a:stretch/>
            </p:blipFill>
            <p:spPr>
              <a:xfrm>
                <a:off x="1577188" y="1830361"/>
                <a:ext cx="1531582" cy="764170"/>
              </a:xfrm>
              <a:prstGeom prst="rect">
                <a:avLst/>
              </a:prstGeom>
            </p:spPr>
          </p:pic>
        </p:grpSp>
        <p:sp>
          <p:nvSpPr>
            <p:cNvPr id="2" name="Rectangle 1"/>
            <p:cNvSpPr/>
            <p:nvPr userDrawn="1"/>
          </p:nvSpPr>
          <p:spPr>
            <a:xfrm>
              <a:off x="4089680" y="3165230"/>
              <a:ext cx="602902" cy="602902"/>
            </a:xfrm>
            <a:prstGeom prst="rect">
              <a:avLst/>
            </a:prstGeom>
            <a:solidFill>
              <a:srgbClr val="F8B37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rgbClr val="FFFFFF"/>
                </a:solidFill>
              </a:endParaRPr>
            </a:p>
          </p:txBody>
        </p:sp>
        <p:sp>
          <p:nvSpPr>
            <p:cNvPr id="4" name="ZoneTexte 3"/>
            <p:cNvSpPr txBox="1"/>
            <p:nvPr userDrawn="1"/>
          </p:nvSpPr>
          <p:spPr>
            <a:xfrm>
              <a:off x="4175095" y="3185326"/>
              <a:ext cx="551850" cy="664672"/>
            </a:xfrm>
            <a:prstGeom prst="rect">
              <a:avLst/>
            </a:prstGeom>
            <a:noFill/>
          </p:spPr>
          <p:txBody>
            <a:bodyPr wrap="square" lIns="0" tIns="0" rIns="0" bIns="0" rtlCol="0">
              <a:noAutofit/>
            </a:bodyPr>
            <a:lstStyle/>
            <a:p>
              <a:r>
                <a:rPr lang="fr-FR" sz="1200" dirty="0" smtClean="0">
                  <a:solidFill>
                    <a:srgbClr val="FFFFFF"/>
                  </a:solidFill>
                </a:rPr>
                <a:t>R234</a:t>
              </a:r>
            </a:p>
            <a:p>
              <a:r>
                <a:rPr lang="fr-FR" sz="1200" dirty="0" smtClean="0">
                  <a:solidFill>
                    <a:srgbClr val="FFFFFF"/>
                  </a:solidFill>
                </a:rPr>
                <a:t>V179</a:t>
              </a:r>
            </a:p>
            <a:p>
              <a:r>
                <a:rPr lang="fr-FR" sz="1200" dirty="0" smtClean="0">
                  <a:solidFill>
                    <a:srgbClr val="FFFFFF"/>
                  </a:solidFill>
                </a:rPr>
                <a:t>B117</a:t>
              </a:r>
            </a:p>
          </p:txBody>
        </p:sp>
      </p:grpSp>
    </p:spTree>
    <p:extLst>
      <p:ext uri="{BB962C8B-B14F-4D97-AF65-F5344CB8AC3E}">
        <p14:creationId xmlns:p14="http://schemas.microsoft.com/office/powerpoint/2010/main" val="218497712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6" name="Rectangle 5"/>
          <p:cNvSpPr/>
          <p:nvPr/>
        </p:nvSpPr>
        <p:spPr>
          <a:xfrm>
            <a:off x="244793" y="3220274"/>
            <a:ext cx="4572000" cy="954107"/>
          </a:xfrm>
          <a:prstGeom prst="rect">
            <a:avLst/>
          </a:prstGeom>
        </p:spPr>
        <p:txBody>
          <a:bodyPr>
            <a:spAutoFit/>
          </a:bodyPr>
          <a:lstStyle/>
          <a:p>
            <a:r>
              <a:rPr lang="en-GB" sz="1400" b="1" dirty="0" smtClean="0">
                <a:solidFill>
                  <a:srgbClr val="000000"/>
                </a:solidFill>
              </a:rPr>
              <a:t>BNP PARIBAS ASSET MANAGEMENT</a:t>
            </a:r>
          </a:p>
          <a:p>
            <a:r>
              <a:rPr lang="en-GB" sz="1400" dirty="0" smtClean="0">
                <a:solidFill>
                  <a:srgbClr val="000000"/>
                </a:solidFill>
              </a:rPr>
              <a:t>14, rue </a:t>
            </a:r>
            <a:r>
              <a:rPr lang="en-GB" sz="1400" dirty="0" err="1" smtClean="0">
                <a:solidFill>
                  <a:srgbClr val="000000"/>
                </a:solidFill>
              </a:rPr>
              <a:t>Bergère</a:t>
            </a:r>
            <a:endParaRPr lang="en-GB" sz="1400" dirty="0" smtClean="0">
              <a:solidFill>
                <a:srgbClr val="000000"/>
              </a:solidFill>
            </a:endParaRPr>
          </a:p>
          <a:p>
            <a:r>
              <a:rPr lang="en-GB" sz="1400" dirty="0" smtClean="0">
                <a:solidFill>
                  <a:srgbClr val="000000"/>
                </a:solidFill>
              </a:rPr>
              <a:t>75009 Paris</a:t>
            </a:r>
          </a:p>
          <a:p>
            <a:r>
              <a:rPr lang="en-GB" sz="1400" dirty="0" smtClean="0">
                <a:solidFill>
                  <a:srgbClr val="000000"/>
                </a:solidFill>
              </a:rPr>
              <a:t>bnpparibas-am.com</a:t>
            </a:r>
          </a:p>
        </p:txBody>
      </p:sp>
      <p:pic>
        <p:nvPicPr>
          <p:cNvPr id="24" name="Picture 23">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9684" y="4344480"/>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0239" y="4344480"/>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hlinkClick r:id="rId7"/>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280794" y="4344480"/>
            <a:ext cx="382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hlinkClick r:id="rId9"/>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40236" y="4344480"/>
            <a:ext cx="382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hlinkClick r:id="rId11"/>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196" t="6690" r="4707" b="35093"/>
          <a:stretch/>
        </p:blipFill>
        <p:spPr>
          <a:xfrm>
            <a:off x="2199677" y="4348793"/>
            <a:ext cx="1336373" cy="385075"/>
          </a:xfrm>
          <a:prstGeom prst="rect">
            <a:avLst/>
          </a:prstGeom>
        </p:spPr>
      </p:pic>
    </p:spTree>
    <p:extLst>
      <p:ext uri="{BB962C8B-B14F-4D97-AF65-F5344CB8AC3E}">
        <p14:creationId xmlns:p14="http://schemas.microsoft.com/office/powerpoint/2010/main" val="391904733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END">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69614"/>
          </a:xfrm>
          <a:prstGeom prst="rect">
            <a:avLst/>
          </a:prstGeom>
        </p:spPr>
      </p:pic>
      <p:pic>
        <p:nvPicPr>
          <p:cNvPr id="12" name="Picture 4"/>
          <p:cNvPicPr>
            <a:picLocks noChangeAspect="1"/>
          </p:cNvPicPr>
          <p:nvPr userDrawn="1"/>
        </p:nvPicPr>
        <p:blipFill rotWithShape="1">
          <a:blip r:embed="rId3">
            <a:extLst>
              <a:ext uri="{28A0092B-C50C-407E-A947-70E740481C1C}">
                <a14:useLocalDpi xmlns:a14="http://schemas.microsoft.com/office/drawing/2010/main" val="0"/>
              </a:ext>
            </a:extLst>
          </a:blip>
          <a:srcRect t="77576"/>
          <a:stretch/>
        </p:blipFill>
        <p:spPr>
          <a:xfrm>
            <a:off x="0" y="5320144"/>
            <a:ext cx="9144000" cy="1537855"/>
          </a:xfrm>
          <a:prstGeom prst="rect">
            <a:avLst/>
          </a:prstGeom>
          <a:noFill/>
          <a:ln>
            <a:noFill/>
          </a:ln>
        </p:spPr>
      </p:pic>
      <p:sp>
        <p:nvSpPr>
          <p:cNvPr id="13" name="Rectangle 12"/>
          <p:cNvSpPr/>
          <p:nvPr userDrawn="1"/>
        </p:nvSpPr>
        <p:spPr>
          <a:xfrm>
            <a:off x="244793" y="303892"/>
            <a:ext cx="4572000" cy="954107"/>
          </a:xfrm>
          <a:prstGeom prst="rect">
            <a:avLst/>
          </a:prstGeom>
        </p:spPr>
        <p:txBody>
          <a:bodyPr>
            <a:spAutoFit/>
          </a:bodyPr>
          <a:lstStyle/>
          <a:p>
            <a:r>
              <a:rPr lang="en-GB" sz="1400" b="1" dirty="0" smtClean="0">
                <a:solidFill>
                  <a:srgbClr val="000000"/>
                </a:solidFill>
              </a:rPr>
              <a:t>BNP PARIBAS ASSET MANAGEMENT</a:t>
            </a:r>
          </a:p>
          <a:p>
            <a:r>
              <a:rPr lang="en-GB" sz="1400" dirty="0" smtClean="0">
                <a:solidFill>
                  <a:srgbClr val="000000"/>
                </a:solidFill>
              </a:rPr>
              <a:t>14, rue </a:t>
            </a:r>
            <a:r>
              <a:rPr lang="en-GB" sz="1400" dirty="0" err="1" smtClean="0">
                <a:solidFill>
                  <a:srgbClr val="000000"/>
                </a:solidFill>
              </a:rPr>
              <a:t>Bergère</a:t>
            </a:r>
            <a:endParaRPr lang="en-GB" sz="1400" dirty="0" smtClean="0">
              <a:solidFill>
                <a:srgbClr val="000000"/>
              </a:solidFill>
            </a:endParaRPr>
          </a:p>
          <a:p>
            <a:r>
              <a:rPr lang="en-GB" sz="1400" dirty="0" smtClean="0">
                <a:solidFill>
                  <a:srgbClr val="000000"/>
                </a:solidFill>
              </a:rPr>
              <a:t>75009 Paris</a:t>
            </a:r>
          </a:p>
          <a:p>
            <a:r>
              <a:rPr lang="en-GB" sz="1400" dirty="0" smtClean="0">
                <a:solidFill>
                  <a:srgbClr val="000000"/>
                </a:solidFill>
              </a:rPr>
              <a:t>bnpparibas-am.com</a:t>
            </a:r>
          </a:p>
        </p:txBody>
      </p:sp>
      <p:pic>
        <p:nvPicPr>
          <p:cNvPr id="24" name="Picture 23">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684" y="1428098"/>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10239" y="1428098"/>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280794" y="1428098"/>
            <a:ext cx="382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40236" y="1428098"/>
            <a:ext cx="3825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hlinkClick r:id="rId12"/>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2196" t="6690" r="4707" b="35093"/>
          <a:stretch/>
        </p:blipFill>
        <p:spPr>
          <a:xfrm>
            <a:off x="2199677" y="1432411"/>
            <a:ext cx="1336373" cy="385075"/>
          </a:xfrm>
          <a:prstGeom prst="rect">
            <a:avLst/>
          </a:prstGeom>
        </p:spPr>
      </p:pic>
    </p:spTree>
    <p:extLst>
      <p:ext uri="{BB962C8B-B14F-4D97-AF65-F5344CB8AC3E}">
        <p14:creationId xmlns:p14="http://schemas.microsoft.com/office/powerpoint/2010/main" val="180312596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sp>
        <p:nvSpPr>
          <p:cNvPr id="10" name="Titre 9"/>
          <p:cNvSpPr>
            <a:spLocks noGrp="1"/>
          </p:cNvSpPr>
          <p:nvPr>
            <p:ph type="title" hasCustomPrompt="1"/>
          </p:nvPr>
        </p:nvSpPr>
        <p:spPr/>
        <p:txBody>
          <a:bodyPr/>
          <a:lstStyle/>
          <a:p>
            <a:r>
              <a:rPr lang="en-GB" noProof="0" dirty="0" smtClean="0"/>
              <a:t>Slide title</a:t>
            </a:r>
            <a:endParaRPr lang="en-GB" noProof="0" dirty="0"/>
          </a:p>
        </p:txBody>
      </p:sp>
      <p:cxnSp>
        <p:nvCxnSpPr>
          <p:cNvPr id="9" name="Connecteur droit 8"/>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9549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7.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7.pn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7.png"/><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7.png"/><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17.png"/><Relationship Id="rId5" Type="http://schemas.openxmlformats.org/officeDocument/2006/relationships/slideLayout" Target="../slideLayouts/slideLayout54.xml"/><Relationship Id="rId10" Type="http://schemas.openxmlformats.org/officeDocument/2006/relationships/theme" Target="../theme/theme6.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17.png"/><Relationship Id="rId5" Type="http://schemas.openxmlformats.org/officeDocument/2006/relationships/slideLayout" Target="../slideLayouts/slideLayout63.xml"/><Relationship Id="rId10" Type="http://schemas.openxmlformats.org/officeDocument/2006/relationships/theme" Target="../theme/theme7.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8.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image" Target="../media/image1.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theme" Target="../theme/theme9.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Imag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42578" y="116192"/>
            <a:ext cx="8460000" cy="745664"/>
          </a:xfrm>
          <a:prstGeom prst="rect">
            <a:avLst/>
          </a:prstGeom>
        </p:spPr>
        <p:txBody>
          <a:bodyPr vert="horz" lIns="0" tIns="0" rIns="0" bIns="0" rtlCol="0" anchor="ctr" anchorCtr="0">
            <a:normAutofit/>
          </a:bodyPr>
          <a:lstStyle/>
          <a:p>
            <a:r>
              <a:rPr lang="en-GB" noProof="0" dirty="0" err="1" smtClean="0"/>
              <a:t>Modifiez</a:t>
            </a:r>
            <a:r>
              <a:rPr lang="en-GB" noProof="0" dirty="0" smtClean="0"/>
              <a:t> le style du titre</a:t>
            </a:r>
            <a:endParaRPr lang="en-GB" noProof="0" dirty="0"/>
          </a:p>
        </p:txBody>
      </p:sp>
      <p:sp>
        <p:nvSpPr>
          <p:cNvPr id="3" name="Espace réservé du texte 2"/>
          <p:cNvSpPr>
            <a:spLocks noGrp="1"/>
          </p:cNvSpPr>
          <p:nvPr>
            <p:ph type="body" idx="1"/>
          </p:nvPr>
        </p:nvSpPr>
        <p:spPr>
          <a:xfrm>
            <a:off x="342578" y="1119273"/>
            <a:ext cx="8460000" cy="4758000"/>
          </a:xfrm>
          <a:prstGeom prst="rect">
            <a:avLst/>
          </a:prstGeom>
        </p:spPr>
        <p:txBody>
          <a:bodyPr vert="horz" lIns="0" tIns="0" rIns="0" bIns="0" rtlCol="0" anchor="t" anchorCtr="0">
            <a:normAutofit/>
          </a:body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
        <p:nvSpPr>
          <p:cNvPr id="13" name="Rectangle 15"/>
          <p:cNvSpPr>
            <a:spLocks noGrp="1" noChangeArrowheads="1"/>
          </p:cNvSpPr>
          <p:nvPr>
            <p:ph type="ftr" sz="quarter" idx="3"/>
          </p:nvPr>
        </p:nvSpPr>
        <p:spPr bwMode="auto">
          <a:xfrm>
            <a:off x="6228184" y="6359859"/>
            <a:ext cx="1606404"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800">
                <a:solidFill>
                  <a:schemeClr val="bg1"/>
                </a:solidFill>
              </a:defRPr>
            </a:lvl1pPr>
          </a:lstStyle>
          <a:p>
            <a:pPr>
              <a:defRPr/>
            </a:pPr>
            <a:r>
              <a:rPr lang="fr-FR" noProof="0" smtClean="0"/>
              <a:t>Agora de la Gestion Financière - AFG - Af2i</a:t>
            </a:r>
            <a:endParaRPr lang="en-GB" noProof="0" dirty="0"/>
          </a:p>
        </p:txBody>
      </p:sp>
      <p:sp>
        <p:nvSpPr>
          <p:cNvPr id="14" name="Rectangle 14"/>
          <p:cNvSpPr>
            <a:spLocks noGrp="1" noChangeArrowheads="1"/>
          </p:cNvSpPr>
          <p:nvPr>
            <p:ph type="dt" sz="half" idx="2"/>
          </p:nvPr>
        </p:nvSpPr>
        <p:spPr bwMode="auto">
          <a:xfrm>
            <a:off x="7886371" y="6359859"/>
            <a:ext cx="708555"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800">
                <a:solidFill>
                  <a:schemeClr val="bg1"/>
                </a:solidFill>
              </a:defRPr>
            </a:lvl1pPr>
          </a:lstStyle>
          <a:p>
            <a:pPr>
              <a:defRPr/>
            </a:pPr>
            <a:endParaRPr lang="en-GB" noProof="0" dirty="0"/>
          </a:p>
        </p:txBody>
      </p:sp>
      <p:sp>
        <p:nvSpPr>
          <p:cNvPr id="17" name="Espace réservé du numéro de diapositive 16"/>
          <p:cNvSpPr>
            <a:spLocks noGrp="1" noChangeArrowheads="1"/>
          </p:cNvSpPr>
          <p:nvPr>
            <p:ph type="sldNum" sz="quarter" idx="4"/>
          </p:nvPr>
        </p:nvSpPr>
        <p:spPr bwMode="auto">
          <a:xfrm>
            <a:off x="8585792" y="6359859"/>
            <a:ext cx="18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800" b="1">
                <a:solidFill>
                  <a:schemeClr val="bg1"/>
                </a:solidFill>
              </a:defRPr>
            </a:lvl1pPr>
          </a:lstStyle>
          <a:p>
            <a:pPr>
              <a:defRPr/>
            </a:pPr>
            <a:fld id="{276219AF-F5ED-455B-A512-B03AB3602319}" type="slidenum">
              <a:rPr lang="en-GB" noProof="0" smtClean="0"/>
              <a:pPr>
                <a:defRPr/>
              </a:pPr>
              <a:t>‹N°›</a:t>
            </a:fld>
            <a:endParaRPr lang="en-GB" noProof="0" dirty="0"/>
          </a:p>
        </p:txBody>
      </p:sp>
      <p:cxnSp>
        <p:nvCxnSpPr>
          <p:cNvPr id="15" name="Connecteur droit 14"/>
          <p:cNvCxnSpPr/>
          <p:nvPr/>
        </p:nvCxnSpPr>
        <p:spPr>
          <a:xfrm>
            <a:off x="342578" y="610244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375285"/>
      </p:ext>
    </p:extLst>
  </p:cSld>
  <p:clrMap bg1="dk1" tx1="lt1" bg2="dk2" tx2="lt2" accent1="accent1" accent2="accent2" accent3="accent3" accent4="accent4" accent5="accent5" accent6="accent6" hlink="hlink" folHlink="folHlink"/>
  <p:sldLayoutIdLst>
    <p:sldLayoutId id="2147483892" r:id="rId1"/>
    <p:sldLayoutId id="2147483910"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7" r:id="rId16"/>
  </p:sldLayoutIdLst>
  <p:timing>
    <p:tnLst>
      <p:par>
        <p:cTn id="1" dur="indefinite" restart="never" nodeType="tmRoot"/>
      </p:par>
    </p:tnLst>
  </p:timing>
  <p:hf sldNum="0" hdr="0" dt="0"/>
  <p:txStyles>
    <p:titleStyle>
      <a:lvl1pPr algn="l" defTabSz="914400" rtl="0" eaLnBrk="1" latinLnBrk="0" hangingPunct="1">
        <a:spcBef>
          <a:spcPct val="0"/>
        </a:spcBef>
        <a:buNone/>
        <a:defRPr sz="3000" b="1" i="0" u="none"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500"/>
        </a:spcBef>
        <a:buClr>
          <a:schemeClr val="accent4"/>
        </a:buClr>
        <a:buSzPct val="100000"/>
        <a:buFontTx/>
        <a:buNone/>
        <a:defRPr sz="2000" b="1" kern="1200" cap="all" baseline="0">
          <a:solidFill>
            <a:schemeClr val="bg1"/>
          </a:solidFill>
          <a:latin typeface="+mn-lt"/>
          <a:ea typeface="+mn-ea"/>
          <a:cs typeface="+mn-cs"/>
        </a:defRPr>
      </a:lvl1pPr>
      <a:lvl2pPr marL="355600" indent="-177800" algn="l" defTabSz="914400" rtl="0" eaLnBrk="1" latinLnBrk="0" hangingPunct="1">
        <a:lnSpc>
          <a:spcPct val="100000"/>
        </a:lnSpc>
        <a:spcBef>
          <a:spcPts val="500"/>
        </a:spcBef>
        <a:buClr>
          <a:schemeClr val="bg2"/>
        </a:buClr>
        <a:buSzPct val="90000"/>
        <a:buFont typeface="Wingdings" panose="05000000000000000000" pitchFamily="2" charset="2"/>
        <a:buChar char="§"/>
        <a:tabLst/>
        <a:defRPr sz="1600" b="0" i="0" u="none" kern="1200">
          <a:solidFill>
            <a:schemeClr val="bg1"/>
          </a:solidFill>
          <a:latin typeface="+mn-lt"/>
          <a:ea typeface="+mn-ea"/>
          <a:cs typeface="+mn-cs"/>
        </a:defRPr>
      </a:lvl2pPr>
      <a:lvl3pPr marL="533400" indent="-177800" algn="l" defTabSz="914400" rtl="0" eaLnBrk="1" latinLnBrk="0" hangingPunct="1">
        <a:lnSpc>
          <a:spcPct val="100000"/>
        </a:lnSpc>
        <a:spcBef>
          <a:spcPts val="500"/>
        </a:spcBef>
        <a:buFont typeface="Wingdings" panose="05000000000000000000" pitchFamily="2" charset="2"/>
        <a:buChar char="§"/>
        <a:tabLst/>
        <a:defRPr sz="1400" kern="1200">
          <a:solidFill>
            <a:schemeClr val="bg2"/>
          </a:solidFill>
          <a:latin typeface="+mn-lt"/>
          <a:ea typeface="+mn-ea"/>
          <a:cs typeface="+mn-cs"/>
        </a:defRPr>
      </a:lvl3pPr>
      <a:lvl4pPr marL="749300" indent="-215900" algn="l" defTabSz="914400" rtl="0" eaLnBrk="1" latinLnBrk="0" hangingPunct="1">
        <a:lnSpc>
          <a:spcPct val="100000"/>
        </a:lnSpc>
        <a:spcBef>
          <a:spcPts val="500"/>
        </a:spcBef>
        <a:buFont typeface="Wingdings" panose="05000000000000000000" pitchFamily="2" charset="2"/>
        <a:buChar char="§"/>
        <a:tabLst/>
        <a:defRPr sz="1200" kern="1200">
          <a:solidFill>
            <a:schemeClr val="accent3"/>
          </a:solidFill>
          <a:latin typeface="+mn-lt"/>
          <a:ea typeface="+mn-ea"/>
          <a:cs typeface="+mn-cs"/>
        </a:defRPr>
      </a:lvl4pPr>
      <a:lvl5pPr marL="0" indent="0" algn="l" defTabSz="914400" rtl="0" eaLnBrk="1" latinLnBrk="0" hangingPunct="1">
        <a:lnSpc>
          <a:spcPct val="100000"/>
        </a:lnSpc>
        <a:spcBef>
          <a:spcPts val="500"/>
        </a:spcBef>
        <a:buFontTx/>
        <a:buNone/>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41" name="Rectangle 17"/>
          <p:cNvSpPr>
            <a:spLocks noGrp="1" noChangeArrowheads="1"/>
          </p:cNvSpPr>
          <p:nvPr>
            <p:ph type="sldNum" sz="quarter" idx="4"/>
          </p:nvPr>
        </p:nvSpPr>
        <p:spPr bwMode="auto">
          <a:xfrm>
            <a:off x="250825" y="6237294"/>
            <a:ext cx="1368425"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1" smtClean="0">
                <a:solidFill>
                  <a:schemeClr val="bg1"/>
                </a:solidFill>
              </a:defRPr>
            </a:lvl1pPr>
          </a:lstStyle>
          <a:p>
            <a:pPr defTabSz="914400" eaLnBrk="0" fontAlgn="base" hangingPunct="0">
              <a:spcAft>
                <a:spcPct val="0"/>
              </a:spcAft>
              <a:defRPr/>
            </a:pPr>
            <a:fld id="{66138F4B-62EC-4C64-AFB7-7D8DB1544CDE}" type="slidenum">
              <a:rPr lang="fr-FR">
                <a:solidFill>
                  <a:srgbClr val="FFFFFF"/>
                </a:solidFill>
                <a:latin typeface="Times" charset="0"/>
              </a:rPr>
              <a:pPr defTabSz="914400" eaLnBrk="0" fontAlgn="base" hangingPunct="0">
                <a:spcAft>
                  <a:spcPct val="0"/>
                </a:spcAft>
                <a:defRPr/>
              </a:pPr>
              <a:t>‹N°›</a:t>
            </a:fld>
            <a:endParaRPr lang="fr-FR" dirty="0">
              <a:solidFill>
                <a:srgbClr val="FFFFFF"/>
              </a:solidFill>
              <a:latin typeface="Times" charset="0"/>
            </a:endParaRPr>
          </a:p>
        </p:txBody>
      </p:sp>
    </p:spTree>
    <p:extLst>
      <p:ext uri="{BB962C8B-B14F-4D97-AF65-F5344CB8AC3E}">
        <p14:creationId xmlns:p14="http://schemas.microsoft.com/office/powerpoint/2010/main" val="1002613840"/>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charset="0"/>
        </a:defRPr>
      </a:lvl2pPr>
      <a:lvl3pPr algn="l" rtl="0" eaLnBrk="0" fontAlgn="base" hangingPunct="0">
        <a:spcBef>
          <a:spcPct val="0"/>
        </a:spcBef>
        <a:spcAft>
          <a:spcPct val="0"/>
        </a:spcAft>
        <a:defRPr sz="3600">
          <a:solidFill>
            <a:schemeClr val="tx2"/>
          </a:solidFill>
          <a:latin typeface="Times" charset="0"/>
        </a:defRPr>
      </a:lvl3pPr>
      <a:lvl4pPr algn="l" rtl="0" eaLnBrk="0" fontAlgn="base" hangingPunct="0">
        <a:spcBef>
          <a:spcPct val="0"/>
        </a:spcBef>
        <a:spcAft>
          <a:spcPct val="0"/>
        </a:spcAft>
        <a:defRPr sz="3600">
          <a:solidFill>
            <a:schemeClr val="tx2"/>
          </a:solidFill>
          <a:latin typeface="Times" charset="0"/>
        </a:defRPr>
      </a:lvl4pPr>
      <a:lvl5pPr algn="l" rtl="0" eaLnBrk="0" fontAlgn="base" hangingPunct="0">
        <a:spcBef>
          <a:spcPct val="0"/>
        </a:spcBef>
        <a:spcAft>
          <a:spcPct val="0"/>
        </a:spcAft>
        <a:defRPr sz="3600">
          <a:solidFill>
            <a:schemeClr val="tx2"/>
          </a:solidFill>
          <a:latin typeface="Times" charset="0"/>
        </a:defRPr>
      </a:lvl5pPr>
      <a:lvl6pPr marL="457200" algn="l" rtl="0" eaLnBrk="0" fontAlgn="base" hangingPunct="0">
        <a:spcBef>
          <a:spcPct val="0"/>
        </a:spcBef>
        <a:spcAft>
          <a:spcPct val="0"/>
        </a:spcAft>
        <a:defRPr sz="3600">
          <a:solidFill>
            <a:schemeClr val="tx2"/>
          </a:solidFill>
          <a:latin typeface="Times" charset="0"/>
        </a:defRPr>
      </a:lvl6pPr>
      <a:lvl7pPr marL="914400" algn="l" rtl="0" eaLnBrk="0" fontAlgn="base" hangingPunct="0">
        <a:spcBef>
          <a:spcPct val="0"/>
        </a:spcBef>
        <a:spcAft>
          <a:spcPct val="0"/>
        </a:spcAft>
        <a:defRPr sz="3600">
          <a:solidFill>
            <a:schemeClr val="tx2"/>
          </a:solidFill>
          <a:latin typeface="Times" charset="0"/>
        </a:defRPr>
      </a:lvl7pPr>
      <a:lvl8pPr marL="1371600" algn="l" rtl="0" eaLnBrk="0" fontAlgn="base" hangingPunct="0">
        <a:spcBef>
          <a:spcPct val="0"/>
        </a:spcBef>
        <a:spcAft>
          <a:spcPct val="0"/>
        </a:spcAft>
        <a:defRPr sz="3600">
          <a:solidFill>
            <a:schemeClr val="tx2"/>
          </a:solidFill>
          <a:latin typeface="Times" charset="0"/>
        </a:defRPr>
      </a:lvl8pPr>
      <a:lvl9pPr marL="1828800" algn="l" rtl="0" eaLnBrk="0" fontAlgn="base" hangingPunct="0">
        <a:spcBef>
          <a:spcPct val="0"/>
        </a:spcBef>
        <a:spcAft>
          <a:spcPct val="0"/>
        </a:spcAft>
        <a:defRPr sz="3600">
          <a:solidFill>
            <a:schemeClr val="tx2"/>
          </a:solidFill>
          <a:latin typeface="Times" charset="0"/>
        </a:defRPr>
      </a:lvl9pPr>
    </p:titleStyle>
    <p:bodyStyle>
      <a:lvl1pPr marL="342900" indent="-342900" algn="l" rtl="0" eaLnBrk="0" fontAlgn="base" hangingPunct="0">
        <a:lnSpc>
          <a:spcPct val="150000"/>
        </a:lnSpc>
        <a:spcBef>
          <a:spcPct val="20000"/>
        </a:spcBef>
        <a:spcAft>
          <a:spcPct val="0"/>
        </a:spcAft>
        <a:buClr>
          <a:srgbClr val="A51C72"/>
        </a:buClr>
        <a:buChar char="&g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41" name="Rectangle 17"/>
          <p:cNvSpPr>
            <a:spLocks noGrp="1" noChangeArrowheads="1"/>
          </p:cNvSpPr>
          <p:nvPr>
            <p:ph type="sldNum" sz="quarter" idx="4"/>
          </p:nvPr>
        </p:nvSpPr>
        <p:spPr bwMode="auto">
          <a:xfrm>
            <a:off x="250825" y="6237292"/>
            <a:ext cx="1368425"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1" smtClean="0">
                <a:solidFill>
                  <a:schemeClr val="bg1"/>
                </a:solidFill>
              </a:defRPr>
            </a:lvl1pPr>
          </a:lstStyle>
          <a:p>
            <a:pPr defTabSz="914400" eaLnBrk="0" fontAlgn="base" hangingPunct="0">
              <a:spcAft>
                <a:spcPct val="0"/>
              </a:spcAft>
              <a:defRPr/>
            </a:pPr>
            <a:fld id="{66138F4B-62EC-4C64-AFB7-7D8DB1544CDE}" type="slidenum">
              <a:rPr lang="fr-FR">
                <a:solidFill>
                  <a:srgbClr val="FFFFFF"/>
                </a:solidFill>
                <a:latin typeface="Times" charset="0"/>
              </a:rPr>
              <a:pPr defTabSz="914400" eaLnBrk="0" fontAlgn="base" hangingPunct="0">
                <a:spcAft>
                  <a:spcPct val="0"/>
                </a:spcAft>
                <a:defRPr/>
              </a:pPr>
              <a:t>‹N°›</a:t>
            </a:fld>
            <a:endParaRPr lang="fr-FR" dirty="0">
              <a:solidFill>
                <a:srgbClr val="FFFFFF"/>
              </a:solidFill>
              <a:latin typeface="Times" charset="0"/>
            </a:endParaRPr>
          </a:p>
        </p:txBody>
      </p:sp>
    </p:spTree>
    <p:extLst>
      <p:ext uri="{BB962C8B-B14F-4D97-AF65-F5344CB8AC3E}">
        <p14:creationId xmlns:p14="http://schemas.microsoft.com/office/powerpoint/2010/main" val="155897020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charset="0"/>
        </a:defRPr>
      </a:lvl2pPr>
      <a:lvl3pPr algn="l" rtl="0" eaLnBrk="0" fontAlgn="base" hangingPunct="0">
        <a:spcBef>
          <a:spcPct val="0"/>
        </a:spcBef>
        <a:spcAft>
          <a:spcPct val="0"/>
        </a:spcAft>
        <a:defRPr sz="3600">
          <a:solidFill>
            <a:schemeClr val="tx2"/>
          </a:solidFill>
          <a:latin typeface="Times" charset="0"/>
        </a:defRPr>
      </a:lvl3pPr>
      <a:lvl4pPr algn="l" rtl="0" eaLnBrk="0" fontAlgn="base" hangingPunct="0">
        <a:spcBef>
          <a:spcPct val="0"/>
        </a:spcBef>
        <a:spcAft>
          <a:spcPct val="0"/>
        </a:spcAft>
        <a:defRPr sz="3600">
          <a:solidFill>
            <a:schemeClr val="tx2"/>
          </a:solidFill>
          <a:latin typeface="Times" charset="0"/>
        </a:defRPr>
      </a:lvl4pPr>
      <a:lvl5pPr algn="l" rtl="0" eaLnBrk="0" fontAlgn="base" hangingPunct="0">
        <a:spcBef>
          <a:spcPct val="0"/>
        </a:spcBef>
        <a:spcAft>
          <a:spcPct val="0"/>
        </a:spcAft>
        <a:defRPr sz="3600">
          <a:solidFill>
            <a:schemeClr val="tx2"/>
          </a:solidFill>
          <a:latin typeface="Times" charset="0"/>
        </a:defRPr>
      </a:lvl5pPr>
      <a:lvl6pPr marL="457200" algn="l" rtl="0" eaLnBrk="0" fontAlgn="base" hangingPunct="0">
        <a:spcBef>
          <a:spcPct val="0"/>
        </a:spcBef>
        <a:spcAft>
          <a:spcPct val="0"/>
        </a:spcAft>
        <a:defRPr sz="3600">
          <a:solidFill>
            <a:schemeClr val="tx2"/>
          </a:solidFill>
          <a:latin typeface="Times" charset="0"/>
        </a:defRPr>
      </a:lvl6pPr>
      <a:lvl7pPr marL="914400" algn="l" rtl="0" eaLnBrk="0" fontAlgn="base" hangingPunct="0">
        <a:spcBef>
          <a:spcPct val="0"/>
        </a:spcBef>
        <a:spcAft>
          <a:spcPct val="0"/>
        </a:spcAft>
        <a:defRPr sz="3600">
          <a:solidFill>
            <a:schemeClr val="tx2"/>
          </a:solidFill>
          <a:latin typeface="Times" charset="0"/>
        </a:defRPr>
      </a:lvl7pPr>
      <a:lvl8pPr marL="1371600" algn="l" rtl="0" eaLnBrk="0" fontAlgn="base" hangingPunct="0">
        <a:spcBef>
          <a:spcPct val="0"/>
        </a:spcBef>
        <a:spcAft>
          <a:spcPct val="0"/>
        </a:spcAft>
        <a:defRPr sz="3600">
          <a:solidFill>
            <a:schemeClr val="tx2"/>
          </a:solidFill>
          <a:latin typeface="Times" charset="0"/>
        </a:defRPr>
      </a:lvl8pPr>
      <a:lvl9pPr marL="1828800" algn="l" rtl="0" eaLnBrk="0" fontAlgn="base" hangingPunct="0">
        <a:spcBef>
          <a:spcPct val="0"/>
        </a:spcBef>
        <a:spcAft>
          <a:spcPct val="0"/>
        </a:spcAft>
        <a:defRPr sz="3600">
          <a:solidFill>
            <a:schemeClr val="tx2"/>
          </a:solidFill>
          <a:latin typeface="Times" charset="0"/>
        </a:defRPr>
      </a:lvl9pPr>
    </p:titleStyle>
    <p:bodyStyle>
      <a:lvl1pPr marL="342900" indent="-342900" algn="l" rtl="0" eaLnBrk="0" fontAlgn="base" hangingPunct="0">
        <a:lnSpc>
          <a:spcPct val="150000"/>
        </a:lnSpc>
        <a:spcBef>
          <a:spcPct val="20000"/>
        </a:spcBef>
        <a:spcAft>
          <a:spcPct val="0"/>
        </a:spcAft>
        <a:buClr>
          <a:srgbClr val="A51C72"/>
        </a:buClr>
        <a:buChar char="&g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41" name="Rectangle 17"/>
          <p:cNvSpPr>
            <a:spLocks noGrp="1" noChangeArrowheads="1"/>
          </p:cNvSpPr>
          <p:nvPr>
            <p:ph type="sldNum" sz="quarter" idx="4"/>
          </p:nvPr>
        </p:nvSpPr>
        <p:spPr bwMode="auto">
          <a:xfrm>
            <a:off x="250825" y="6237289"/>
            <a:ext cx="1368425"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1" smtClean="0">
                <a:solidFill>
                  <a:schemeClr val="bg1"/>
                </a:solidFill>
              </a:defRPr>
            </a:lvl1pPr>
          </a:lstStyle>
          <a:p>
            <a:pPr defTabSz="914400" eaLnBrk="0" fontAlgn="base" hangingPunct="0">
              <a:spcAft>
                <a:spcPct val="0"/>
              </a:spcAft>
              <a:defRPr/>
            </a:pPr>
            <a:fld id="{66138F4B-62EC-4C64-AFB7-7D8DB1544CDE}" type="slidenum">
              <a:rPr lang="fr-FR">
                <a:solidFill>
                  <a:srgbClr val="FFFFFF"/>
                </a:solidFill>
                <a:latin typeface="Times" charset="0"/>
              </a:rPr>
              <a:pPr defTabSz="914400" eaLnBrk="0" fontAlgn="base" hangingPunct="0">
                <a:spcAft>
                  <a:spcPct val="0"/>
                </a:spcAft>
                <a:defRPr/>
              </a:pPr>
              <a:t>‹N°›</a:t>
            </a:fld>
            <a:endParaRPr lang="fr-FR" dirty="0">
              <a:solidFill>
                <a:srgbClr val="FFFFFF"/>
              </a:solidFill>
              <a:latin typeface="Times" charset="0"/>
            </a:endParaRPr>
          </a:p>
        </p:txBody>
      </p:sp>
    </p:spTree>
    <p:extLst>
      <p:ext uri="{BB962C8B-B14F-4D97-AF65-F5344CB8AC3E}">
        <p14:creationId xmlns:p14="http://schemas.microsoft.com/office/powerpoint/2010/main" val="250838622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charset="0"/>
        </a:defRPr>
      </a:lvl2pPr>
      <a:lvl3pPr algn="l" rtl="0" eaLnBrk="0" fontAlgn="base" hangingPunct="0">
        <a:spcBef>
          <a:spcPct val="0"/>
        </a:spcBef>
        <a:spcAft>
          <a:spcPct val="0"/>
        </a:spcAft>
        <a:defRPr sz="3600">
          <a:solidFill>
            <a:schemeClr val="tx2"/>
          </a:solidFill>
          <a:latin typeface="Times" charset="0"/>
        </a:defRPr>
      </a:lvl3pPr>
      <a:lvl4pPr algn="l" rtl="0" eaLnBrk="0" fontAlgn="base" hangingPunct="0">
        <a:spcBef>
          <a:spcPct val="0"/>
        </a:spcBef>
        <a:spcAft>
          <a:spcPct val="0"/>
        </a:spcAft>
        <a:defRPr sz="3600">
          <a:solidFill>
            <a:schemeClr val="tx2"/>
          </a:solidFill>
          <a:latin typeface="Times" charset="0"/>
        </a:defRPr>
      </a:lvl4pPr>
      <a:lvl5pPr algn="l" rtl="0" eaLnBrk="0" fontAlgn="base" hangingPunct="0">
        <a:spcBef>
          <a:spcPct val="0"/>
        </a:spcBef>
        <a:spcAft>
          <a:spcPct val="0"/>
        </a:spcAft>
        <a:defRPr sz="3600">
          <a:solidFill>
            <a:schemeClr val="tx2"/>
          </a:solidFill>
          <a:latin typeface="Times" charset="0"/>
        </a:defRPr>
      </a:lvl5pPr>
      <a:lvl6pPr marL="457200" algn="l" rtl="0" eaLnBrk="0" fontAlgn="base" hangingPunct="0">
        <a:spcBef>
          <a:spcPct val="0"/>
        </a:spcBef>
        <a:spcAft>
          <a:spcPct val="0"/>
        </a:spcAft>
        <a:defRPr sz="3600">
          <a:solidFill>
            <a:schemeClr val="tx2"/>
          </a:solidFill>
          <a:latin typeface="Times" charset="0"/>
        </a:defRPr>
      </a:lvl6pPr>
      <a:lvl7pPr marL="914400" algn="l" rtl="0" eaLnBrk="0" fontAlgn="base" hangingPunct="0">
        <a:spcBef>
          <a:spcPct val="0"/>
        </a:spcBef>
        <a:spcAft>
          <a:spcPct val="0"/>
        </a:spcAft>
        <a:defRPr sz="3600">
          <a:solidFill>
            <a:schemeClr val="tx2"/>
          </a:solidFill>
          <a:latin typeface="Times" charset="0"/>
        </a:defRPr>
      </a:lvl7pPr>
      <a:lvl8pPr marL="1371600" algn="l" rtl="0" eaLnBrk="0" fontAlgn="base" hangingPunct="0">
        <a:spcBef>
          <a:spcPct val="0"/>
        </a:spcBef>
        <a:spcAft>
          <a:spcPct val="0"/>
        </a:spcAft>
        <a:defRPr sz="3600">
          <a:solidFill>
            <a:schemeClr val="tx2"/>
          </a:solidFill>
          <a:latin typeface="Times" charset="0"/>
        </a:defRPr>
      </a:lvl8pPr>
      <a:lvl9pPr marL="1828800" algn="l" rtl="0" eaLnBrk="0" fontAlgn="base" hangingPunct="0">
        <a:spcBef>
          <a:spcPct val="0"/>
        </a:spcBef>
        <a:spcAft>
          <a:spcPct val="0"/>
        </a:spcAft>
        <a:defRPr sz="3600">
          <a:solidFill>
            <a:schemeClr val="tx2"/>
          </a:solidFill>
          <a:latin typeface="Times" charset="0"/>
        </a:defRPr>
      </a:lvl9pPr>
    </p:titleStyle>
    <p:bodyStyle>
      <a:lvl1pPr marL="342900" indent="-342900" algn="l" rtl="0" eaLnBrk="0" fontAlgn="base" hangingPunct="0">
        <a:lnSpc>
          <a:spcPct val="150000"/>
        </a:lnSpc>
        <a:spcBef>
          <a:spcPct val="20000"/>
        </a:spcBef>
        <a:spcAft>
          <a:spcPct val="0"/>
        </a:spcAft>
        <a:buClr>
          <a:srgbClr val="A51C72"/>
        </a:buClr>
        <a:buChar char="&g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41" name="Rectangle 17"/>
          <p:cNvSpPr>
            <a:spLocks noGrp="1" noChangeArrowheads="1"/>
          </p:cNvSpPr>
          <p:nvPr>
            <p:ph type="sldNum" sz="quarter" idx="4"/>
          </p:nvPr>
        </p:nvSpPr>
        <p:spPr bwMode="auto">
          <a:xfrm>
            <a:off x="250825" y="6237288"/>
            <a:ext cx="1368425"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1" smtClean="0">
                <a:solidFill>
                  <a:schemeClr val="bg1"/>
                </a:solidFill>
              </a:defRPr>
            </a:lvl1pPr>
          </a:lstStyle>
          <a:p>
            <a:pPr defTabSz="914400" eaLnBrk="0" fontAlgn="base" hangingPunct="0">
              <a:spcAft>
                <a:spcPct val="0"/>
              </a:spcAft>
              <a:defRPr/>
            </a:pPr>
            <a:fld id="{66138F4B-62EC-4C64-AFB7-7D8DB1544CDE}" type="slidenum">
              <a:rPr lang="fr-FR">
                <a:solidFill>
                  <a:srgbClr val="FFFFFF"/>
                </a:solidFill>
                <a:latin typeface="Times" charset="0"/>
              </a:rPr>
              <a:pPr defTabSz="914400" eaLnBrk="0" fontAlgn="base" hangingPunct="0">
                <a:spcAft>
                  <a:spcPct val="0"/>
                </a:spcAft>
                <a:defRPr/>
              </a:pPr>
              <a:t>‹N°›</a:t>
            </a:fld>
            <a:endParaRPr lang="fr-FR" dirty="0">
              <a:solidFill>
                <a:srgbClr val="FFFFFF"/>
              </a:solidFill>
              <a:latin typeface="Times" charset="0"/>
            </a:endParaRPr>
          </a:p>
        </p:txBody>
      </p:sp>
    </p:spTree>
    <p:extLst>
      <p:ext uri="{BB962C8B-B14F-4D97-AF65-F5344CB8AC3E}">
        <p14:creationId xmlns:p14="http://schemas.microsoft.com/office/powerpoint/2010/main" val="2060920355"/>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charset="0"/>
        </a:defRPr>
      </a:lvl2pPr>
      <a:lvl3pPr algn="l" rtl="0" eaLnBrk="0" fontAlgn="base" hangingPunct="0">
        <a:spcBef>
          <a:spcPct val="0"/>
        </a:spcBef>
        <a:spcAft>
          <a:spcPct val="0"/>
        </a:spcAft>
        <a:defRPr sz="3600">
          <a:solidFill>
            <a:schemeClr val="tx2"/>
          </a:solidFill>
          <a:latin typeface="Times" charset="0"/>
        </a:defRPr>
      </a:lvl3pPr>
      <a:lvl4pPr algn="l" rtl="0" eaLnBrk="0" fontAlgn="base" hangingPunct="0">
        <a:spcBef>
          <a:spcPct val="0"/>
        </a:spcBef>
        <a:spcAft>
          <a:spcPct val="0"/>
        </a:spcAft>
        <a:defRPr sz="3600">
          <a:solidFill>
            <a:schemeClr val="tx2"/>
          </a:solidFill>
          <a:latin typeface="Times" charset="0"/>
        </a:defRPr>
      </a:lvl4pPr>
      <a:lvl5pPr algn="l" rtl="0" eaLnBrk="0" fontAlgn="base" hangingPunct="0">
        <a:spcBef>
          <a:spcPct val="0"/>
        </a:spcBef>
        <a:spcAft>
          <a:spcPct val="0"/>
        </a:spcAft>
        <a:defRPr sz="3600">
          <a:solidFill>
            <a:schemeClr val="tx2"/>
          </a:solidFill>
          <a:latin typeface="Times" charset="0"/>
        </a:defRPr>
      </a:lvl5pPr>
      <a:lvl6pPr marL="457200" algn="l" rtl="0" eaLnBrk="0" fontAlgn="base" hangingPunct="0">
        <a:spcBef>
          <a:spcPct val="0"/>
        </a:spcBef>
        <a:spcAft>
          <a:spcPct val="0"/>
        </a:spcAft>
        <a:defRPr sz="3600">
          <a:solidFill>
            <a:schemeClr val="tx2"/>
          </a:solidFill>
          <a:latin typeface="Times" charset="0"/>
        </a:defRPr>
      </a:lvl6pPr>
      <a:lvl7pPr marL="914400" algn="l" rtl="0" eaLnBrk="0" fontAlgn="base" hangingPunct="0">
        <a:spcBef>
          <a:spcPct val="0"/>
        </a:spcBef>
        <a:spcAft>
          <a:spcPct val="0"/>
        </a:spcAft>
        <a:defRPr sz="3600">
          <a:solidFill>
            <a:schemeClr val="tx2"/>
          </a:solidFill>
          <a:latin typeface="Times" charset="0"/>
        </a:defRPr>
      </a:lvl7pPr>
      <a:lvl8pPr marL="1371600" algn="l" rtl="0" eaLnBrk="0" fontAlgn="base" hangingPunct="0">
        <a:spcBef>
          <a:spcPct val="0"/>
        </a:spcBef>
        <a:spcAft>
          <a:spcPct val="0"/>
        </a:spcAft>
        <a:defRPr sz="3600">
          <a:solidFill>
            <a:schemeClr val="tx2"/>
          </a:solidFill>
          <a:latin typeface="Times" charset="0"/>
        </a:defRPr>
      </a:lvl8pPr>
      <a:lvl9pPr marL="1828800" algn="l" rtl="0" eaLnBrk="0" fontAlgn="base" hangingPunct="0">
        <a:spcBef>
          <a:spcPct val="0"/>
        </a:spcBef>
        <a:spcAft>
          <a:spcPct val="0"/>
        </a:spcAft>
        <a:defRPr sz="3600">
          <a:solidFill>
            <a:schemeClr val="tx2"/>
          </a:solidFill>
          <a:latin typeface="Times" charset="0"/>
        </a:defRPr>
      </a:lvl9pPr>
    </p:titleStyle>
    <p:bodyStyle>
      <a:lvl1pPr marL="342900" indent="-342900" algn="l" rtl="0" eaLnBrk="0" fontAlgn="base" hangingPunct="0">
        <a:lnSpc>
          <a:spcPct val="150000"/>
        </a:lnSpc>
        <a:spcBef>
          <a:spcPct val="20000"/>
        </a:spcBef>
        <a:spcAft>
          <a:spcPct val="0"/>
        </a:spcAft>
        <a:buClr>
          <a:srgbClr val="A51C72"/>
        </a:buClr>
        <a:buChar char="&g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41" name="Rectangle 17"/>
          <p:cNvSpPr>
            <a:spLocks noGrp="1" noChangeArrowheads="1"/>
          </p:cNvSpPr>
          <p:nvPr>
            <p:ph type="sldNum" sz="quarter" idx="4"/>
          </p:nvPr>
        </p:nvSpPr>
        <p:spPr bwMode="auto">
          <a:xfrm>
            <a:off x="250825" y="6237288"/>
            <a:ext cx="1368425"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1" smtClean="0">
                <a:solidFill>
                  <a:schemeClr val="bg1"/>
                </a:solidFill>
              </a:defRPr>
            </a:lvl1pPr>
          </a:lstStyle>
          <a:p>
            <a:pPr defTabSz="914400" eaLnBrk="0" fontAlgn="base" hangingPunct="0">
              <a:spcAft>
                <a:spcPct val="0"/>
              </a:spcAft>
              <a:defRPr/>
            </a:pPr>
            <a:fld id="{66138F4B-62EC-4C64-AFB7-7D8DB1544CDE}" type="slidenum">
              <a:rPr lang="fr-FR">
                <a:solidFill>
                  <a:srgbClr val="FFFFFF"/>
                </a:solidFill>
                <a:latin typeface="Times" charset="0"/>
              </a:rPr>
              <a:pPr defTabSz="914400" eaLnBrk="0" fontAlgn="base" hangingPunct="0">
                <a:spcAft>
                  <a:spcPct val="0"/>
                </a:spcAft>
                <a:defRPr/>
              </a:pPr>
              <a:t>‹N°›</a:t>
            </a:fld>
            <a:endParaRPr lang="fr-FR" dirty="0">
              <a:solidFill>
                <a:srgbClr val="FFFFFF"/>
              </a:solidFill>
              <a:latin typeface="Times" charset="0"/>
            </a:endParaRPr>
          </a:p>
        </p:txBody>
      </p:sp>
    </p:spTree>
    <p:extLst>
      <p:ext uri="{BB962C8B-B14F-4D97-AF65-F5344CB8AC3E}">
        <p14:creationId xmlns:p14="http://schemas.microsoft.com/office/powerpoint/2010/main" val="144839638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charset="0"/>
        </a:defRPr>
      </a:lvl2pPr>
      <a:lvl3pPr algn="l" rtl="0" eaLnBrk="0" fontAlgn="base" hangingPunct="0">
        <a:spcBef>
          <a:spcPct val="0"/>
        </a:spcBef>
        <a:spcAft>
          <a:spcPct val="0"/>
        </a:spcAft>
        <a:defRPr sz="3600">
          <a:solidFill>
            <a:schemeClr val="tx2"/>
          </a:solidFill>
          <a:latin typeface="Times" charset="0"/>
        </a:defRPr>
      </a:lvl3pPr>
      <a:lvl4pPr algn="l" rtl="0" eaLnBrk="0" fontAlgn="base" hangingPunct="0">
        <a:spcBef>
          <a:spcPct val="0"/>
        </a:spcBef>
        <a:spcAft>
          <a:spcPct val="0"/>
        </a:spcAft>
        <a:defRPr sz="3600">
          <a:solidFill>
            <a:schemeClr val="tx2"/>
          </a:solidFill>
          <a:latin typeface="Times" charset="0"/>
        </a:defRPr>
      </a:lvl4pPr>
      <a:lvl5pPr algn="l" rtl="0" eaLnBrk="0" fontAlgn="base" hangingPunct="0">
        <a:spcBef>
          <a:spcPct val="0"/>
        </a:spcBef>
        <a:spcAft>
          <a:spcPct val="0"/>
        </a:spcAft>
        <a:defRPr sz="3600">
          <a:solidFill>
            <a:schemeClr val="tx2"/>
          </a:solidFill>
          <a:latin typeface="Times" charset="0"/>
        </a:defRPr>
      </a:lvl5pPr>
      <a:lvl6pPr marL="457200" algn="l" rtl="0" eaLnBrk="0" fontAlgn="base" hangingPunct="0">
        <a:spcBef>
          <a:spcPct val="0"/>
        </a:spcBef>
        <a:spcAft>
          <a:spcPct val="0"/>
        </a:spcAft>
        <a:defRPr sz="3600">
          <a:solidFill>
            <a:schemeClr val="tx2"/>
          </a:solidFill>
          <a:latin typeface="Times" charset="0"/>
        </a:defRPr>
      </a:lvl6pPr>
      <a:lvl7pPr marL="914400" algn="l" rtl="0" eaLnBrk="0" fontAlgn="base" hangingPunct="0">
        <a:spcBef>
          <a:spcPct val="0"/>
        </a:spcBef>
        <a:spcAft>
          <a:spcPct val="0"/>
        </a:spcAft>
        <a:defRPr sz="3600">
          <a:solidFill>
            <a:schemeClr val="tx2"/>
          </a:solidFill>
          <a:latin typeface="Times" charset="0"/>
        </a:defRPr>
      </a:lvl7pPr>
      <a:lvl8pPr marL="1371600" algn="l" rtl="0" eaLnBrk="0" fontAlgn="base" hangingPunct="0">
        <a:spcBef>
          <a:spcPct val="0"/>
        </a:spcBef>
        <a:spcAft>
          <a:spcPct val="0"/>
        </a:spcAft>
        <a:defRPr sz="3600">
          <a:solidFill>
            <a:schemeClr val="tx2"/>
          </a:solidFill>
          <a:latin typeface="Times" charset="0"/>
        </a:defRPr>
      </a:lvl8pPr>
      <a:lvl9pPr marL="1828800" algn="l" rtl="0" eaLnBrk="0" fontAlgn="base" hangingPunct="0">
        <a:spcBef>
          <a:spcPct val="0"/>
        </a:spcBef>
        <a:spcAft>
          <a:spcPct val="0"/>
        </a:spcAft>
        <a:defRPr sz="3600">
          <a:solidFill>
            <a:schemeClr val="tx2"/>
          </a:solidFill>
          <a:latin typeface="Times" charset="0"/>
        </a:defRPr>
      </a:lvl9pPr>
    </p:titleStyle>
    <p:bodyStyle>
      <a:lvl1pPr marL="342900" indent="-342900" algn="l" rtl="0" eaLnBrk="0" fontAlgn="base" hangingPunct="0">
        <a:lnSpc>
          <a:spcPct val="150000"/>
        </a:lnSpc>
        <a:spcBef>
          <a:spcPct val="20000"/>
        </a:spcBef>
        <a:spcAft>
          <a:spcPct val="0"/>
        </a:spcAft>
        <a:buClr>
          <a:srgbClr val="A51C72"/>
        </a:buClr>
        <a:buChar char="&g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41" name="Rectangle 17"/>
          <p:cNvSpPr>
            <a:spLocks noGrp="1" noChangeArrowheads="1"/>
          </p:cNvSpPr>
          <p:nvPr>
            <p:ph type="sldNum" sz="quarter" idx="4"/>
          </p:nvPr>
        </p:nvSpPr>
        <p:spPr bwMode="auto">
          <a:xfrm>
            <a:off x="250825" y="6237288"/>
            <a:ext cx="1368425"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1" smtClean="0">
                <a:solidFill>
                  <a:schemeClr val="bg1"/>
                </a:solidFill>
              </a:defRPr>
            </a:lvl1pPr>
          </a:lstStyle>
          <a:p>
            <a:pPr defTabSz="914400" eaLnBrk="0" fontAlgn="base" hangingPunct="0">
              <a:spcAft>
                <a:spcPct val="0"/>
              </a:spcAft>
              <a:defRPr/>
            </a:pPr>
            <a:fld id="{66138F4B-62EC-4C64-AFB7-7D8DB1544CDE}" type="slidenum">
              <a:rPr lang="fr-FR">
                <a:solidFill>
                  <a:srgbClr val="FFFFFF"/>
                </a:solidFill>
                <a:latin typeface="Times" charset="0"/>
              </a:rPr>
              <a:pPr defTabSz="914400" eaLnBrk="0" fontAlgn="base" hangingPunct="0">
                <a:spcAft>
                  <a:spcPct val="0"/>
                </a:spcAft>
                <a:defRPr/>
              </a:pPr>
              <a:t>‹N°›</a:t>
            </a:fld>
            <a:endParaRPr lang="fr-FR" dirty="0">
              <a:solidFill>
                <a:srgbClr val="FFFFFF"/>
              </a:solidFill>
              <a:latin typeface="Times" charset="0"/>
            </a:endParaRPr>
          </a:p>
        </p:txBody>
      </p:sp>
    </p:spTree>
    <p:extLst>
      <p:ext uri="{BB962C8B-B14F-4D97-AF65-F5344CB8AC3E}">
        <p14:creationId xmlns:p14="http://schemas.microsoft.com/office/powerpoint/2010/main" val="139653005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charset="0"/>
        </a:defRPr>
      </a:lvl2pPr>
      <a:lvl3pPr algn="l" rtl="0" eaLnBrk="0" fontAlgn="base" hangingPunct="0">
        <a:spcBef>
          <a:spcPct val="0"/>
        </a:spcBef>
        <a:spcAft>
          <a:spcPct val="0"/>
        </a:spcAft>
        <a:defRPr sz="3600">
          <a:solidFill>
            <a:schemeClr val="tx2"/>
          </a:solidFill>
          <a:latin typeface="Times" charset="0"/>
        </a:defRPr>
      </a:lvl3pPr>
      <a:lvl4pPr algn="l" rtl="0" eaLnBrk="0" fontAlgn="base" hangingPunct="0">
        <a:spcBef>
          <a:spcPct val="0"/>
        </a:spcBef>
        <a:spcAft>
          <a:spcPct val="0"/>
        </a:spcAft>
        <a:defRPr sz="3600">
          <a:solidFill>
            <a:schemeClr val="tx2"/>
          </a:solidFill>
          <a:latin typeface="Times" charset="0"/>
        </a:defRPr>
      </a:lvl4pPr>
      <a:lvl5pPr algn="l" rtl="0" eaLnBrk="0" fontAlgn="base" hangingPunct="0">
        <a:spcBef>
          <a:spcPct val="0"/>
        </a:spcBef>
        <a:spcAft>
          <a:spcPct val="0"/>
        </a:spcAft>
        <a:defRPr sz="3600">
          <a:solidFill>
            <a:schemeClr val="tx2"/>
          </a:solidFill>
          <a:latin typeface="Times" charset="0"/>
        </a:defRPr>
      </a:lvl5pPr>
      <a:lvl6pPr marL="457200" algn="l" rtl="0" eaLnBrk="0" fontAlgn="base" hangingPunct="0">
        <a:spcBef>
          <a:spcPct val="0"/>
        </a:spcBef>
        <a:spcAft>
          <a:spcPct val="0"/>
        </a:spcAft>
        <a:defRPr sz="3600">
          <a:solidFill>
            <a:schemeClr val="tx2"/>
          </a:solidFill>
          <a:latin typeface="Times" charset="0"/>
        </a:defRPr>
      </a:lvl6pPr>
      <a:lvl7pPr marL="914400" algn="l" rtl="0" eaLnBrk="0" fontAlgn="base" hangingPunct="0">
        <a:spcBef>
          <a:spcPct val="0"/>
        </a:spcBef>
        <a:spcAft>
          <a:spcPct val="0"/>
        </a:spcAft>
        <a:defRPr sz="3600">
          <a:solidFill>
            <a:schemeClr val="tx2"/>
          </a:solidFill>
          <a:latin typeface="Times" charset="0"/>
        </a:defRPr>
      </a:lvl7pPr>
      <a:lvl8pPr marL="1371600" algn="l" rtl="0" eaLnBrk="0" fontAlgn="base" hangingPunct="0">
        <a:spcBef>
          <a:spcPct val="0"/>
        </a:spcBef>
        <a:spcAft>
          <a:spcPct val="0"/>
        </a:spcAft>
        <a:defRPr sz="3600">
          <a:solidFill>
            <a:schemeClr val="tx2"/>
          </a:solidFill>
          <a:latin typeface="Times" charset="0"/>
        </a:defRPr>
      </a:lvl8pPr>
      <a:lvl9pPr marL="1828800" algn="l" rtl="0" eaLnBrk="0" fontAlgn="base" hangingPunct="0">
        <a:spcBef>
          <a:spcPct val="0"/>
        </a:spcBef>
        <a:spcAft>
          <a:spcPct val="0"/>
        </a:spcAft>
        <a:defRPr sz="3600">
          <a:solidFill>
            <a:schemeClr val="tx2"/>
          </a:solidFill>
          <a:latin typeface="Times" charset="0"/>
        </a:defRPr>
      </a:lvl9pPr>
    </p:titleStyle>
    <p:bodyStyle>
      <a:lvl1pPr marL="342900" indent="-342900" algn="l" rtl="0" eaLnBrk="0" fontAlgn="base" hangingPunct="0">
        <a:lnSpc>
          <a:spcPct val="150000"/>
        </a:lnSpc>
        <a:spcBef>
          <a:spcPct val="20000"/>
        </a:spcBef>
        <a:spcAft>
          <a:spcPct val="0"/>
        </a:spcAft>
        <a:buClr>
          <a:srgbClr val="A51C72"/>
        </a:buClr>
        <a:buChar char="&g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Imag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42578" y="116192"/>
            <a:ext cx="8460000" cy="745664"/>
          </a:xfrm>
          <a:prstGeom prst="rect">
            <a:avLst/>
          </a:prstGeom>
        </p:spPr>
        <p:txBody>
          <a:bodyPr vert="horz" lIns="0" tIns="0" rIns="0" bIns="0" rtlCol="0" anchor="ctr" anchorCtr="0">
            <a:normAutofit/>
          </a:bodyPr>
          <a:lstStyle/>
          <a:p>
            <a:r>
              <a:rPr lang="en-GB" noProof="0" dirty="0" err="1" smtClean="0"/>
              <a:t>Modifiez</a:t>
            </a:r>
            <a:r>
              <a:rPr lang="en-GB" noProof="0" dirty="0" smtClean="0"/>
              <a:t> le style du titre</a:t>
            </a:r>
            <a:endParaRPr lang="en-GB" noProof="0" dirty="0"/>
          </a:p>
        </p:txBody>
      </p:sp>
      <p:sp>
        <p:nvSpPr>
          <p:cNvPr id="3" name="Espace réservé du texte 2"/>
          <p:cNvSpPr>
            <a:spLocks noGrp="1"/>
          </p:cNvSpPr>
          <p:nvPr>
            <p:ph type="body" idx="1"/>
          </p:nvPr>
        </p:nvSpPr>
        <p:spPr>
          <a:xfrm>
            <a:off x="342578" y="1119273"/>
            <a:ext cx="8460000" cy="4758000"/>
          </a:xfrm>
          <a:prstGeom prst="rect">
            <a:avLst/>
          </a:prstGeom>
        </p:spPr>
        <p:txBody>
          <a:bodyPr vert="horz" lIns="0" tIns="0" rIns="0" bIns="0" rtlCol="0" anchor="t" anchorCtr="0">
            <a:normAutofit/>
          </a:body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
        <p:nvSpPr>
          <p:cNvPr id="13" name="Rectangle 15"/>
          <p:cNvSpPr>
            <a:spLocks noGrp="1" noChangeArrowheads="1"/>
          </p:cNvSpPr>
          <p:nvPr>
            <p:ph type="ftr" sz="quarter" idx="3"/>
          </p:nvPr>
        </p:nvSpPr>
        <p:spPr bwMode="auto">
          <a:xfrm>
            <a:off x="6228184" y="6359858"/>
            <a:ext cx="1606404"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800">
                <a:solidFill>
                  <a:schemeClr val="bg1"/>
                </a:solidFill>
              </a:defRPr>
            </a:lvl1pPr>
          </a:lstStyle>
          <a:p>
            <a:pPr>
              <a:defRPr/>
            </a:pPr>
            <a:r>
              <a:rPr lang="en-GB" smtClean="0">
                <a:solidFill>
                  <a:srgbClr val="000000"/>
                </a:solidFill>
              </a:rPr>
              <a:t>TITLE OF PRESENTATION</a:t>
            </a:r>
            <a:endParaRPr lang="en-GB" dirty="0">
              <a:solidFill>
                <a:srgbClr val="000000"/>
              </a:solidFill>
            </a:endParaRPr>
          </a:p>
        </p:txBody>
      </p:sp>
      <p:sp>
        <p:nvSpPr>
          <p:cNvPr id="14" name="Rectangle 14"/>
          <p:cNvSpPr>
            <a:spLocks noGrp="1" noChangeArrowheads="1"/>
          </p:cNvSpPr>
          <p:nvPr>
            <p:ph type="dt" sz="half" idx="2"/>
          </p:nvPr>
        </p:nvSpPr>
        <p:spPr bwMode="auto">
          <a:xfrm>
            <a:off x="7886368" y="6359858"/>
            <a:ext cx="708555"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800">
                <a:solidFill>
                  <a:schemeClr val="bg1"/>
                </a:solidFill>
              </a:defRPr>
            </a:lvl1pPr>
          </a:lstStyle>
          <a:p>
            <a:pPr>
              <a:defRPr/>
            </a:pPr>
            <a:fld id="{B7716A92-AB8B-AB45-B2F5-F9FD45DADD0A}" type="datetime1">
              <a:rPr lang="fr-FR" smtClean="0">
                <a:solidFill>
                  <a:srgbClr val="000000"/>
                </a:solidFill>
              </a:rPr>
              <a:pPr>
                <a:defRPr/>
              </a:pPr>
              <a:t>04/07/2018</a:t>
            </a:fld>
            <a:endParaRPr lang="en-GB" dirty="0">
              <a:solidFill>
                <a:srgbClr val="000000"/>
              </a:solidFill>
            </a:endParaRPr>
          </a:p>
        </p:txBody>
      </p:sp>
      <p:sp>
        <p:nvSpPr>
          <p:cNvPr id="17" name="Espace réservé du numéro de diapositive 16"/>
          <p:cNvSpPr>
            <a:spLocks noGrp="1" noChangeArrowheads="1"/>
          </p:cNvSpPr>
          <p:nvPr>
            <p:ph type="sldNum" sz="quarter" idx="4"/>
          </p:nvPr>
        </p:nvSpPr>
        <p:spPr bwMode="auto">
          <a:xfrm>
            <a:off x="8585792" y="6359858"/>
            <a:ext cx="18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800" b="1">
                <a:solidFill>
                  <a:schemeClr val="bg1"/>
                </a:solidFill>
              </a:defRPr>
            </a:lvl1p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cxnSp>
        <p:nvCxnSpPr>
          <p:cNvPr id="15" name="Connecteur droit 14"/>
          <p:cNvCxnSpPr/>
          <p:nvPr/>
        </p:nvCxnSpPr>
        <p:spPr>
          <a:xfrm>
            <a:off x="342578" y="610244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349462"/>
      </p:ext>
    </p:extLst>
  </p:cSld>
  <p:clrMap bg1="dk1" tx1="lt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Lst>
  <p:timing>
    <p:tnLst>
      <p:par>
        <p:cTn id="1" dur="indefinite" restart="never" nodeType="tmRoot"/>
      </p:par>
    </p:tnLst>
  </p:timing>
  <p:hf hdr="0"/>
  <p:txStyles>
    <p:titleStyle>
      <a:lvl1pPr algn="l" defTabSz="914400" rtl="0" eaLnBrk="1" latinLnBrk="0" hangingPunct="1">
        <a:spcBef>
          <a:spcPct val="0"/>
        </a:spcBef>
        <a:buNone/>
        <a:defRPr sz="3000" b="1" i="0" u="none"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500"/>
        </a:spcBef>
        <a:buClr>
          <a:schemeClr val="accent4"/>
        </a:buClr>
        <a:buSzPct val="100000"/>
        <a:buFontTx/>
        <a:buNone/>
        <a:defRPr sz="2000" b="1" kern="1200" cap="all" baseline="0">
          <a:solidFill>
            <a:schemeClr val="bg1"/>
          </a:solidFill>
          <a:latin typeface="+mn-lt"/>
          <a:ea typeface="+mn-ea"/>
          <a:cs typeface="+mn-cs"/>
        </a:defRPr>
      </a:lvl1pPr>
      <a:lvl2pPr marL="355600" indent="-177800" algn="l" defTabSz="914400" rtl="0" eaLnBrk="1" latinLnBrk="0" hangingPunct="1">
        <a:lnSpc>
          <a:spcPct val="100000"/>
        </a:lnSpc>
        <a:spcBef>
          <a:spcPts val="500"/>
        </a:spcBef>
        <a:buClr>
          <a:schemeClr val="bg2"/>
        </a:buClr>
        <a:buSzPct val="90000"/>
        <a:buFont typeface="Wingdings" panose="05000000000000000000" pitchFamily="2" charset="2"/>
        <a:buChar char="§"/>
        <a:tabLst/>
        <a:defRPr sz="1600" b="0" i="0" u="none" kern="1200">
          <a:solidFill>
            <a:schemeClr val="bg1"/>
          </a:solidFill>
          <a:latin typeface="+mn-lt"/>
          <a:ea typeface="+mn-ea"/>
          <a:cs typeface="+mn-cs"/>
        </a:defRPr>
      </a:lvl2pPr>
      <a:lvl3pPr marL="533400" indent="-177800" algn="l" defTabSz="914400" rtl="0" eaLnBrk="1" latinLnBrk="0" hangingPunct="1">
        <a:lnSpc>
          <a:spcPct val="100000"/>
        </a:lnSpc>
        <a:spcBef>
          <a:spcPts val="500"/>
        </a:spcBef>
        <a:buFont typeface="Wingdings" panose="05000000000000000000" pitchFamily="2" charset="2"/>
        <a:buChar char="§"/>
        <a:tabLst/>
        <a:defRPr sz="1400" kern="1200">
          <a:solidFill>
            <a:schemeClr val="bg2"/>
          </a:solidFill>
          <a:latin typeface="+mn-lt"/>
          <a:ea typeface="+mn-ea"/>
          <a:cs typeface="+mn-cs"/>
        </a:defRPr>
      </a:lvl3pPr>
      <a:lvl4pPr marL="749300" indent="-215900" algn="l" defTabSz="914400" rtl="0" eaLnBrk="1" latinLnBrk="0" hangingPunct="1">
        <a:lnSpc>
          <a:spcPct val="100000"/>
        </a:lnSpc>
        <a:spcBef>
          <a:spcPts val="500"/>
        </a:spcBef>
        <a:buFont typeface="Wingdings" panose="05000000000000000000" pitchFamily="2" charset="2"/>
        <a:buChar char="§"/>
        <a:tabLst/>
        <a:defRPr sz="1200" kern="1200">
          <a:solidFill>
            <a:schemeClr val="accent3"/>
          </a:solidFill>
          <a:latin typeface="+mn-lt"/>
          <a:ea typeface="+mn-ea"/>
          <a:cs typeface="+mn-cs"/>
        </a:defRPr>
      </a:lvl4pPr>
      <a:lvl5pPr marL="0" indent="0" algn="l" defTabSz="914400" rtl="0" eaLnBrk="1" latinLnBrk="0" hangingPunct="1">
        <a:lnSpc>
          <a:spcPct val="100000"/>
        </a:lnSpc>
        <a:spcBef>
          <a:spcPts val="500"/>
        </a:spcBef>
        <a:buFontTx/>
        <a:buNone/>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Imag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42578" y="116192"/>
            <a:ext cx="8460000" cy="745664"/>
          </a:xfrm>
          <a:prstGeom prst="rect">
            <a:avLst/>
          </a:prstGeom>
        </p:spPr>
        <p:txBody>
          <a:bodyPr vert="horz" lIns="0" tIns="0" rIns="0" bIns="0" rtlCol="0" anchor="ctr" anchorCtr="0">
            <a:normAutofit/>
          </a:bodyPr>
          <a:lstStyle/>
          <a:p>
            <a:r>
              <a:rPr lang="en-GB" noProof="0" dirty="0" err="1" smtClean="0"/>
              <a:t>Modifiez</a:t>
            </a:r>
            <a:r>
              <a:rPr lang="en-GB" noProof="0" dirty="0" smtClean="0"/>
              <a:t> le style du titre</a:t>
            </a:r>
            <a:endParaRPr lang="en-GB" noProof="0" dirty="0"/>
          </a:p>
        </p:txBody>
      </p:sp>
      <p:sp>
        <p:nvSpPr>
          <p:cNvPr id="3" name="Espace réservé du texte 2"/>
          <p:cNvSpPr>
            <a:spLocks noGrp="1"/>
          </p:cNvSpPr>
          <p:nvPr>
            <p:ph type="body" idx="1"/>
          </p:nvPr>
        </p:nvSpPr>
        <p:spPr>
          <a:xfrm>
            <a:off x="342578" y="1119273"/>
            <a:ext cx="8460000" cy="4758000"/>
          </a:xfrm>
          <a:prstGeom prst="rect">
            <a:avLst/>
          </a:prstGeom>
        </p:spPr>
        <p:txBody>
          <a:bodyPr vert="horz" lIns="0" tIns="0" rIns="0" bIns="0" rtlCol="0" anchor="t" anchorCtr="0">
            <a:normAutofit/>
          </a:bodyPr>
          <a:lstStyle/>
          <a:p>
            <a:pPr lvl="0"/>
            <a:r>
              <a:rPr lang="en-GB" noProof="0" dirty="0" smtClean="0"/>
              <a:t>Level 1</a:t>
            </a:r>
          </a:p>
          <a:p>
            <a:pPr lvl="1"/>
            <a:r>
              <a:rPr lang="en-GB" noProof="0" dirty="0" smtClean="0"/>
              <a:t>Level 2</a:t>
            </a:r>
          </a:p>
          <a:p>
            <a:pPr lvl="2"/>
            <a:r>
              <a:rPr lang="en-GB" noProof="0" dirty="0" smtClean="0"/>
              <a:t>Level 3</a:t>
            </a:r>
          </a:p>
          <a:p>
            <a:pPr lvl="3"/>
            <a:r>
              <a:rPr lang="en-GB" noProof="0" dirty="0" smtClean="0"/>
              <a:t>Level 4</a:t>
            </a:r>
          </a:p>
          <a:p>
            <a:pPr lvl="4"/>
            <a:r>
              <a:rPr lang="en-GB" noProof="0" dirty="0" smtClean="0"/>
              <a:t>Level 5</a:t>
            </a:r>
            <a:endParaRPr lang="en-GB" noProof="0" dirty="0"/>
          </a:p>
        </p:txBody>
      </p:sp>
      <p:sp>
        <p:nvSpPr>
          <p:cNvPr id="13" name="Rectangle 15"/>
          <p:cNvSpPr>
            <a:spLocks noGrp="1" noChangeArrowheads="1"/>
          </p:cNvSpPr>
          <p:nvPr>
            <p:ph type="ftr" sz="quarter" idx="3"/>
          </p:nvPr>
        </p:nvSpPr>
        <p:spPr bwMode="auto">
          <a:xfrm>
            <a:off x="6228184" y="6359858"/>
            <a:ext cx="1606404"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800">
                <a:solidFill>
                  <a:schemeClr val="bg1"/>
                </a:solidFill>
              </a:defRPr>
            </a:lvl1pPr>
          </a:lstStyle>
          <a:p>
            <a:pPr>
              <a:defRPr/>
            </a:pPr>
            <a:r>
              <a:rPr lang="en-GB" smtClean="0">
                <a:solidFill>
                  <a:srgbClr val="000000"/>
                </a:solidFill>
              </a:rPr>
              <a:t>TITLE OF PRESENTATION</a:t>
            </a:r>
            <a:endParaRPr lang="en-GB" dirty="0">
              <a:solidFill>
                <a:srgbClr val="000000"/>
              </a:solidFill>
            </a:endParaRPr>
          </a:p>
        </p:txBody>
      </p:sp>
      <p:sp>
        <p:nvSpPr>
          <p:cNvPr id="14" name="Rectangle 14"/>
          <p:cNvSpPr>
            <a:spLocks noGrp="1" noChangeArrowheads="1"/>
          </p:cNvSpPr>
          <p:nvPr>
            <p:ph type="dt" sz="half" idx="2"/>
          </p:nvPr>
        </p:nvSpPr>
        <p:spPr bwMode="auto">
          <a:xfrm>
            <a:off x="7886368" y="6359858"/>
            <a:ext cx="708555"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800">
                <a:solidFill>
                  <a:schemeClr val="bg1"/>
                </a:solidFill>
              </a:defRPr>
            </a:lvl1pPr>
          </a:lstStyle>
          <a:p>
            <a:pPr>
              <a:defRPr/>
            </a:pPr>
            <a:fld id="{B7716A92-AB8B-AB45-B2F5-F9FD45DADD0A}" type="datetime1">
              <a:rPr lang="fr-FR" smtClean="0">
                <a:solidFill>
                  <a:srgbClr val="000000"/>
                </a:solidFill>
              </a:rPr>
              <a:pPr>
                <a:defRPr/>
              </a:pPr>
              <a:t>04/07/2018</a:t>
            </a:fld>
            <a:endParaRPr lang="en-GB" dirty="0">
              <a:solidFill>
                <a:srgbClr val="000000"/>
              </a:solidFill>
            </a:endParaRPr>
          </a:p>
        </p:txBody>
      </p:sp>
      <p:sp>
        <p:nvSpPr>
          <p:cNvPr id="17" name="Espace réservé du numéro de diapositive 16"/>
          <p:cNvSpPr>
            <a:spLocks noGrp="1" noChangeArrowheads="1"/>
          </p:cNvSpPr>
          <p:nvPr>
            <p:ph type="sldNum" sz="quarter" idx="4"/>
          </p:nvPr>
        </p:nvSpPr>
        <p:spPr bwMode="auto">
          <a:xfrm>
            <a:off x="8585792" y="6359858"/>
            <a:ext cx="18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800" b="1">
                <a:solidFill>
                  <a:schemeClr val="bg1"/>
                </a:solidFill>
              </a:defRPr>
            </a:lvl1pPr>
          </a:lstStyle>
          <a:p>
            <a:pPr>
              <a:defRPr/>
            </a:pPr>
            <a:fld id="{276219AF-F5ED-455B-A512-B03AB3602319}" type="slidenum">
              <a:rPr lang="en-GB" smtClean="0">
                <a:solidFill>
                  <a:srgbClr val="000000"/>
                </a:solidFill>
              </a:rPr>
              <a:pPr>
                <a:defRPr/>
              </a:pPr>
              <a:t>‹N°›</a:t>
            </a:fld>
            <a:endParaRPr lang="en-GB" dirty="0">
              <a:solidFill>
                <a:srgbClr val="000000"/>
              </a:solidFill>
            </a:endParaRPr>
          </a:p>
        </p:txBody>
      </p:sp>
      <p:cxnSp>
        <p:nvCxnSpPr>
          <p:cNvPr id="15" name="Connecteur droit 14"/>
          <p:cNvCxnSpPr/>
          <p:nvPr/>
        </p:nvCxnSpPr>
        <p:spPr>
          <a:xfrm>
            <a:off x="342578" y="6102440"/>
            <a:ext cx="846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247333"/>
      </p:ext>
    </p:extLst>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Lst>
  <p:timing>
    <p:tnLst>
      <p:par>
        <p:cTn id="1" dur="indefinite" restart="never" nodeType="tmRoot"/>
      </p:par>
    </p:tnLst>
  </p:timing>
  <p:hf hdr="0"/>
  <p:txStyles>
    <p:titleStyle>
      <a:lvl1pPr algn="l" defTabSz="914400" rtl="0" eaLnBrk="1" latinLnBrk="0" hangingPunct="1">
        <a:spcBef>
          <a:spcPct val="0"/>
        </a:spcBef>
        <a:buNone/>
        <a:defRPr sz="3000" b="1" i="0" u="none"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500"/>
        </a:spcBef>
        <a:buClr>
          <a:schemeClr val="accent4"/>
        </a:buClr>
        <a:buSzPct val="100000"/>
        <a:buFontTx/>
        <a:buNone/>
        <a:defRPr sz="2000" b="1" kern="1200" cap="all" baseline="0">
          <a:solidFill>
            <a:schemeClr val="bg1"/>
          </a:solidFill>
          <a:latin typeface="+mn-lt"/>
          <a:ea typeface="+mn-ea"/>
          <a:cs typeface="+mn-cs"/>
        </a:defRPr>
      </a:lvl1pPr>
      <a:lvl2pPr marL="355600" indent="-177800" algn="l" defTabSz="914400" rtl="0" eaLnBrk="1" latinLnBrk="0" hangingPunct="1">
        <a:lnSpc>
          <a:spcPct val="100000"/>
        </a:lnSpc>
        <a:spcBef>
          <a:spcPts val="500"/>
        </a:spcBef>
        <a:buClr>
          <a:schemeClr val="bg2"/>
        </a:buClr>
        <a:buSzPct val="90000"/>
        <a:buFont typeface="Wingdings" panose="05000000000000000000" pitchFamily="2" charset="2"/>
        <a:buChar char="§"/>
        <a:tabLst/>
        <a:defRPr sz="1600" b="0" i="0" u="none" kern="1200">
          <a:solidFill>
            <a:schemeClr val="bg1"/>
          </a:solidFill>
          <a:latin typeface="+mn-lt"/>
          <a:ea typeface="+mn-ea"/>
          <a:cs typeface="+mn-cs"/>
        </a:defRPr>
      </a:lvl2pPr>
      <a:lvl3pPr marL="533400" indent="-177800" algn="l" defTabSz="914400" rtl="0" eaLnBrk="1" latinLnBrk="0" hangingPunct="1">
        <a:lnSpc>
          <a:spcPct val="100000"/>
        </a:lnSpc>
        <a:spcBef>
          <a:spcPts val="500"/>
        </a:spcBef>
        <a:buFont typeface="Wingdings" panose="05000000000000000000" pitchFamily="2" charset="2"/>
        <a:buChar char="§"/>
        <a:tabLst/>
        <a:defRPr sz="1400" kern="1200">
          <a:solidFill>
            <a:schemeClr val="bg2"/>
          </a:solidFill>
          <a:latin typeface="+mn-lt"/>
          <a:ea typeface="+mn-ea"/>
          <a:cs typeface="+mn-cs"/>
        </a:defRPr>
      </a:lvl3pPr>
      <a:lvl4pPr marL="749300" indent="-215900" algn="l" defTabSz="914400" rtl="0" eaLnBrk="1" latinLnBrk="0" hangingPunct="1">
        <a:lnSpc>
          <a:spcPct val="100000"/>
        </a:lnSpc>
        <a:spcBef>
          <a:spcPts val="500"/>
        </a:spcBef>
        <a:buFont typeface="Wingdings" panose="05000000000000000000" pitchFamily="2" charset="2"/>
        <a:buChar char="§"/>
        <a:tabLst/>
        <a:defRPr sz="1200" kern="1200">
          <a:solidFill>
            <a:schemeClr val="accent3"/>
          </a:solidFill>
          <a:latin typeface="+mn-lt"/>
          <a:ea typeface="+mn-ea"/>
          <a:cs typeface="+mn-cs"/>
        </a:defRPr>
      </a:lvl4pPr>
      <a:lvl5pPr marL="0" indent="0" algn="l" defTabSz="914400" rtl="0" eaLnBrk="1" latinLnBrk="0" hangingPunct="1">
        <a:lnSpc>
          <a:spcPct val="100000"/>
        </a:lnSpc>
        <a:spcBef>
          <a:spcPts val="500"/>
        </a:spcBef>
        <a:buFontTx/>
        <a:buNone/>
        <a:defRPr sz="1000" kern="1200">
          <a:solidFill>
            <a:schemeClr val="accent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4.xml"/><Relationship Id="rId4" Type="http://schemas.openxmlformats.org/officeDocument/2006/relationships/image" Target="../media/image4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9.emf"/><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bwMode="auto">
          <a:xfrm>
            <a:off x="1043608" y="548680"/>
            <a:ext cx="7920880" cy="20882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b="1" dirty="0" smtClean="0">
                <a:latin typeface="Rotis Semi Serif Std" pitchFamily="18" charset="0"/>
              </a:rPr>
              <a:t>Agora </a:t>
            </a:r>
            <a:r>
              <a:rPr lang="fr-FR" b="1" dirty="0">
                <a:latin typeface="Rotis Semi Serif Std" pitchFamily="18" charset="0"/>
              </a:rPr>
              <a:t>de la Gestion Financière </a:t>
            </a:r>
            <a:br>
              <a:rPr lang="fr-FR" b="1" dirty="0">
                <a:latin typeface="Rotis Semi Serif Std" pitchFamily="18" charset="0"/>
              </a:rPr>
            </a:br>
            <a:r>
              <a:rPr lang="fr-FR" b="1" dirty="0">
                <a:latin typeface="Rotis Semi Serif Std" pitchFamily="18" charset="0"/>
              </a:rPr>
              <a:t>sur les modèles factoriels </a:t>
            </a:r>
            <a:r>
              <a:rPr lang="fr-FR" b="1" dirty="0" smtClean="0">
                <a:latin typeface="Rotis Semi Serif Std" pitchFamily="18" charset="0"/>
              </a:rPr>
              <a:t>obligataires</a:t>
            </a:r>
            <a:r>
              <a:rPr lang="fr-FR" dirty="0" smtClean="0">
                <a:latin typeface="Rotis Semi Serif Std" pitchFamily="18" charset="0"/>
              </a:rPr>
              <a:t/>
            </a:r>
            <a:br>
              <a:rPr lang="fr-FR" dirty="0" smtClean="0">
                <a:latin typeface="Rotis Semi Serif Std" pitchFamily="18" charset="0"/>
              </a:rPr>
            </a:br>
            <a:r>
              <a:rPr lang="fr-FR" dirty="0" smtClean="0">
                <a:latin typeface="Rotis Semi Serif Std" pitchFamily="18" charset="0"/>
              </a:rPr>
              <a:t/>
            </a:r>
            <a:br>
              <a:rPr lang="fr-FR" dirty="0" smtClean="0">
                <a:latin typeface="Rotis Semi Serif Std" pitchFamily="18" charset="0"/>
              </a:rPr>
            </a:br>
            <a:r>
              <a:rPr lang="fr-FR" sz="2100" dirty="0" smtClean="0">
                <a:solidFill>
                  <a:srgbClr val="A51C72"/>
                </a:solidFill>
                <a:latin typeface="Rotis Semi Serif Std" pitchFamily="18" charset="0"/>
              </a:rPr>
              <a:t>3 </a:t>
            </a:r>
            <a:r>
              <a:rPr lang="fr-FR" sz="2100" dirty="0">
                <a:solidFill>
                  <a:srgbClr val="A51C72"/>
                </a:solidFill>
                <a:latin typeface="Rotis Semi Serif Std" pitchFamily="18" charset="0"/>
              </a:rPr>
              <a:t>juillet 2018</a:t>
            </a:r>
            <a:endParaRPr lang="fr-FR" sz="2800" dirty="0">
              <a:latin typeface="Rotis Semi Serif Std"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004048" y="5255458"/>
            <a:ext cx="12255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019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744" y="2169457"/>
            <a:ext cx="205875" cy="20587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5300" y="2179037"/>
            <a:ext cx="205875" cy="20587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1884" y="2163925"/>
            <a:ext cx="205875" cy="20587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1792" y="2169341"/>
            <a:ext cx="205875" cy="205875"/>
          </a:xfrm>
          <a:prstGeom prst="rect">
            <a:avLst/>
          </a:prstGeom>
        </p:spPr>
      </p:pic>
      <p:sp>
        <p:nvSpPr>
          <p:cNvPr id="3" name="Title 2"/>
          <p:cNvSpPr>
            <a:spLocks noGrp="1"/>
          </p:cNvSpPr>
          <p:nvPr>
            <p:ph type="title"/>
          </p:nvPr>
        </p:nvSpPr>
        <p:spPr/>
        <p:txBody>
          <a:bodyPr/>
          <a:lstStyle/>
          <a:p>
            <a:r>
              <a:rPr lang="en-US" b="0" dirty="0" smtClean="0"/>
              <a:t>Fixed income factors overview</a:t>
            </a:r>
            <a:endParaRPr lang="en-US" b="0" dirty="0"/>
          </a:p>
        </p:txBody>
      </p:sp>
      <p:sp>
        <p:nvSpPr>
          <p:cNvPr id="22" name="Inhaltsplatzhalter 3"/>
          <p:cNvSpPr txBox="1">
            <a:spLocks/>
          </p:cNvSpPr>
          <p:nvPr/>
        </p:nvSpPr>
        <p:spPr>
          <a:xfrm>
            <a:off x="2051892" y="1755499"/>
            <a:ext cx="1645920" cy="638191"/>
          </a:xfrm>
          <a:prstGeom prst="rect">
            <a:avLst/>
          </a:prstGeom>
          <a:solidFill>
            <a:schemeClr val="tx2"/>
          </a:solidFill>
        </p:spPr>
        <p:txBody>
          <a:bodyPr lIns="91440" tIns="91440" rIns="91440" bIns="0" anchor="t">
            <a:noAutofit/>
          </a:bodyPr>
          <a:lstStyle>
            <a:lvl1pPr marL="406400" indent="-406400" algn="l" defTabSz="1042988" rtl="0" eaLnBrk="0" fontAlgn="base" hangingPunct="0">
              <a:spcBef>
                <a:spcPct val="60000"/>
              </a:spcBef>
              <a:spcAft>
                <a:spcPct val="0"/>
              </a:spcAft>
              <a:buClr>
                <a:srgbClr val="7FB4BA"/>
              </a:buClr>
              <a:buFont typeface="Arial Narrow" panose="020B0606020202030204" pitchFamily="34" charset="0"/>
              <a:buChar char="●"/>
              <a:defRPr sz="2300">
                <a:solidFill>
                  <a:schemeClr val="tx1"/>
                </a:solidFill>
                <a:latin typeface="+mn-lt"/>
                <a:ea typeface="+mn-ea"/>
                <a:cs typeface="+mn-cs"/>
              </a:defRPr>
            </a:lvl1pPr>
            <a:lvl2pPr marL="827088" indent="-217488" algn="l" defTabSz="1042988" rtl="0" eaLnBrk="0" fontAlgn="base" hangingPunct="0">
              <a:spcBef>
                <a:spcPct val="20000"/>
              </a:spcBef>
              <a:spcAft>
                <a:spcPct val="0"/>
              </a:spcAft>
              <a:buClr>
                <a:srgbClr val="7FB4BA"/>
              </a:buClr>
              <a:buFont typeface="Arial" panose="020B0604020202020204" pitchFamily="34" charset="0"/>
              <a:buChar char="–"/>
              <a:defRPr sz="2100">
                <a:solidFill>
                  <a:schemeClr val="tx1"/>
                </a:solidFill>
                <a:latin typeface="+mn-lt"/>
              </a:defRPr>
            </a:lvl2pPr>
            <a:lvl3pPr marL="1249363" indent="-217488" algn="l" defTabSz="1042988" rtl="0" eaLnBrk="0" fontAlgn="base" hangingPunct="0">
              <a:spcBef>
                <a:spcPct val="0"/>
              </a:spcBef>
              <a:spcAft>
                <a:spcPct val="0"/>
              </a:spcAft>
              <a:buClr>
                <a:srgbClr val="7FB4BA"/>
              </a:buClr>
              <a:buSzPct val="50000"/>
              <a:buFont typeface="Arial Narrow" panose="020B0606020202030204" pitchFamily="34" charset="0"/>
              <a:buChar char="●"/>
              <a:defRPr sz="2400">
                <a:solidFill>
                  <a:schemeClr val="tx1"/>
                </a:solidFill>
                <a:latin typeface="+mn-lt"/>
              </a:defRPr>
            </a:lvl3pPr>
            <a:lvl4pPr marL="1671638" indent="-217488" algn="l" defTabSz="1042988" rtl="0" eaLnBrk="0" fontAlgn="base" hangingPunct="0">
              <a:spcBef>
                <a:spcPct val="0"/>
              </a:spcBef>
              <a:spcAft>
                <a:spcPct val="0"/>
              </a:spcAft>
              <a:buClr>
                <a:srgbClr val="7FB4BA"/>
              </a:buClr>
              <a:buFont typeface="Arial" panose="020B0604020202020204" pitchFamily="34" charset="0"/>
              <a:buChar char="–"/>
              <a:defRPr sz="1400">
                <a:solidFill>
                  <a:schemeClr val="tx1"/>
                </a:solidFill>
                <a:latin typeface="+mn-lt"/>
              </a:defRPr>
            </a:lvl4pPr>
            <a:lvl5pPr marL="2093913" indent="-217488" algn="l" defTabSz="1042988" rtl="0" eaLnBrk="0" fontAlgn="base" hangingPunct="0">
              <a:spcBef>
                <a:spcPct val="0"/>
              </a:spcBef>
              <a:spcAft>
                <a:spcPct val="0"/>
              </a:spcAft>
              <a:buClr>
                <a:srgbClr val="7FB4BA"/>
              </a:buClr>
              <a:buSzPct val="65000"/>
              <a:buFont typeface="Arial Narrow" panose="020B0606020202030204" pitchFamily="34" charset="0"/>
              <a:buChar char="●"/>
              <a:defRPr sz="1400">
                <a:solidFill>
                  <a:schemeClr val="tx1"/>
                </a:solidFill>
                <a:latin typeface="+mn-lt"/>
              </a:defRPr>
            </a:lvl5pPr>
            <a:lvl6pPr marL="25511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83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55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7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lgn="ctr">
              <a:lnSpc>
                <a:spcPct val="150000"/>
              </a:lnSpc>
              <a:spcBef>
                <a:spcPts val="0"/>
              </a:spcBef>
              <a:spcAft>
                <a:spcPts val="1052"/>
              </a:spcAft>
              <a:buClr>
                <a:schemeClr val="accent1"/>
              </a:buClr>
              <a:buSzPct val="75000"/>
              <a:buNone/>
              <a:defRPr/>
            </a:pPr>
            <a:r>
              <a:rPr lang="en-GB" sz="1600" b="1" smtClean="0"/>
              <a:t>Carry (value)</a:t>
            </a:r>
            <a:endParaRPr lang="en-GB" sz="1800" b="1">
              <a:solidFill>
                <a:schemeClr val="bg1"/>
              </a:solidFill>
            </a:endParaRPr>
          </a:p>
        </p:txBody>
      </p:sp>
      <p:sp>
        <p:nvSpPr>
          <p:cNvPr id="25" name="Inhaltsplatzhalter 3"/>
          <p:cNvSpPr txBox="1">
            <a:spLocks/>
          </p:cNvSpPr>
          <p:nvPr/>
        </p:nvSpPr>
        <p:spPr>
          <a:xfrm>
            <a:off x="2051892" y="2412632"/>
            <a:ext cx="1645920" cy="822960"/>
          </a:xfrm>
          <a:prstGeom prst="rect">
            <a:avLst/>
          </a:prstGeom>
          <a:solidFill>
            <a:schemeClr val="accent2">
              <a:lumMod val="20000"/>
              <a:lumOff val="80000"/>
            </a:schemeClr>
          </a:solidFill>
        </p:spPr>
        <p:txBody>
          <a:bodyPr lIns="160294" tIns="0" rIns="160294" bIns="0" anchor="ctr" anchorCtr="0">
            <a:noAutofit/>
          </a:bodyPr>
          <a:lstStyle>
            <a:lvl1pPr marL="406400" indent="-406400" algn="l" defTabSz="1042988" rtl="0" eaLnBrk="0" fontAlgn="base" hangingPunct="0">
              <a:spcBef>
                <a:spcPct val="60000"/>
              </a:spcBef>
              <a:spcAft>
                <a:spcPct val="0"/>
              </a:spcAft>
              <a:buClr>
                <a:srgbClr val="7FB4BA"/>
              </a:buClr>
              <a:buFont typeface="Arial Narrow" panose="020B0606020202030204" pitchFamily="34" charset="0"/>
              <a:buChar char="●"/>
              <a:defRPr sz="2300">
                <a:solidFill>
                  <a:schemeClr val="tx1"/>
                </a:solidFill>
                <a:latin typeface="+mn-lt"/>
                <a:ea typeface="+mn-ea"/>
                <a:cs typeface="+mn-cs"/>
              </a:defRPr>
            </a:lvl1pPr>
            <a:lvl2pPr marL="827088" indent="-217488" algn="l" defTabSz="1042988" rtl="0" eaLnBrk="0" fontAlgn="base" hangingPunct="0">
              <a:spcBef>
                <a:spcPct val="20000"/>
              </a:spcBef>
              <a:spcAft>
                <a:spcPct val="0"/>
              </a:spcAft>
              <a:buClr>
                <a:srgbClr val="7FB4BA"/>
              </a:buClr>
              <a:buFont typeface="Arial" panose="020B0604020202020204" pitchFamily="34" charset="0"/>
              <a:buChar char="–"/>
              <a:defRPr sz="2100">
                <a:solidFill>
                  <a:schemeClr val="tx1"/>
                </a:solidFill>
                <a:latin typeface="+mn-lt"/>
              </a:defRPr>
            </a:lvl2pPr>
            <a:lvl3pPr marL="1249363" indent="-217488" algn="l" defTabSz="1042988" rtl="0" eaLnBrk="0" fontAlgn="base" hangingPunct="0">
              <a:spcBef>
                <a:spcPct val="0"/>
              </a:spcBef>
              <a:spcAft>
                <a:spcPct val="0"/>
              </a:spcAft>
              <a:buClr>
                <a:srgbClr val="7FB4BA"/>
              </a:buClr>
              <a:buSzPct val="50000"/>
              <a:buFont typeface="Arial Narrow" panose="020B0606020202030204" pitchFamily="34" charset="0"/>
              <a:buChar char="●"/>
              <a:defRPr sz="2400">
                <a:solidFill>
                  <a:schemeClr val="tx1"/>
                </a:solidFill>
                <a:latin typeface="+mn-lt"/>
              </a:defRPr>
            </a:lvl3pPr>
            <a:lvl4pPr marL="1671638" indent="-217488" algn="l" defTabSz="1042988" rtl="0" eaLnBrk="0" fontAlgn="base" hangingPunct="0">
              <a:spcBef>
                <a:spcPct val="0"/>
              </a:spcBef>
              <a:spcAft>
                <a:spcPct val="0"/>
              </a:spcAft>
              <a:buClr>
                <a:srgbClr val="7FB4BA"/>
              </a:buClr>
              <a:buFont typeface="Arial" panose="020B0604020202020204" pitchFamily="34" charset="0"/>
              <a:buChar char="–"/>
              <a:defRPr sz="1400">
                <a:solidFill>
                  <a:schemeClr val="tx1"/>
                </a:solidFill>
                <a:latin typeface="+mn-lt"/>
              </a:defRPr>
            </a:lvl4pPr>
            <a:lvl5pPr marL="2093913" indent="-217488" algn="l" defTabSz="1042988" rtl="0" eaLnBrk="0" fontAlgn="base" hangingPunct="0">
              <a:spcBef>
                <a:spcPct val="0"/>
              </a:spcBef>
              <a:spcAft>
                <a:spcPct val="0"/>
              </a:spcAft>
              <a:buClr>
                <a:srgbClr val="7FB4BA"/>
              </a:buClr>
              <a:buSzPct val="65000"/>
              <a:buFont typeface="Arial Narrow" panose="020B0606020202030204" pitchFamily="34" charset="0"/>
              <a:buChar char="●"/>
              <a:defRPr sz="1400">
                <a:solidFill>
                  <a:schemeClr val="tx1"/>
                </a:solidFill>
                <a:latin typeface="+mn-lt"/>
              </a:defRPr>
            </a:lvl5pPr>
            <a:lvl6pPr marL="25511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83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55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7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lgn="ctr">
              <a:spcBef>
                <a:spcPts val="0"/>
              </a:spcBef>
              <a:spcAft>
                <a:spcPts val="1052"/>
              </a:spcAft>
              <a:buClr>
                <a:schemeClr val="accent1"/>
              </a:buClr>
              <a:buSzPct val="75000"/>
              <a:buNone/>
              <a:defRPr/>
            </a:pPr>
            <a:r>
              <a:rPr lang="en-US" sz="1300" smtClean="0">
                <a:solidFill>
                  <a:schemeClr val="bg1"/>
                </a:solidFill>
              </a:rPr>
              <a:t>Looking for attractive risk-adjusted carry</a:t>
            </a:r>
            <a:endParaRPr lang="en-US" sz="1300">
              <a:solidFill>
                <a:schemeClr val="bg1"/>
              </a:solidFill>
            </a:endParaRPr>
          </a:p>
        </p:txBody>
      </p:sp>
      <p:sp>
        <p:nvSpPr>
          <p:cNvPr id="26" name="Inhaltsplatzhalter 3"/>
          <p:cNvSpPr txBox="1">
            <a:spLocks/>
          </p:cNvSpPr>
          <p:nvPr/>
        </p:nvSpPr>
        <p:spPr>
          <a:xfrm>
            <a:off x="3722073" y="1755499"/>
            <a:ext cx="1645920" cy="638191"/>
          </a:xfrm>
          <a:prstGeom prst="rect">
            <a:avLst/>
          </a:prstGeom>
          <a:solidFill>
            <a:schemeClr val="accent1"/>
          </a:solidFill>
        </p:spPr>
        <p:txBody>
          <a:bodyPr lIns="91440" tIns="91440" rIns="91440" bIns="0" anchor="t">
            <a:noAutofit/>
          </a:bodyPr>
          <a:lstStyle>
            <a:lvl1pPr marL="406400" indent="-406400" algn="l" defTabSz="1042988" rtl="0" eaLnBrk="0" fontAlgn="base" hangingPunct="0">
              <a:spcBef>
                <a:spcPct val="60000"/>
              </a:spcBef>
              <a:spcAft>
                <a:spcPct val="0"/>
              </a:spcAft>
              <a:buClr>
                <a:srgbClr val="7FB4BA"/>
              </a:buClr>
              <a:buFont typeface="Arial Narrow" panose="020B0606020202030204" pitchFamily="34" charset="0"/>
              <a:buChar char="●"/>
              <a:defRPr sz="2300">
                <a:solidFill>
                  <a:schemeClr val="tx1"/>
                </a:solidFill>
                <a:latin typeface="+mn-lt"/>
                <a:ea typeface="+mn-ea"/>
                <a:cs typeface="+mn-cs"/>
              </a:defRPr>
            </a:lvl1pPr>
            <a:lvl2pPr marL="827088" indent="-217488" algn="l" defTabSz="1042988" rtl="0" eaLnBrk="0" fontAlgn="base" hangingPunct="0">
              <a:spcBef>
                <a:spcPct val="20000"/>
              </a:spcBef>
              <a:spcAft>
                <a:spcPct val="0"/>
              </a:spcAft>
              <a:buClr>
                <a:srgbClr val="7FB4BA"/>
              </a:buClr>
              <a:buFont typeface="Arial" panose="020B0604020202020204" pitchFamily="34" charset="0"/>
              <a:buChar char="–"/>
              <a:defRPr sz="2100">
                <a:solidFill>
                  <a:schemeClr val="tx1"/>
                </a:solidFill>
                <a:latin typeface="+mn-lt"/>
              </a:defRPr>
            </a:lvl2pPr>
            <a:lvl3pPr marL="1249363" indent="-217488" algn="l" defTabSz="1042988" rtl="0" eaLnBrk="0" fontAlgn="base" hangingPunct="0">
              <a:spcBef>
                <a:spcPct val="0"/>
              </a:spcBef>
              <a:spcAft>
                <a:spcPct val="0"/>
              </a:spcAft>
              <a:buClr>
                <a:srgbClr val="7FB4BA"/>
              </a:buClr>
              <a:buSzPct val="50000"/>
              <a:buFont typeface="Arial Narrow" panose="020B0606020202030204" pitchFamily="34" charset="0"/>
              <a:buChar char="●"/>
              <a:defRPr sz="2400">
                <a:solidFill>
                  <a:schemeClr val="tx1"/>
                </a:solidFill>
                <a:latin typeface="+mn-lt"/>
              </a:defRPr>
            </a:lvl3pPr>
            <a:lvl4pPr marL="1671638" indent="-217488" algn="l" defTabSz="1042988" rtl="0" eaLnBrk="0" fontAlgn="base" hangingPunct="0">
              <a:spcBef>
                <a:spcPct val="0"/>
              </a:spcBef>
              <a:spcAft>
                <a:spcPct val="0"/>
              </a:spcAft>
              <a:buClr>
                <a:srgbClr val="7FB4BA"/>
              </a:buClr>
              <a:buFont typeface="Arial" panose="020B0604020202020204" pitchFamily="34" charset="0"/>
              <a:buChar char="–"/>
              <a:defRPr sz="1400">
                <a:solidFill>
                  <a:schemeClr val="tx1"/>
                </a:solidFill>
                <a:latin typeface="+mn-lt"/>
              </a:defRPr>
            </a:lvl4pPr>
            <a:lvl5pPr marL="2093913" indent="-217488" algn="l" defTabSz="1042988" rtl="0" eaLnBrk="0" fontAlgn="base" hangingPunct="0">
              <a:spcBef>
                <a:spcPct val="0"/>
              </a:spcBef>
              <a:spcAft>
                <a:spcPct val="0"/>
              </a:spcAft>
              <a:buClr>
                <a:srgbClr val="7FB4BA"/>
              </a:buClr>
              <a:buSzPct val="65000"/>
              <a:buFont typeface="Arial Narrow" panose="020B0606020202030204" pitchFamily="34" charset="0"/>
              <a:buChar char="●"/>
              <a:defRPr sz="1400">
                <a:solidFill>
                  <a:schemeClr val="tx1"/>
                </a:solidFill>
                <a:latin typeface="+mn-lt"/>
              </a:defRPr>
            </a:lvl5pPr>
            <a:lvl6pPr marL="25511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83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55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7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lgn="ctr">
              <a:lnSpc>
                <a:spcPct val="150000"/>
              </a:lnSpc>
              <a:spcBef>
                <a:spcPts val="0"/>
              </a:spcBef>
              <a:spcAft>
                <a:spcPts val="1052"/>
              </a:spcAft>
              <a:buClr>
                <a:schemeClr val="accent1"/>
              </a:buClr>
              <a:buSzPct val="75000"/>
              <a:buNone/>
              <a:defRPr/>
            </a:pPr>
            <a:r>
              <a:rPr lang="en-GB" sz="1600" b="1" smtClean="0"/>
              <a:t>Fundamentals</a:t>
            </a:r>
            <a:endParaRPr lang="en-GB" sz="1800" b="1"/>
          </a:p>
        </p:txBody>
      </p:sp>
      <p:sp>
        <p:nvSpPr>
          <p:cNvPr id="27" name="Inhaltsplatzhalter 3"/>
          <p:cNvSpPr txBox="1">
            <a:spLocks/>
          </p:cNvSpPr>
          <p:nvPr/>
        </p:nvSpPr>
        <p:spPr>
          <a:xfrm>
            <a:off x="3733384" y="2416267"/>
            <a:ext cx="1641412" cy="822960"/>
          </a:xfrm>
          <a:prstGeom prst="rect">
            <a:avLst/>
          </a:prstGeom>
          <a:solidFill>
            <a:schemeClr val="accent2">
              <a:lumMod val="20000"/>
              <a:lumOff val="80000"/>
            </a:schemeClr>
          </a:solidFill>
        </p:spPr>
        <p:txBody>
          <a:bodyPr lIns="160294" tIns="0" rIns="160294" bIns="0" anchor="ctr" anchorCtr="0">
            <a:noAutofit/>
          </a:bodyPr>
          <a:lstStyle>
            <a:lvl1pPr marL="406400" indent="-406400" algn="l" defTabSz="1042988" rtl="0" eaLnBrk="0" fontAlgn="base" hangingPunct="0">
              <a:spcBef>
                <a:spcPct val="60000"/>
              </a:spcBef>
              <a:spcAft>
                <a:spcPct val="0"/>
              </a:spcAft>
              <a:buClr>
                <a:srgbClr val="7FB4BA"/>
              </a:buClr>
              <a:buFont typeface="Arial Narrow" panose="020B0606020202030204" pitchFamily="34" charset="0"/>
              <a:buChar char="●"/>
              <a:defRPr sz="2300">
                <a:solidFill>
                  <a:schemeClr val="tx1"/>
                </a:solidFill>
                <a:latin typeface="+mn-lt"/>
                <a:ea typeface="+mn-ea"/>
                <a:cs typeface="+mn-cs"/>
              </a:defRPr>
            </a:lvl1pPr>
            <a:lvl2pPr marL="827088" indent="-217488" algn="l" defTabSz="1042988" rtl="0" eaLnBrk="0" fontAlgn="base" hangingPunct="0">
              <a:spcBef>
                <a:spcPct val="20000"/>
              </a:spcBef>
              <a:spcAft>
                <a:spcPct val="0"/>
              </a:spcAft>
              <a:buClr>
                <a:srgbClr val="7FB4BA"/>
              </a:buClr>
              <a:buFont typeface="Arial" panose="020B0604020202020204" pitchFamily="34" charset="0"/>
              <a:buChar char="–"/>
              <a:defRPr sz="2100">
                <a:solidFill>
                  <a:schemeClr val="tx1"/>
                </a:solidFill>
                <a:latin typeface="+mn-lt"/>
              </a:defRPr>
            </a:lvl2pPr>
            <a:lvl3pPr marL="1249363" indent="-217488" algn="l" defTabSz="1042988" rtl="0" eaLnBrk="0" fontAlgn="base" hangingPunct="0">
              <a:spcBef>
                <a:spcPct val="0"/>
              </a:spcBef>
              <a:spcAft>
                <a:spcPct val="0"/>
              </a:spcAft>
              <a:buClr>
                <a:srgbClr val="7FB4BA"/>
              </a:buClr>
              <a:buSzPct val="50000"/>
              <a:buFont typeface="Arial Narrow" panose="020B0606020202030204" pitchFamily="34" charset="0"/>
              <a:buChar char="●"/>
              <a:defRPr sz="2400">
                <a:solidFill>
                  <a:schemeClr val="tx1"/>
                </a:solidFill>
                <a:latin typeface="+mn-lt"/>
              </a:defRPr>
            </a:lvl3pPr>
            <a:lvl4pPr marL="1671638" indent="-217488" algn="l" defTabSz="1042988" rtl="0" eaLnBrk="0" fontAlgn="base" hangingPunct="0">
              <a:spcBef>
                <a:spcPct val="0"/>
              </a:spcBef>
              <a:spcAft>
                <a:spcPct val="0"/>
              </a:spcAft>
              <a:buClr>
                <a:srgbClr val="7FB4BA"/>
              </a:buClr>
              <a:buFont typeface="Arial" panose="020B0604020202020204" pitchFamily="34" charset="0"/>
              <a:buChar char="–"/>
              <a:defRPr sz="1400">
                <a:solidFill>
                  <a:schemeClr val="tx1"/>
                </a:solidFill>
                <a:latin typeface="+mn-lt"/>
              </a:defRPr>
            </a:lvl4pPr>
            <a:lvl5pPr marL="2093913" indent="-217488" algn="l" defTabSz="1042988" rtl="0" eaLnBrk="0" fontAlgn="base" hangingPunct="0">
              <a:spcBef>
                <a:spcPct val="0"/>
              </a:spcBef>
              <a:spcAft>
                <a:spcPct val="0"/>
              </a:spcAft>
              <a:buClr>
                <a:srgbClr val="7FB4BA"/>
              </a:buClr>
              <a:buSzPct val="65000"/>
              <a:buFont typeface="Arial Narrow" panose="020B0606020202030204" pitchFamily="34" charset="0"/>
              <a:buChar char="●"/>
              <a:defRPr sz="1400">
                <a:solidFill>
                  <a:schemeClr val="tx1"/>
                </a:solidFill>
                <a:latin typeface="+mn-lt"/>
              </a:defRPr>
            </a:lvl5pPr>
            <a:lvl6pPr marL="25511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83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55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7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lgn="ctr">
              <a:spcBef>
                <a:spcPts val="0"/>
              </a:spcBef>
              <a:spcAft>
                <a:spcPts val="1052"/>
              </a:spcAft>
              <a:buClr>
                <a:schemeClr val="accent1"/>
              </a:buClr>
              <a:buSzPct val="75000"/>
              <a:buNone/>
              <a:defRPr/>
            </a:pPr>
            <a:r>
              <a:rPr lang="en-US" sz="1300" smtClean="0">
                <a:solidFill>
                  <a:schemeClr val="bg1"/>
                </a:solidFill>
              </a:rPr>
              <a:t>Based on non-price related data (balance sheet, macro…)</a:t>
            </a:r>
            <a:endParaRPr lang="en-GB" sz="1300">
              <a:solidFill>
                <a:schemeClr val="bg1"/>
              </a:solidFill>
            </a:endParaRPr>
          </a:p>
        </p:txBody>
      </p:sp>
      <p:sp>
        <p:nvSpPr>
          <p:cNvPr id="28" name="Inhaltsplatzhalter 3"/>
          <p:cNvSpPr txBox="1">
            <a:spLocks/>
          </p:cNvSpPr>
          <p:nvPr/>
        </p:nvSpPr>
        <p:spPr>
          <a:xfrm>
            <a:off x="5403763" y="1755499"/>
            <a:ext cx="1645920" cy="638191"/>
          </a:xfrm>
          <a:prstGeom prst="rect">
            <a:avLst/>
          </a:prstGeom>
          <a:solidFill>
            <a:schemeClr val="accent2"/>
          </a:solidFill>
        </p:spPr>
        <p:txBody>
          <a:bodyPr lIns="160294" tIns="91440" rIns="160294" bIns="0" anchor="t">
            <a:noAutofit/>
          </a:bodyPr>
          <a:lstStyle>
            <a:lvl1pPr marL="406400" indent="-406400" algn="l" defTabSz="1042988" rtl="0" eaLnBrk="0" fontAlgn="base" hangingPunct="0">
              <a:spcBef>
                <a:spcPct val="60000"/>
              </a:spcBef>
              <a:spcAft>
                <a:spcPct val="0"/>
              </a:spcAft>
              <a:buClr>
                <a:srgbClr val="7FB4BA"/>
              </a:buClr>
              <a:buFont typeface="Arial Narrow" panose="020B0606020202030204" pitchFamily="34" charset="0"/>
              <a:buChar char="●"/>
              <a:defRPr sz="2300">
                <a:solidFill>
                  <a:schemeClr val="tx1"/>
                </a:solidFill>
                <a:latin typeface="+mn-lt"/>
                <a:ea typeface="+mn-ea"/>
                <a:cs typeface="+mn-cs"/>
              </a:defRPr>
            </a:lvl1pPr>
            <a:lvl2pPr marL="827088" indent="-217488" algn="l" defTabSz="1042988" rtl="0" eaLnBrk="0" fontAlgn="base" hangingPunct="0">
              <a:spcBef>
                <a:spcPct val="20000"/>
              </a:spcBef>
              <a:spcAft>
                <a:spcPct val="0"/>
              </a:spcAft>
              <a:buClr>
                <a:srgbClr val="7FB4BA"/>
              </a:buClr>
              <a:buFont typeface="Arial" panose="020B0604020202020204" pitchFamily="34" charset="0"/>
              <a:buChar char="–"/>
              <a:defRPr sz="2100">
                <a:solidFill>
                  <a:schemeClr val="tx1"/>
                </a:solidFill>
                <a:latin typeface="+mn-lt"/>
              </a:defRPr>
            </a:lvl2pPr>
            <a:lvl3pPr marL="1249363" indent="-217488" algn="l" defTabSz="1042988" rtl="0" eaLnBrk="0" fontAlgn="base" hangingPunct="0">
              <a:spcBef>
                <a:spcPct val="0"/>
              </a:spcBef>
              <a:spcAft>
                <a:spcPct val="0"/>
              </a:spcAft>
              <a:buClr>
                <a:srgbClr val="7FB4BA"/>
              </a:buClr>
              <a:buSzPct val="50000"/>
              <a:buFont typeface="Arial Narrow" panose="020B0606020202030204" pitchFamily="34" charset="0"/>
              <a:buChar char="●"/>
              <a:defRPr sz="2400">
                <a:solidFill>
                  <a:schemeClr val="tx1"/>
                </a:solidFill>
                <a:latin typeface="+mn-lt"/>
              </a:defRPr>
            </a:lvl3pPr>
            <a:lvl4pPr marL="1671638" indent="-217488" algn="l" defTabSz="1042988" rtl="0" eaLnBrk="0" fontAlgn="base" hangingPunct="0">
              <a:spcBef>
                <a:spcPct val="0"/>
              </a:spcBef>
              <a:spcAft>
                <a:spcPct val="0"/>
              </a:spcAft>
              <a:buClr>
                <a:srgbClr val="7FB4BA"/>
              </a:buClr>
              <a:buFont typeface="Arial" panose="020B0604020202020204" pitchFamily="34" charset="0"/>
              <a:buChar char="–"/>
              <a:defRPr sz="1400">
                <a:solidFill>
                  <a:schemeClr val="tx1"/>
                </a:solidFill>
                <a:latin typeface="+mn-lt"/>
              </a:defRPr>
            </a:lvl4pPr>
            <a:lvl5pPr marL="2093913" indent="-217488" algn="l" defTabSz="1042988" rtl="0" eaLnBrk="0" fontAlgn="base" hangingPunct="0">
              <a:spcBef>
                <a:spcPct val="0"/>
              </a:spcBef>
              <a:spcAft>
                <a:spcPct val="0"/>
              </a:spcAft>
              <a:buClr>
                <a:srgbClr val="7FB4BA"/>
              </a:buClr>
              <a:buSzPct val="65000"/>
              <a:buFont typeface="Arial Narrow" panose="020B0606020202030204" pitchFamily="34" charset="0"/>
              <a:buChar char="●"/>
              <a:defRPr sz="1400">
                <a:solidFill>
                  <a:schemeClr val="tx1"/>
                </a:solidFill>
                <a:latin typeface="+mn-lt"/>
              </a:defRPr>
            </a:lvl5pPr>
            <a:lvl6pPr marL="25511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83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55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7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lgn="ctr">
              <a:lnSpc>
                <a:spcPct val="150000"/>
              </a:lnSpc>
              <a:spcBef>
                <a:spcPts val="0"/>
              </a:spcBef>
              <a:spcAft>
                <a:spcPts val="1052"/>
              </a:spcAft>
              <a:buClr>
                <a:schemeClr val="accent1"/>
              </a:buClr>
              <a:buSzPct val="75000"/>
              <a:buNone/>
              <a:defRPr/>
            </a:pPr>
            <a:r>
              <a:rPr lang="en-GB" sz="1600" b="1" smtClean="0"/>
              <a:t>Momentum</a:t>
            </a:r>
            <a:endParaRPr lang="en-GB" sz="1600" b="1"/>
          </a:p>
        </p:txBody>
      </p:sp>
      <p:sp>
        <p:nvSpPr>
          <p:cNvPr id="35" name="Inhaltsplatzhalter 3"/>
          <p:cNvSpPr txBox="1">
            <a:spLocks/>
          </p:cNvSpPr>
          <p:nvPr/>
        </p:nvSpPr>
        <p:spPr>
          <a:xfrm>
            <a:off x="5408088" y="2417392"/>
            <a:ext cx="1645920" cy="822960"/>
          </a:xfrm>
          <a:prstGeom prst="rect">
            <a:avLst/>
          </a:prstGeom>
          <a:solidFill>
            <a:schemeClr val="accent2">
              <a:lumMod val="20000"/>
              <a:lumOff val="80000"/>
            </a:schemeClr>
          </a:solidFill>
        </p:spPr>
        <p:txBody>
          <a:bodyPr lIns="160294" tIns="0" rIns="160294" bIns="0" anchor="ctr" anchorCtr="0">
            <a:noAutofit/>
          </a:bodyPr>
          <a:lstStyle>
            <a:lvl1pPr marL="406400" indent="-406400" algn="l" defTabSz="1042988" rtl="0" eaLnBrk="0" fontAlgn="base" hangingPunct="0">
              <a:spcBef>
                <a:spcPct val="60000"/>
              </a:spcBef>
              <a:spcAft>
                <a:spcPct val="0"/>
              </a:spcAft>
              <a:buClr>
                <a:srgbClr val="7FB4BA"/>
              </a:buClr>
              <a:buFont typeface="Arial Narrow" panose="020B0606020202030204" pitchFamily="34" charset="0"/>
              <a:buChar char="●"/>
              <a:defRPr sz="2300">
                <a:solidFill>
                  <a:schemeClr val="tx1"/>
                </a:solidFill>
                <a:latin typeface="+mn-lt"/>
                <a:ea typeface="+mn-ea"/>
                <a:cs typeface="+mn-cs"/>
              </a:defRPr>
            </a:lvl1pPr>
            <a:lvl2pPr marL="827088" indent="-217488" algn="l" defTabSz="1042988" rtl="0" eaLnBrk="0" fontAlgn="base" hangingPunct="0">
              <a:spcBef>
                <a:spcPct val="20000"/>
              </a:spcBef>
              <a:spcAft>
                <a:spcPct val="0"/>
              </a:spcAft>
              <a:buClr>
                <a:srgbClr val="7FB4BA"/>
              </a:buClr>
              <a:buFont typeface="Arial" panose="020B0604020202020204" pitchFamily="34" charset="0"/>
              <a:buChar char="–"/>
              <a:defRPr sz="2100">
                <a:solidFill>
                  <a:schemeClr val="tx1"/>
                </a:solidFill>
                <a:latin typeface="+mn-lt"/>
              </a:defRPr>
            </a:lvl2pPr>
            <a:lvl3pPr marL="1249363" indent="-217488" algn="l" defTabSz="1042988" rtl="0" eaLnBrk="0" fontAlgn="base" hangingPunct="0">
              <a:spcBef>
                <a:spcPct val="0"/>
              </a:spcBef>
              <a:spcAft>
                <a:spcPct val="0"/>
              </a:spcAft>
              <a:buClr>
                <a:srgbClr val="7FB4BA"/>
              </a:buClr>
              <a:buSzPct val="50000"/>
              <a:buFont typeface="Arial Narrow" panose="020B0606020202030204" pitchFamily="34" charset="0"/>
              <a:buChar char="●"/>
              <a:defRPr sz="2400">
                <a:solidFill>
                  <a:schemeClr val="tx1"/>
                </a:solidFill>
                <a:latin typeface="+mn-lt"/>
              </a:defRPr>
            </a:lvl3pPr>
            <a:lvl4pPr marL="1671638" indent="-217488" algn="l" defTabSz="1042988" rtl="0" eaLnBrk="0" fontAlgn="base" hangingPunct="0">
              <a:spcBef>
                <a:spcPct val="0"/>
              </a:spcBef>
              <a:spcAft>
                <a:spcPct val="0"/>
              </a:spcAft>
              <a:buClr>
                <a:srgbClr val="7FB4BA"/>
              </a:buClr>
              <a:buFont typeface="Arial" panose="020B0604020202020204" pitchFamily="34" charset="0"/>
              <a:buChar char="–"/>
              <a:defRPr sz="1400">
                <a:solidFill>
                  <a:schemeClr val="tx1"/>
                </a:solidFill>
                <a:latin typeface="+mn-lt"/>
              </a:defRPr>
            </a:lvl4pPr>
            <a:lvl5pPr marL="2093913" indent="-217488" algn="l" defTabSz="1042988" rtl="0" eaLnBrk="0" fontAlgn="base" hangingPunct="0">
              <a:spcBef>
                <a:spcPct val="0"/>
              </a:spcBef>
              <a:spcAft>
                <a:spcPct val="0"/>
              </a:spcAft>
              <a:buClr>
                <a:srgbClr val="7FB4BA"/>
              </a:buClr>
              <a:buSzPct val="65000"/>
              <a:buFont typeface="Arial Narrow" panose="020B0606020202030204" pitchFamily="34" charset="0"/>
              <a:buChar char="●"/>
              <a:defRPr sz="1400">
                <a:solidFill>
                  <a:schemeClr val="tx1"/>
                </a:solidFill>
                <a:latin typeface="+mn-lt"/>
              </a:defRPr>
            </a:lvl5pPr>
            <a:lvl6pPr marL="25511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83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55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7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lgn="ctr">
              <a:spcBef>
                <a:spcPts val="0"/>
              </a:spcBef>
              <a:spcAft>
                <a:spcPts val="1052"/>
              </a:spcAft>
              <a:buClr>
                <a:schemeClr val="accent1"/>
              </a:buClr>
              <a:buSzPct val="75000"/>
              <a:buNone/>
              <a:defRPr/>
            </a:pPr>
            <a:r>
              <a:rPr lang="en-US" sz="1300" smtClean="0">
                <a:solidFill>
                  <a:schemeClr val="bg1"/>
                </a:solidFill>
              </a:rPr>
              <a:t>Focusing on market dynamics and sentiment</a:t>
            </a:r>
            <a:endParaRPr lang="en-GB" sz="1300">
              <a:solidFill>
                <a:schemeClr val="bg1"/>
              </a:solidFill>
            </a:endParaRPr>
          </a:p>
        </p:txBody>
      </p:sp>
      <p:sp>
        <p:nvSpPr>
          <p:cNvPr id="36" name="Inhaltsplatzhalter 3"/>
          <p:cNvSpPr txBox="1">
            <a:spLocks/>
          </p:cNvSpPr>
          <p:nvPr/>
        </p:nvSpPr>
        <p:spPr>
          <a:xfrm>
            <a:off x="7102544" y="1767018"/>
            <a:ext cx="1645920" cy="638191"/>
          </a:xfrm>
          <a:prstGeom prst="rect">
            <a:avLst/>
          </a:prstGeom>
          <a:solidFill>
            <a:schemeClr val="accent6"/>
          </a:solidFill>
        </p:spPr>
        <p:txBody>
          <a:bodyPr lIns="160294" tIns="91440" rIns="160294" bIns="0" anchor="t">
            <a:noAutofit/>
          </a:bodyPr>
          <a:lstStyle>
            <a:lvl1pPr marL="406400" indent="-406400" algn="l" defTabSz="1042988" rtl="0" eaLnBrk="0" fontAlgn="base" hangingPunct="0">
              <a:spcBef>
                <a:spcPct val="60000"/>
              </a:spcBef>
              <a:spcAft>
                <a:spcPct val="0"/>
              </a:spcAft>
              <a:buClr>
                <a:srgbClr val="7FB4BA"/>
              </a:buClr>
              <a:buFont typeface="Arial Narrow" panose="020B0606020202030204" pitchFamily="34" charset="0"/>
              <a:buChar char="●"/>
              <a:defRPr sz="2300">
                <a:solidFill>
                  <a:schemeClr val="tx1"/>
                </a:solidFill>
                <a:latin typeface="+mn-lt"/>
                <a:ea typeface="+mn-ea"/>
                <a:cs typeface="+mn-cs"/>
              </a:defRPr>
            </a:lvl1pPr>
            <a:lvl2pPr marL="827088" indent="-217488" algn="l" defTabSz="1042988" rtl="0" eaLnBrk="0" fontAlgn="base" hangingPunct="0">
              <a:spcBef>
                <a:spcPct val="20000"/>
              </a:spcBef>
              <a:spcAft>
                <a:spcPct val="0"/>
              </a:spcAft>
              <a:buClr>
                <a:srgbClr val="7FB4BA"/>
              </a:buClr>
              <a:buFont typeface="Arial" panose="020B0604020202020204" pitchFamily="34" charset="0"/>
              <a:buChar char="–"/>
              <a:defRPr sz="2100">
                <a:solidFill>
                  <a:schemeClr val="tx1"/>
                </a:solidFill>
                <a:latin typeface="+mn-lt"/>
              </a:defRPr>
            </a:lvl2pPr>
            <a:lvl3pPr marL="1249363" indent="-217488" algn="l" defTabSz="1042988" rtl="0" eaLnBrk="0" fontAlgn="base" hangingPunct="0">
              <a:spcBef>
                <a:spcPct val="0"/>
              </a:spcBef>
              <a:spcAft>
                <a:spcPct val="0"/>
              </a:spcAft>
              <a:buClr>
                <a:srgbClr val="7FB4BA"/>
              </a:buClr>
              <a:buSzPct val="50000"/>
              <a:buFont typeface="Arial Narrow" panose="020B0606020202030204" pitchFamily="34" charset="0"/>
              <a:buChar char="●"/>
              <a:defRPr sz="2400">
                <a:solidFill>
                  <a:schemeClr val="tx1"/>
                </a:solidFill>
                <a:latin typeface="+mn-lt"/>
              </a:defRPr>
            </a:lvl3pPr>
            <a:lvl4pPr marL="1671638" indent="-217488" algn="l" defTabSz="1042988" rtl="0" eaLnBrk="0" fontAlgn="base" hangingPunct="0">
              <a:spcBef>
                <a:spcPct val="0"/>
              </a:spcBef>
              <a:spcAft>
                <a:spcPct val="0"/>
              </a:spcAft>
              <a:buClr>
                <a:srgbClr val="7FB4BA"/>
              </a:buClr>
              <a:buFont typeface="Arial" panose="020B0604020202020204" pitchFamily="34" charset="0"/>
              <a:buChar char="–"/>
              <a:defRPr sz="1400">
                <a:solidFill>
                  <a:schemeClr val="tx1"/>
                </a:solidFill>
                <a:latin typeface="+mn-lt"/>
              </a:defRPr>
            </a:lvl4pPr>
            <a:lvl5pPr marL="2093913" indent="-217488" algn="l" defTabSz="1042988" rtl="0" eaLnBrk="0" fontAlgn="base" hangingPunct="0">
              <a:spcBef>
                <a:spcPct val="0"/>
              </a:spcBef>
              <a:spcAft>
                <a:spcPct val="0"/>
              </a:spcAft>
              <a:buClr>
                <a:srgbClr val="7FB4BA"/>
              </a:buClr>
              <a:buSzPct val="65000"/>
              <a:buFont typeface="Arial Narrow" panose="020B0606020202030204" pitchFamily="34" charset="0"/>
              <a:buChar char="●"/>
              <a:defRPr sz="1400">
                <a:solidFill>
                  <a:schemeClr val="tx1"/>
                </a:solidFill>
                <a:latin typeface="+mn-lt"/>
              </a:defRPr>
            </a:lvl5pPr>
            <a:lvl6pPr marL="25511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83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55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7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lgn="ctr">
              <a:lnSpc>
                <a:spcPct val="150000"/>
              </a:lnSpc>
              <a:spcBef>
                <a:spcPts val="0"/>
              </a:spcBef>
              <a:spcAft>
                <a:spcPts val="1052"/>
              </a:spcAft>
              <a:buClr>
                <a:schemeClr val="accent1"/>
              </a:buClr>
              <a:buSzPct val="75000"/>
              <a:buNone/>
              <a:defRPr/>
            </a:pPr>
            <a:r>
              <a:rPr lang="en-GB" sz="1600" b="1" dirty="0" smtClean="0"/>
              <a:t>Low risk</a:t>
            </a:r>
            <a:endParaRPr lang="en-GB" sz="1600" b="1" dirty="0"/>
          </a:p>
        </p:txBody>
      </p:sp>
      <p:sp>
        <p:nvSpPr>
          <p:cNvPr id="37" name="Inhaltsplatzhalter 3"/>
          <p:cNvSpPr txBox="1">
            <a:spLocks/>
          </p:cNvSpPr>
          <p:nvPr/>
        </p:nvSpPr>
        <p:spPr>
          <a:xfrm>
            <a:off x="7102544" y="2423743"/>
            <a:ext cx="1645920" cy="822960"/>
          </a:xfrm>
          <a:prstGeom prst="rect">
            <a:avLst/>
          </a:prstGeom>
          <a:solidFill>
            <a:schemeClr val="accent2">
              <a:lumMod val="20000"/>
              <a:lumOff val="80000"/>
            </a:schemeClr>
          </a:solidFill>
        </p:spPr>
        <p:txBody>
          <a:bodyPr lIns="160294" tIns="0" rIns="160294" bIns="0" anchor="ctr" anchorCtr="0">
            <a:noAutofit/>
          </a:bodyPr>
          <a:lstStyle>
            <a:lvl1pPr marL="406400" indent="-406400" algn="l" defTabSz="1042988" rtl="0" eaLnBrk="0" fontAlgn="base" hangingPunct="0">
              <a:spcBef>
                <a:spcPct val="60000"/>
              </a:spcBef>
              <a:spcAft>
                <a:spcPct val="0"/>
              </a:spcAft>
              <a:buClr>
                <a:srgbClr val="7FB4BA"/>
              </a:buClr>
              <a:buFont typeface="Arial Narrow" panose="020B0606020202030204" pitchFamily="34" charset="0"/>
              <a:buChar char="●"/>
              <a:defRPr sz="2300">
                <a:solidFill>
                  <a:schemeClr val="tx1"/>
                </a:solidFill>
                <a:latin typeface="+mn-lt"/>
                <a:ea typeface="+mn-ea"/>
                <a:cs typeface="+mn-cs"/>
              </a:defRPr>
            </a:lvl1pPr>
            <a:lvl2pPr marL="827088" indent="-217488" algn="l" defTabSz="1042988" rtl="0" eaLnBrk="0" fontAlgn="base" hangingPunct="0">
              <a:spcBef>
                <a:spcPct val="20000"/>
              </a:spcBef>
              <a:spcAft>
                <a:spcPct val="0"/>
              </a:spcAft>
              <a:buClr>
                <a:srgbClr val="7FB4BA"/>
              </a:buClr>
              <a:buFont typeface="Arial" panose="020B0604020202020204" pitchFamily="34" charset="0"/>
              <a:buChar char="–"/>
              <a:defRPr sz="2100">
                <a:solidFill>
                  <a:schemeClr val="tx1"/>
                </a:solidFill>
                <a:latin typeface="+mn-lt"/>
              </a:defRPr>
            </a:lvl2pPr>
            <a:lvl3pPr marL="1249363" indent="-217488" algn="l" defTabSz="1042988" rtl="0" eaLnBrk="0" fontAlgn="base" hangingPunct="0">
              <a:spcBef>
                <a:spcPct val="0"/>
              </a:spcBef>
              <a:spcAft>
                <a:spcPct val="0"/>
              </a:spcAft>
              <a:buClr>
                <a:srgbClr val="7FB4BA"/>
              </a:buClr>
              <a:buSzPct val="50000"/>
              <a:buFont typeface="Arial Narrow" panose="020B0606020202030204" pitchFamily="34" charset="0"/>
              <a:buChar char="●"/>
              <a:defRPr sz="2400">
                <a:solidFill>
                  <a:schemeClr val="tx1"/>
                </a:solidFill>
                <a:latin typeface="+mn-lt"/>
              </a:defRPr>
            </a:lvl3pPr>
            <a:lvl4pPr marL="1671638" indent="-217488" algn="l" defTabSz="1042988" rtl="0" eaLnBrk="0" fontAlgn="base" hangingPunct="0">
              <a:spcBef>
                <a:spcPct val="0"/>
              </a:spcBef>
              <a:spcAft>
                <a:spcPct val="0"/>
              </a:spcAft>
              <a:buClr>
                <a:srgbClr val="7FB4BA"/>
              </a:buClr>
              <a:buFont typeface="Arial" panose="020B0604020202020204" pitchFamily="34" charset="0"/>
              <a:buChar char="–"/>
              <a:defRPr sz="1400">
                <a:solidFill>
                  <a:schemeClr val="tx1"/>
                </a:solidFill>
                <a:latin typeface="+mn-lt"/>
              </a:defRPr>
            </a:lvl4pPr>
            <a:lvl5pPr marL="2093913" indent="-217488" algn="l" defTabSz="1042988" rtl="0" eaLnBrk="0" fontAlgn="base" hangingPunct="0">
              <a:spcBef>
                <a:spcPct val="0"/>
              </a:spcBef>
              <a:spcAft>
                <a:spcPct val="0"/>
              </a:spcAft>
              <a:buClr>
                <a:srgbClr val="7FB4BA"/>
              </a:buClr>
              <a:buSzPct val="65000"/>
              <a:buFont typeface="Arial Narrow" panose="020B0606020202030204" pitchFamily="34" charset="0"/>
              <a:buChar char="●"/>
              <a:defRPr sz="1400">
                <a:solidFill>
                  <a:schemeClr val="tx1"/>
                </a:solidFill>
                <a:latin typeface="+mn-lt"/>
              </a:defRPr>
            </a:lvl5pPr>
            <a:lvl6pPr marL="25511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83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55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713" indent="-217488" algn="l" defTabSz="1042988"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lgn="ctr">
              <a:spcBef>
                <a:spcPts val="0"/>
              </a:spcBef>
              <a:spcAft>
                <a:spcPts val="1052"/>
              </a:spcAft>
              <a:buClr>
                <a:schemeClr val="accent1"/>
              </a:buClr>
              <a:buSzPct val="75000"/>
              <a:buNone/>
              <a:defRPr/>
            </a:pPr>
            <a:r>
              <a:rPr lang="en-US" sz="1300" smtClean="0">
                <a:solidFill>
                  <a:schemeClr val="bg1"/>
                </a:solidFill>
              </a:rPr>
              <a:t>Targeting securities with the best return-to-risk</a:t>
            </a:r>
            <a:endParaRPr lang="en-GB" sz="1300">
              <a:solidFill>
                <a:schemeClr val="bg1"/>
              </a:solidFill>
            </a:endParaRPr>
          </a:p>
        </p:txBody>
      </p:sp>
      <p:sp>
        <p:nvSpPr>
          <p:cNvPr id="7" name="Rectangle 6"/>
          <p:cNvSpPr>
            <a:spLocks/>
          </p:cNvSpPr>
          <p:nvPr/>
        </p:nvSpPr>
        <p:spPr>
          <a:xfrm>
            <a:off x="395536" y="3244079"/>
            <a:ext cx="1645920" cy="822960"/>
          </a:xfrm>
          <a:prstGeom prst="rect">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en-US" sz="1600" b="1" smtClean="0">
                <a:solidFill>
                  <a:schemeClr val="tx1"/>
                </a:solidFill>
              </a:rPr>
              <a:t>Government bonds</a:t>
            </a:r>
          </a:p>
        </p:txBody>
      </p:sp>
      <p:sp>
        <p:nvSpPr>
          <p:cNvPr id="29" name="Rectangle 28"/>
          <p:cNvSpPr>
            <a:spLocks/>
          </p:cNvSpPr>
          <p:nvPr/>
        </p:nvSpPr>
        <p:spPr>
          <a:xfrm>
            <a:off x="395536" y="4100728"/>
            <a:ext cx="1645920" cy="82296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en-US" sz="1600" b="1" smtClean="0">
                <a:solidFill>
                  <a:schemeClr val="tx1"/>
                </a:solidFill>
              </a:rPr>
              <a:t>Forex</a:t>
            </a:r>
            <a:endParaRPr lang="en-US" sz="1600" b="1">
              <a:solidFill>
                <a:schemeClr val="tx1"/>
              </a:solidFill>
            </a:endParaRPr>
          </a:p>
        </p:txBody>
      </p:sp>
      <p:sp>
        <p:nvSpPr>
          <p:cNvPr id="30" name="Rectangle 29"/>
          <p:cNvSpPr>
            <a:spLocks/>
          </p:cNvSpPr>
          <p:nvPr/>
        </p:nvSpPr>
        <p:spPr>
          <a:xfrm>
            <a:off x="391793" y="4962069"/>
            <a:ext cx="1645920" cy="822960"/>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en-US" sz="1600" b="1" dirty="0" smtClean="0">
                <a:solidFill>
                  <a:schemeClr val="tx1"/>
                </a:solidFill>
              </a:rPr>
              <a:t>Corporate bonds</a:t>
            </a:r>
            <a:endParaRPr lang="en-US" sz="1600" b="1" dirty="0">
              <a:solidFill>
                <a:schemeClr val="tx1"/>
              </a:solidFill>
            </a:endParaRPr>
          </a:p>
        </p:txBody>
      </p:sp>
      <p:grpSp>
        <p:nvGrpSpPr>
          <p:cNvPr id="31" name="Group 767"/>
          <p:cNvGrpSpPr/>
          <p:nvPr/>
        </p:nvGrpSpPr>
        <p:grpSpPr>
          <a:xfrm>
            <a:off x="2776980" y="3527259"/>
            <a:ext cx="290278" cy="306592"/>
            <a:chOff x="0" y="0"/>
            <a:chExt cx="398462" cy="403225"/>
          </a:xfrm>
          <a:solidFill>
            <a:schemeClr val="bg2"/>
          </a:solidFill>
        </p:grpSpPr>
        <p:sp>
          <p:nvSpPr>
            <p:cNvPr id="32" name="Shape 765"/>
            <p:cNvSpPr/>
            <p:nvPr/>
          </p:nvSpPr>
          <p:spPr>
            <a:xfrm>
              <a:off x="-1" y="0"/>
              <a:ext cx="398463" cy="403225"/>
            </a:xfrm>
            <a:prstGeom prst="rect">
              <a:avLst/>
            </a:prstGeom>
            <a:grpFill/>
            <a:ln w="12700" cap="flat">
              <a:noFill/>
              <a:miter lim="400000"/>
            </a:ln>
            <a:effectLst/>
          </p:spPr>
          <p:txBody>
            <a:bodyPr wrap="square" lIns="0" tIns="0" rIns="0" bIns="0" numCol="1" anchor="ctr">
              <a:noAutofit/>
            </a:bodyPr>
            <a:lstStyle/>
            <a:p>
              <a:pPr defTabSz="428565">
                <a:defRPr>
                  <a:solidFill>
                    <a:srgbClr val="FFFFFF"/>
                  </a:solidFill>
                </a:defRPr>
              </a:pPr>
              <a:endParaRPr/>
            </a:p>
          </p:txBody>
        </p:sp>
        <p:sp>
          <p:nvSpPr>
            <p:cNvPr id="33" name="Shape 766"/>
            <p:cNvSpPr/>
            <p:nvPr/>
          </p:nvSpPr>
          <p:spPr>
            <a:xfrm>
              <a:off x="80698" y="97362"/>
              <a:ext cx="247916" cy="192476"/>
            </a:xfrm>
            <a:custGeom>
              <a:avLst/>
              <a:gdLst/>
              <a:ahLst/>
              <a:cxnLst>
                <a:cxn ang="0">
                  <a:pos x="wd2" y="hd2"/>
                </a:cxn>
                <a:cxn ang="5400000">
                  <a:pos x="wd2" y="hd2"/>
                </a:cxn>
                <a:cxn ang="10800000">
                  <a:pos x="wd2" y="hd2"/>
                </a:cxn>
                <a:cxn ang="16200000">
                  <a:pos x="wd2" y="hd2"/>
                </a:cxn>
              </a:cxnLst>
              <a:rect l="0" t="0" r="r" b="b"/>
              <a:pathLst>
                <a:path w="21600" h="21600" extrusionOk="0">
                  <a:moveTo>
                    <a:pt x="0" y="14836"/>
                  </a:moveTo>
                  <a:lnTo>
                    <a:pt x="5497" y="21600"/>
                  </a:lnTo>
                  <a:lnTo>
                    <a:pt x="21600" y="0"/>
                  </a:lnTo>
                </a:path>
              </a:pathLst>
            </a:custGeom>
            <a:grpFill/>
            <a:ln w="38100" cap="flat">
              <a:solidFill>
                <a:srgbClr val="FFFFFF"/>
              </a:solidFill>
              <a:prstDash val="solid"/>
              <a:round/>
            </a:ln>
            <a:effectLst/>
          </p:spPr>
          <p:txBody>
            <a:bodyPr wrap="square" lIns="0" tIns="0" rIns="0" bIns="0" numCol="1" anchor="ctr">
              <a:noAutofit/>
            </a:bodyPr>
            <a:lstStyle/>
            <a:p>
              <a:pPr lvl="0">
                <a:defRPr>
                  <a:solidFill>
                    <a:srgbClr val="FFFFFF"/>
                  </a:solidFill>
                </a:defRPr>
              </a:pPr>
              <a:endParaRPr/>
            </a:p>
          </p:txBody>
        </p:sp>
      </p:grpSp>
      <p:grpSp>
        <p:nvGrpSpPr>
          <p:cNvPr id="38" name="Group 767"/>
          <p:cNvGrpSpPr/>
          <p:nvPr/>
        </p:nvGrpSpPr>
        <p:grpSpPr>
          <a:xfrm>
            <a:off x="2785128" y="4399587"/>
            <a:ext cx="290278" cy="306592"/>
            <a:chOff x="0" y="0"/>
            <a:chExt cx="398462" cy="403225"/>
          </a:xfrm>
          <a:solidFill>
            <a:schemeClr val="bg2"/>
          </a:solidFill>
        </p:grpSpPr>
        <p:sp>
          <p:nvSpPr>
            <p:cNvPr id="39" name="Shape 765"/>
            <p:cNvSpPr/>
            <p:nvPr/>
          </p:nvSpPr>
          <p:spPr>
            <a:xfrm>
              <a:off x="-1" y="0"/>
              <a:ext cx="398463" cy="403225"/>
            </a:xfrm>
            <a:prstGeom prst="rect">
              <a:avLst/>
            </a:prstGeom>
            <a:grpFill/>
            <a:ln w="12700" cap="flat">
              <a:noFill/>
              <a:miter lim="400000"/>
            </a:ln>
            <a:effectLst/>
          </p:spPr>
          <p:txBody>
            <a:bodyPr wrap="square" lIns="0" tIns="0" rIns="0" bIns="0" numCol="1" anchor="ctr">
              <a:noAutofit/>
            </a:bodyPr>
            <a:lstStyle/>
            <a:p>
              <a:pPr defTabSz="428565">
                <a:defRPr>
                  <a:solidFill>
                    <a:srgbClr val="FFFFFF"/>
                  </a:solidFill>
                </a:defRPr>
              </a:pPr>
              <a:endParaRPr/>
            </a:p>
          </p:txBody>
        </p:sp>
        <p:sp>
          <p:nvSpPr>
            <p:cNvPr id="40" name="Shape 766"/>
            <p:cNvSpPr/>
            <p:nvPr/>
          </p:nvSpPr>
          <p:spPr>
            <a:xfrm>
              <a:off x="80698" y="97362"/>
              <a:ext cx="247916" cy="192476"/>
            </a:xfrm>
            <a:custGeom>
              <a:avLst/>
              <a:gdLst/>
              <a:ahLst/>
              <a:cxnLst>
                <a:cxn ang="0">
                  <a:pos x="wd2" y="hd2"/>
                </a:cxn>
                <a:cxn ang="5400000">
                  <a:pos x="wd2" y="hd2"/>
                </a:cxn>
                <a:cxn ang="10800000">
                  <a:pos x="wd2" y="hd2"/>
                </a:cxn>
                <a:cxn ang="16200000">
                  <a:pos x="wd2" y="hd2"/>
                </a:cxn>
              </a:cxnLst>
              <a:rect l="0" t="0" r="r" b="b"/>
              <a:pathLst>
                <a:path w="21600" h="21600" extrusionOk="0">
                  <a:moveTo>
                    <a:pt x="0" y="14836"/>
                  </a:moveTo>
                  <a:lnTo>
                    <a:pt x="5497" y="21600"/>
                  </a:lnTo>
                  <a:lnTo>
                    <a:pt x="21600" y="0"/>
                  </a:lnTo>
                </a:path>
              </a:pathLst>
            </a:custGeom>
            <a:grpFill/>
            <a:ln w="38100" cap="flat">
              <a:solidFill>
                <a:srgbClr val="FFFFFF"/>
              </a:solidFill>
              <a:prstDash val="solid"/>
              <a:round/>
            </a:ln>
            <a:effectLst/>
          </p:spPr>
          <p:txBody>
            <a:bodyPr wrap="square" lIns="0" tIns="0" rIns="0" bIns="0" numCol="1" anchor="ctr">
              <a:noAutofit/>
            </a:bodyPr>
            <a:lstStyle/>
            <a:p>
              <a:pPr lvl="0">
                <a:defRPr>
                  <a:solidFill>
                    <a:srgbClr val="FFFFFF"/>
                  </a:solidFill>
                </a:defRPr>
              </a:pPr>
              <a:endParaRPr/>
            </a:p>
          </p:txBody>
        </p:sp>
      </p:grpSp>
      <p:grpSp>
        <p:nvGrpSpPr>
          <p:cNvPr id="41" name="Group 767"/>
          <p:cNvGrpSpPr/>
          <p:nvPr/>
        </p:nvGrpSpPr>
        <p:grpSpPr>
          <a:xfrm>
            <a:off x="2775184" y="5259532"/>
            <a:ext cx="290278" cy="306592"/>
            <a:chOff x="0" y="0"/>
            <a:chExt cx="398462" cy="403225"/>
          </a:xfrm>
          <a:solidFill>
            <a:schemeClr val="bg2"/>
          </a:solidFill>
        </p:grpSpPr>
        <p:sp>
          <p:nvSpPr>
            <p:cNvPr id="43" name="Shape 765"/>
            <p:cNvSpPr/>
            <p:nvPr/>
          </p:nvSpPr>
          <p:spPr>
            <a:xfrm>
              <a:off x="-1" y="0"/>
              <a:ext cx="398463" cy="403225"/>
            </a:xfrm>
            <a:prstGeom prst="rect">
              <a:avLst/>
            </a:prstGeom>
            <a:grpFill/>
            <a:ln w="12700" cap="flat">
              <a:noFill/>
              <a:miter lim="400000"/>
            </a:ln>
            <a:effectLst/>
          </p:spPr>
          <p:txBody>
            <a:bodyPr wrap="square" lIns="0" tIns="0" rIns="0" bIns="0" numCol="1" anchor="ctr">
              <a:noAutofit/>
            </a:bodyPr>
            <a:lstStyle/>
            <a:p>
              <a:pPr defTabSz="428565">
                <a:defRPr>
                  <a:solidFill>
                    <a:srgbClr val="FFFFFF"/>
                  </a:solidFill>
                </a:defRPr>
              </a:pPr>
              <a:endParaRPr/>
            </a:p>
          </p:txBody>
        </p:sp>
        <p:sp>
          <p:nvSpPr>
            <p:cNvPr id="47" name="Shape 766"/>
            <p:cNvSpPr/>
            <p:nvPr/>
          </p:nvSpPr>
          <p:spPr>
            <a:xfrm>
              <a:off x="80698" y="97362"/>
              <a:ext cx="247916" cy="192476"/>
            </a:xfrm>
            <a:custGeom>
              <a:avLst/>
              <a:gdLst/>
              <a:ahLst/>
              <a:cxnLst>
                <a:cxn ang="0">
                  <a:pos x="wd2" y="hd2"/>
                </a:cxn>
                <a:cxn ang="5400000">
                  <a:pos x="wd2" y="hd2"/>
                </a:cxn>
                <a:cxn ang="10800000">
                  <a:pos x="wd2" y="hd2"/>
                </a:cxn>
                <a:cxn ang="16200000">
                  <a:pos x="wd2" y="hd2"/>
                </a:cxn>
              </a:cxnLst>
              <a:rect l="0" t="0" r="r" b="b"/>
              <a:pathLst>
                <a:path w="21600" h="21600" extrusionOk="0">
                  <a:moveTo>
                    <a:pt x="0" y="14836"/>
                  </a:moveTo>
                  <a:lnTo>
                    <a:pt x="5497" y="21600"/>
                  </a:lnTo>
                  <a:lnTo>
                    <a:pt x="21600" y="0"/>
                  </a:lnTo>
                </a:path>
              </a:pathLst>
            </a:custGeom>
            <a:grpFill/>
            <a:ln w="38100" cap="flat">
              <a:solidFill>
                <a:srgbClr val="FFFFFF"/>
              </a:solidFill>
              <a:prstDash val="solid"/>
              <a:round/>
            </a:ln>
            <a:effectLst/>
          </p:spPr>
          <p:txBody>
            <a:bodyPr wrap="square" lIns="0" tIns="0" rIns="0" bIns="0" numCol="1" anchor="ctr">
              <a:noAutofit/>
            </a:bodyPr>
            <a:lstStyle/>
            <a:p>
              <a:pPr lvl="0">
                <a:defRPr>
                  <a:solidFill>
                    <a:srgbClr val="FFFFFF"/>
                  </a:solidFill>
                </a:defRPr>
              </a:pPr>
              <a:endParaRPr/>
            </a:p>
          </p:txBody>
        </p:sp>
      </p:grpSp>
      <p:grpSp>
        <p:nvGrpSpPr>
          <p:cNvPr id="55" name="Group 767"/>
          <p:cNvGrpSpPr/>
          <p:nvPr/>
        </p:nvGrpSpPr>
        <p:grpSpPr>
          <a:xfrm>
            <a:off x="4411325" y="3520164"/>
            <a:ext cx="290278" cy="306592"/>
            <a:chOff x="0" y="0"/>
            <a:chExt cx="398462" cy="403225"/>
          </a:xfrm>
          <a:solidFill>
            <a:schemeClr val="bg2"/>
          </a:solidFill>
        </p:grpSpPr>
        <p:sp>
          <p:nvSpPr>
            <p:cNvPr id="56" name="Shape 765"/>
            <p:cNvSpPr/>
            <p:nvPr/>
          </p:nvSpPr>
          <p:spPr>
            <a:xfrm>
              <a:off x="-1" y="0"/>
              <a:ext cx="398463" cy="403225"/>
            </a:xfrm>
            <a:prstGeom prst="rect">
              <a:avLst/>
            </a:prstGeom>
            <a:grpFill/>
            <a:ln w="12700" cap="flat">
              <a:noFill/>
              <a:miter lim="400000"/>
            </a:ln>
            <a:effectLst/>
          </p:spPr>
          <p:txBody>
            <a:bodyPr wrap="square" lIns="0" tIns="0" rIns="0" bIns="0" numCol="1" anchor="ctr">
              <a:noAutofit/>
            </a:bodyPr>
            <a:lstStyle/>
            <a:p>
              <a:pPr defTabSz="428565">
                <a:defRPr>
                  <a:solidFill>
                    <a:srgbClr val="FFFFFF"/>
                  </a:solidFill>
                </a:defRPr>
              </a:pPr>
              <a:endParaRPr/>
            </a:p>
          </p:txBody>
        </p:sp>
        <p:sp>
          <p:nvSpPr>
            <p:cNvPr id="57" name="Shape 766"/>
            <p:cNvSpPr/>
            <p:nvPr/>
          </p:nvSpPr>
          <p:spPr>
            <a:xfrm>
              <a:off x="80698" y="97362"/>
              <a:ext cx="247916" cy="192476"/>
            </a:xfrm>
            <a:custGeom>
              <a:avLst/>
              <a:gdLst/>
              <a:ahLst/>
              <a:cxnLst>
                <a:cxn ang="0">
                  <a:pos x="wd2" y="hd2"/>
                </a:cxn>
                <a:cxn ang="5400000">
                  <a:pos x="wd2" y="hd2"/>
                </a:cxn>
                <a:cxn ang="10800000">
                  <a:pos x="wd2" y="hd2"/>
                </a:cxn>
                <a:cxn ang="16200000">
                  <a:pos x="wd2" y="hd2"/>
                </a:cxn>
              </a:cxnLst>
              <a:rect l="0" t="0" r="r" b="b"/>
              <a:pathLst>
                <a:path w="21600" h="21600" extrusionOk="0">
                  <a:moveTo>
                    <a:pt x="0" y="14836"/>
                  </a:moveTo>
                  <a:lnTo>
                    <a:pt x="5497" y="21600"/>
                  </a:lnTo>
                  <a:lnTo>
                    <a:pt x="21600" y="0"/>
                  </a:lnTo>
                </a:path>
              </a:pathLst>
            </a:custGeom>
            <a:grpFill/>
            <a:ln w="38100" cap="flat">
              <a:solidFill>
                <a:srgbClr val="FFFFFF"/>
              </a:solidFill>
              <a:prstDash val="solid"/>
              <a:round/>
            </a:ln>
            <a:effectLst/>
          </p:spPr>
          <p:txBody>
            <a:bodyPr wrap="square" lIns="0" tIns="0" rIns="0" bIns="0" numCol="1" anchor="ctr">
              <a:noAutofit/>
            </a:bodyPr>
            <a:lstStyle/>
            <a:p>
              <a:pPr lvl="0">
                <a:defRPr>
                  <a:solidFill>
                    <a:srgbClr val="FFFFFF"/>
                  </a:solidFill>
                </a:defRPr>
              </a:pPr>
              <a:endParaRPr/>
            </a:p>
          </p:txBody>
        </p:sp>
      </p:grpSp>
      <p:grpSp>
        <p:nvGrpSpPr>
          <p:cNvPr id="61" name="Group 767"/>
          <p:cNvGrpSpPr/>
          <p:nvPr/>
        </p:nvGrpSpPr>
        <p:grpSpPr>
          <a:xfrm>
            <a:off x="4401380" y="5252437"/>
            <a:ext cx="290278" cy="306592"/>
            <a:chOff x="0" y="0"/>
            <a:chExt cx="398462" cy="403225"/>
          </a:xfrm>
          <a:solidFill>
            <a:schemeClr val="bg2"/>
          </a:solidFill>
        </p:grpSpPr>
        <p:sp>
          <p:nvSpPr>
            <p:cNvPr id="62" name="Shape 765"/>
            <p:cNvSpPr/>
            <p:nvPr/>
          </p:nvSpPr>
          <p:spPr>
            <a:xfrm>
              <a:off x="-1" y="0"/>
              <a:ext cx="398463" cy="403225"/>
            </a:xfrm>
            <a:prstGeom prst="rect">
              <a:avLst/>
            </a:prstGeom>
            <a:grpFill/>
            <a:ln w="12700" cap="flat">
              <a:noFill/>
              <a:miter lim="400000"/>
            </a:ln>
            <a:effectLst/>
          </p:spPr>
          <p:txBody>
            <a:bodyPr wrap="square" lIns="0" tIns="0" rIns="0" bIns="0" numCol="1" anchor="ctr">
              <a:noAutofit/>
            </a:bodyPr>
            <a:lstStyle/>
            <a:p>
              <a:pPr defTabSz="428565">
                <a:defRPr>
                  <a:solidFill>
                    <a:srgbClr val="FFFFFF"/>
                  </a:solidFill>
                </a:defRPr>
              </a:pPr>
              <a:endParaRPr/>
            </a:p>
          </p:txBody>
        </p:sp>
        <p:sp>
          <p:nvSpPr>
            <p:cNvPr id="63" name="Shape 766"/>
            <p:cNvSpPr/>
            <p:nvPr/>
          </p:nvSpPr>
          <p:spPr>
            <a:xfrm>
              <a:off x="80698" y="97362"/>
              <a:ext cx="247916" cy="192476"/>
            </a:xfrm>
            <a:custGeom>
              <a:avLst/>
              <a:gdLst/>
              <a:ahLst/>
              <a:cxnLst>
                <a:cxn ang="0">
                  <a:pos x="wd2" y="hd2"/>
                </a:cxn>
                <a:cxn ang="5400000">
                  <a:pos x="wd2" y="hd2"/>
                </a:cxn>
                <a:cxn ang="10800000">
                  <a:pos x="wd2" y="hd2"/>
                </a:cxn>
                <a:cxn ang="16200000">
                  <a:pos x="wd2" y="hd2"/>
                </a:cxn>
              </a:cxnLst>
              <a:rect l="0" t="0" r="r" b="b"/>
              <a:pathLst>
                <a:path w="21600" h="21600" extrusionOk="0">
                  <a:moveTo>
                    <a:pt x="0" y="14836"/>
                  </a:moveTo>
                  <a:lnTo>
                    <a:pt x="5497" y="21600"/>
                  </a:lnTo>
                  <a:lnTo>
                    <a:pt x="21600" y="0"/>
                  </a:lnTo>
                </a:path>
              </a:pathLst>
            </a:custGeom>
            <a:grpFill/>
            <a:ln w="38100" cap="flat">
              <a:solidFill>
                <a:srgbClr val="FFFFFF"/>
              </a:solidFill>
              <a:prstDash val="solid"/>
              <a:round/>
            </a:ln>
            <a:effectLst/>
          </p:spPr>
          <p:txBody>
            <a:bodyPr wrap="square" lIns="0" tIns="0" rIns="0" bIns="0" numCol="1" anchor="ctr">
              <a:noAutofit/>
            </a:bodyPr>
            <a:lstStyle/>
            <a:p>
              <a:pPr lvl="0">
                <a:defRPr>
                  <a:solidFill>
                    <a:srgbClr val="FFFFFF"/>
                  </a:solidFill>
                </a:defRPr>
              </a:pPr>
              <a:endParaRPr/>
            </a:p>
          </p:txBody>
        </p:sp>
      </p:grpSp>
      <p:grpSp>
        <p:nvGrpSpPr>
          <p:cNvPr id="64" name="Group 767"/>
          <p:cNvGrpSpPr/>
          <p:nvPr/>
        </p:nvGrpSpPr>
        <p:grpSpPr>
          <a:xfrm>
            <a:off x="6072757" y="3523703"/>
            <a:ext cx="290278" cy="306592"/>
            <a:chOff x="0" y="0"/>
            <a:chExt cx="398462" cy="403225"/>
          </a:xfrm>
          <a:solidFill>
            <a:schemeClr val="bg2"/>
          </a:solidFill>
        </p:grpSpPr>
        <p:sp>
          <p:nvSpPr>
            <p:cNvPr id="65" name="Shape 765"/>
            <p:cNvSpPr/>
            <p:nvPr/>
          </p:nvSpPr>
          <p:spPr>
            <a:xfrm>
              <a:off x="-1" y="0"/>
              <a:ext cx="398463" cy="403225"/>
            </a:xfrm>
            <a:prstGeom prst="rect">
              <a:avLst/>
            </a:prstGeom>
            <a:grpFill/>
            <a:ln w="12700" cap="flat">
              <a:noFill/>
              <a:miter lim="400000"/>
            </a:ln>
            <a:effectLst/>
          </p:spPr>
          <p:txBody>
            <a:bodyPr wrap="square" lIns="0" tIns="0" rIns="0" bIns="0" numCol="1" anchor="ctr">
              <a:noAutofit/>
            </a:bodyPr>
            <a:lstStyle/>
            <a:p>
              <a:pPr defTabSz="428565">
                <a:defRPr>
                  <a:solidFill>
                    <a:srgbClr val="FFFFFF"/>
                  </a:solidFill>
                </a:defRPr>
              </a:pPr>
              <a:endParaRPr/>
            </a:p>
          </p:txBody>
        </p:sp>
        <p:sp>
          <p:nvSpPr>
            <p:cNvPr id="66" name="Shape 766"/>
            <p:cNvSpPr/>
            <p:nvPr/>
          </p:nvSpPr>
          <p:spPr>
            <a:xfrm>
              <a:off x="80698" y="97362"/>
              <a:ext cx="247916" cy="192476"/>
            </a:xfrm>
            <a:custGeom>
              <a:avLst/>
              <a:gdLst/>
              <a:ahLst/>
              <a:cxnLst>
                <a:cxn ang="0">
                  <a:pos x="wd2" y="hd2"/>
                </a:cxn>
                <a:cxn ang="5400000">
                  <a:pos x="wd2" y="hd2"/>
                </a:cxn>
                <a:cxn ang="10800000">
                  <a:pos x="wd2" y="hd2"/>
                </a:cxn>
                <a:cxn ang="16200000">
                  <a:pos x="wd2" y="hd2"/>
                </a:cxn>
              </a:cxnLst>
              <a:rect l="0" t="0" r="r" b="b"/>
              <a:pathLst>
                <a:path w="21600" h="21600" extrusionOk="0">
                  <a:moveTo>
                    <a:pt x="0" y="14836"/>
                  </a:moveTo>
                  <a:lnTo>
                    <a:pt x="5497" y="21600"/>
                  </a:lnTo>
                  <a:lnTo>
                    <a:pt x="21600" y="0"/>
                  </a:lnTo>
                </a:path>
              </a:pathLst>
            </a:custGeom>
            <a:grpFill/>
            <a:ln w="38100" cap="flat">
              <a:solidFill>
                <a:srgbClr val="FFFFFF"/>
              </a:solidFill>
              <a:prstDash val="solid"/>
              <a:round/>
            </a:ln>
            <a:effectLst/>
          </p:spPr>
          <p:txBody>
            <a:bodyPr wrap="square" lIns="0" tIns="0" rIns="0" bIns="0" numCol="1" anchor="ctr">
              <a:noAutofit/>
            </a:bodyPr>
            <a:lstStyle/>
            <a:p>
              <a:pPr lvl="0">
                <a:defRPr>
                  <a:solidFill>
                    <a:srgbClr val="FFFFFF"/>
                  </a:solidFill>
                </a:defRPr>
              </a:pPr>
              <a:endParaRPr/>
            </a:p>
          </p:txBody>
        </p:sp>
      </p:grpSp>
      <p:grpSp>
        <p:nvGrpSpPr>
          <p:cNvPr id="67" name="Group 767"/>
          <p:cNvGrpSpPr/>
          <p:nvPr/>
        </p:nvGrpSpPr>
        <p:grpSpPr>
          <a:xfrm>
            <a:off x="6072756" y="4396031"/>
            <a:ext cx="290278" cy="306592"/>
            <a:chOff x="0" y="0"/>
            <a:chExt cx="398462" cy="403225"/>
          </a:xfrm>
          <a:solidFill>
            <a:schemeClr val="bg2"/>
          </a:solidFill>
        </p:grpSpPr>
        <p:sp>
          <p:nvSpPr>
            <p:cNvPr id="68" name="Shape 765"/>
            <p:cNvSpPr/>
            <p:nvPr/>
          </p:nvSpPr>
          <p:spPr>
            <a:xfrm>
              <a:off x="-1" y="0"/>
              <a:ext cx="398463" cy="403225"/>
            </a:xfrm>
            <a:prstGeom prst="rect">
              <a:avLst/>
            </a:prstGeom>
            <a:grpFill/>
            <a:ln w="12700" cap="flat">
              <a:noFill/>
              <a:miter lim="400000"/>
            </a:ln>
            <a:effectLst/>
          </p:spPr>
          <p:txBody>
            <a:bodyPr wrap="square" lIns="0" tIns="0" rIns="0" bIns="0" numCol="1" anchor="ctr">
              <a:noAutofit/>
            </a:bodyPr>
            <a:lstStyle/>
            <a:p>
              <a:pPr defTabSz="428565">
                <a:defRPr>
                  <a:solidFill>
                    <a:srgbClr val="FFFFFF"/>
                  </a:solidFill>
                </a:defRPr>
              </a:pPr>
              <a:endParaRPr/>
            </a:p>
          </p:txBody>
        </p:sp>
        <p:sp>
          <p:nvSpPr>
            <p:cNvPr id="69" name="Shape 766"/>
            <p:cNvSpPr/>
            <p:nvPr/>
          </p:nvSpPr>
          <p:spPr>
            <a:xfrm>
              <a:off x="80698" y="97362"/>
              <a:ext cx="247916" cy="192476"/>
            </a:xfrm>
            <a:custGeom>
              <a:avLst/>
              <a:gdLst/>
              <a:ahLst/>
              <a:cxnLst>
                <a:cxn ang="0">
                  <a:pos x="wd2" y="hd2"/>
                </a:cxn>
                <a:cxn ang="5400000">
                  <a:pos x="wd2" y="hd2"/>
                </a:cxn>
                <a:cxn ang="10800000">
                  <a:pos x="wd2" y="hd2"/>
                </a:cxn>
                <a:cxn ang="16200000">
                  <a:pos x="wd2" y="hd2"/>
                </a:cxn>
              </a:cxnLst>
              <a:rect l="0" t="0" r="r" b="b"/>
              <a:pathLst>
                <a:path w="21600" h="21600" extrusionOk="0">
                  <a:moveTo>
                    <a:pt x="0" y="14836"/>
                  </a:moveTo>
                  <a:lnTo>
                    <a:pt x="5497" y="21600"/>
                  </a:lnTo>
                  <a:lnTo>
                    <a:pt x="21600" y="0"/>
                  </a:lnTo>
                </a:path>
              </a:pathLst>
            </a:custGeom>
            <a:grpFill/>
            <a:ln w="38100" cap="flat">
              <a:solidFill>
                <a:srgbClr val="FFFFFF"/>
              </a:solidFill>
              <a:prstDash val="solid"/>
              <a:round/>
            </a:ln>
            <a:effectLst/>
          </p:spPr>
          <p:txBody>
            <a:bodyPr wrap="square" lIns="0" tIns="0" rIns="0" bIns="0" numCol="1" anchor="ctr">
              <a:noAutofit/>
            </a:bodyPr>
            <a:lstStyle/>
            <a:p>
              <a:pPr lvl="0">
                <a:defRPr>
                  <a:solidFill>
                    <a:srgbClr val="FFFFFF"/>
                  </a:solidFill>
                </a:defRPr>
              </a:pPr>
              <a:endParaRPr/>
            </a:p>
          </p:txBody>
        </p:sp>
      </p:grpSp>
      <p:grpSp>
        <p:nvGrpSpPr>
          <p:cNvPr id="70" name="Group 767"/>
          <p:cNvGrpSpPr/>
          <p:nvPr/>
        </p:nvGrpSpPr>
        <p:grpSpPr>
          <a:xfrm>
            <a:off x="6062812" y="5255975"/>
            <a:ext cx="290278" cy="306592"/>
            <a:chOff x="0" y="0"/>
            <a:chExt cx="398462" cy="403225"/>
          </a:xfrm>
          <a:solidFill>
            <a:schemeClr val="bg2"/>
          </a:solidFill>
        </p:grpSpPr>
        <p:sp>
          <p:nvSpPr>
            <p:cNvPr id="71" name="Shape 765"/>
            <p:cNvSpPr/>
            <p:nvPr/>
          </p:nvSpPr>
          <p:spPr>
            <a:xfrm>
              <a:off x="-1" y="0"/>
              <a:ext cx="398463" cy="403225"/>
            </a:xfrm>
            <a:prstGeom prst="rect">
              <a:avLst/>
            </a:prstGeom>
            <a:grpFill/>
            <a:ln w="12700" cap="flat">
              <a:noFill/>
              <a:miter lim="400000"/>
            </a:ln>
            <a:effectLst/>
          </p:spPr>
          <p:txBody>
            <a:bodyPr wrap="square" lIns="0" tIns="0" rIns="0" bIns="0" numCol="1" anchor="ctr">
              <a:noAutofit/>
            </a:bodyPr>
            <a:lstStyle/>
            <a:p>
              <a:pPr defTabSz="428565">
                <a:defRPr>
                  <a:solidFill>
                    <a:srgbClr val="FFFFFF"/>
                  </a:solidFill>
                </a:defRPr>
              </a:pPr>
              <a:endParaRPr/>
            </a:p>
          </p:txBody>
        </p:sp>
        <p:sp>
          <p:nvSpPr>
            <p:cNvPr id="72" name="Shape 766"/>
            <p:cNvSpPr/>
            <p:nvPr/>
          </p:nvSpPr>
          <p:spPr>
            <a:xfrm>
              <a:off x="80698" y="97362"/>
              <a:ext cx="247916" cy="192476"/>
            </a:xfrm>
            <a:custGeom>
              <a:avLst/>
              <a:gdLst/>
              <a:ahLst/>
              <a:cxnLst>
                <a:cxn ang="0">
                  <a:pos x="wd2" y="hd2"/>
                </a:cxn>
                <a:cxn ang="5400000">
                  <a:pos x="wd2" y="hd2"/>
                </a:cxn>
                <a:cxn ang="10800000">
                  <a:pos x="wd2" y="hd2"/>
                </a:cxn>
                <a:cxn ang="16200000">
                  <a:pos x="wd2" y="hd2"/>
                </a:cxn>
              </a:cxnLst>
              <a:rect l="0" t="0" r="r" b="b"/>
              <a:pathLst>
                <a:path w="21600" h="21600" extrusionOk="0">
                  <a:moveTo>
                    <a:pt x="0" y="14836"/>
                  </a:moveTo>
                  <a:lnTo>
                    <a:pt x="5497" y="21600"/>
                  </a:lnTo>
                  <a:lnTo>
                    <a:pt x="21600" y="0"/>
                  </a:lnTo>
                </a:path>
              </a:pathLst>
            </a:custGeom>
            <a:grpFill/>
            <a:ln w="38100" cap="flat">
              <a:solidFill>
                <a:srgbClr val="FFFFFF"/>
              </a:solidFill>
              <a:prstDash val="solid"/>
              <a:round/>
            </a:ln>
            <a:effectLst/>
          </p:spPr>
          <p:txBody>
            <a:bodyPr wrap="square" lIns="0" tIns="0" rIns="0" bIns="0" numCol="1" anchor="ctr">
              <a:noAutofit/>
            </a:bodyPr>
            <a:lstStyle/>
            <a:p>
              <a:pPr lvl="0">
                <a:defRPr>
                  <a:solidFill>
                    <a:srgbClr val="FFFFFF"/>
                  </a:solidFill>
                </a:defRPr>
              </a:pPr>
              <a:endParaRPr/>
            </a:p>
          </p:txBody>
        </p:sp>
      </p:grpSp>
      <p:grpSp>
        <p:nvGrpSpPr>
          <p:cNvPr id="79" name="Group 767"/>
          <p:cNvGrpSpPr/>
          <p:nvPr/>
        </p:nvGrpSpPr>
        <p:grpSpPr>
          <a:xfrm>
            <a:off x="7778263" y="5259513"/>
            <a:ext cx="290278" cy="306592"/>
            <a:chOff x="0" y="0"/>
            <a:chExt cx="398462" cy="403225"/>
          </a:xfrm>
          <a:solidFill>
            <a:schemeClr val="bg2"/>
          </a:solidFill>
        </p:grpSpPr>
        <p:sp>
          <p:nvSpPr>
            <p:cNvPr id="80" name="Shape 765"/>
            <p:cNvSpPr/>
            <p:nvPr/>
          </p:nvSpPr>
          <p:spPr>
            <a:xfrm>
              <a:off x="-1" y="0"/>
              <a:ext cx="398463" cy="403225"/>
            </a:xfrm>
            <a:prstGeom prst="rect">
              <a:avLst/>
            </a:prstGeom>
            <a:grpFill/>
            <a:ln w="12700" cap="flat">
              <a:noFill/>
              <a:miter lim="400000"/>
            </a:ln>
            <a:effectLst/>
          </p:spPr>
          <p:txBody>
            <a:bodyPr wrap="square" lIns="0" tIns="0" rIns="0" bIns="0" numCol="1" anchor="ctr">
              <a:noAutofit/>
            </a:bodyPr>
            <a:lstStyle/>
            <a:p>
              <a:pPr defTabSz="428565">
                <a:defRPr>
                  <a:solidFill>
                    <a:srgbClr val="FFFFFF"/>
                  </a:solidFill>
                </a:defRPr>
              </a:pPr>
              <a:endParaRPr/>
            </a:p>
          </p:txBody>
        </p:sp>
        <p:sp>
          <p:nvSpPr>
            <p:cNvPr id="81" name="Shape 766"/>
            <p:cNvSpPr/>
            <p:nvPr/>
          </p:nvSpPr>
          <p:spPr>
            <a:xfrm>
              <a:off x="80698" y="97362"/>
              <a:ext cx="247916" cy="192476"/>
            </a:xfrm>
            <a:custGeom>
              <a:avLst/>
              <a:gdLst/>
              <a:ahLst/>
              <a:cxnLst>
                <a:cxn ang="0">
                  <a:pos x="wd2" y="hd2"/>
                </a:cxn>
                <a:cxn ang="5400000">
                  <a:pos x="wd2" y="hd2"/>
                </a:cxn>
                <a:cxn ang="10800000">
                  <a:pos x="wd2" y="hd2"/>
                </a:cxn>
                <a:cxn ang="16200000">
                  <a:pos x="wd2" y="hd2"/>
                </a:cxn>
              </a:cxnLst>
              <a:rect l="0" t="0" r="r" b="b"/>
              <a:pathLst>
                <a:path w="21600" h="21600" extrusionOk="0">
                  <a:moveTo>
                    <a:pt x="0" y="14836"/>
                  </a:moveTo>
                  <a:lnTo>
                    <a:pt x="5497" y="21600"/>
                  </a:lnTo>
                  <a:lnTo>
                    <a:pt x="21600" y="0"/>
                  </a:lnTo>
                </a:path>
              </a:pathLst>
            </a:custGeom>
            <a:grpFill/>
            <a:ln w="38100" cap="flat">
              <a:solidFill>
                <a:srgbClr val="FFFFFF"/>
              </a:solidFill>
              <a:prstDash val="solid"/>
              <a:round/>
            </a:ln>
            <a:effectLst/>
          </p:spPr>
          <p:txBody>
            <a:bodyPr wrap="square" lIns="0" tIns="0" rIns="0" bIns="0" numCol="1" anchor="ctr">
              <a:noAutofit/>
            </a:bodyPr>
            <a:lstStyle/>
            <a:p>
              <a:pPr lvl="0">
                <a:defRPr>
                  <a:solidFill>
                    <a:srgbClr val="FFFFFF"/>
                  </a:solidFill>
                </a:defRPr>
              </a:pPr>
              <a:endParaRPr/>
            </a:p>
          </p:txBody>
        </p:sp>
      </p:grpSp>
      <p:grpSp>
        <p:nvGrpSpPr>
          <p:cNvPr id="83" name="Group 82"/>
          <p:cNvGrpSpPr/>
          <p:nvPr/>
        </p:nvGrpSpPr>
        <p:grpSpPr>
          <a:xfrm>
            <a:off x="2713228" y="1698337"/>
            <a:ext cx="400190" cy="236203"/>
            <a:chOff x="1782739" y="1953861"/>
            <a:chExt cx="400190" cy="236202"/>
          </a:xfrm>
        </p:grpSpPr>
        <p:sp>
          <p:nvSpPr>
            <p:cNvPr id="84" name="Gleichschenkliges Dreieck 157"/>
            <p:cNvSpPr/>
            <p:nvPr/>
          </p:nvSpPr>
          <p:spPr bwMode="auto">
            <a:xfrm rot="10800000">
              <a:off x="1782739" y="1961501"/>
              <a:ext cx="400190" cy="228562"/>
            </a:xfrm>
            <a:prstGeom prst="triangle">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defTabSz="428565" fontAlgn="base">
                <a:spcBef>
                  <a:spcPct val="0"/>
                </a:spcBef>
                <a:spcAft>
                  <a:spcPct val="0"/>
                </a:spcAft>
                <a:buClr>
                  <a:srgbClr val="000000"/>
                </a:buClr>
                <a:buSzPct val="100000"/>
              </a:pPr>
              <a:endParaRPr lang="en-GB" sz="1900">
                <a:solidFill>
                  <a:schemeClr val="bg1"/>
                </a:solidFill>
                <a:latin typeface="Arial Narrow" pitchFamily="34" charset="0"/>
                <a:ea typeface="MS Gothic" pitchFamily="49" charset="-128"/>
              </a:endParaRPr>
            </a:p>
          </p:txBody>
        </p:sp>
        <p:sp>
          <p:nvSpPr>
            <p:cNvPr id="85" name="Gleichschenkliges Dreieck 157"/>
            <p:cNvSpPr/>
            <p:nvPr/>
          </p:nvSpPr>
          <p:spPr bwMode="auto">
            <a:xfrm rot="10800000">
              <a:off x="1848831" y="1953861"/>
              <a:ext cx="251661" cy="155569"/>
            </a:xfrm>
            <a:prstGeom prst="triangle">
              <a:avLst/>
            </a:prstGeom>
            <a:solidFill>
              <a:schemeClr val="bg2"/>
            </a:solidFill>
            <a:ln w="9525"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defTabSz="428565" fontAlgn="base">
                <a:spcBef>
                  <a:spcPct val="0"/>
                </a:spcBef>
                <a:spcAft>
                  <a:spcPct val="0"/>
                </a:spcAft>
                <a:buClr>
                  <a:srgbClr val="000000"/>
                </a:buClr>
                <a:buSzPct val="100000"/>
              </a:pPr>
              <a:endParaRPr lang="en-GB" sz="1900">
                <a:solidFill>
                  <a:schemeClr val="bg1"/>
                </a:solidFill>
                <a:latin typeface="Arial Narrow" pitchFamily="34" charset="0"/>
                <a:ea typeface="MS Gothic" pitchFamily="49" charset="-128"/>
              </a:endParaRPr>
            </a:p>
          </p:txBody>
        </p:sp>
      </p:grpSp>
      <p:grpSp>
        <p:nvGrpSpPr>
          <p:cNvPr id="86" name="Group 85"/>
          <p:cNvGrpSpPr/>
          <p:nvPr/>
        </p:nvGrpSpPr>
        <p:grpSpPr>
          <a:xfrm>
            <a:off x="4354625" y="1698337"/>
            <a:ext cx="400190" cy="236203"/>
            <a:chOff x="3730429" y="1953861"/>
            <a:chExt cx="400190" cy="236202"/>
          </a:xfrm>
        </p:grpSpPr>
        <p:sp>
          <p:nvSpPr>
            <p:cNvPr id="87" name="Gleichschenkliges Dreieck 157"/>
            <p:cNvSpPr/>
            <p:nvPr/>
          </p:nvSpPr>
          <p:spPr bwMode="auto">
            <a:xfrm rot="10800000">
              <a:off x="3730429" y="1961501"/>
              <a:ext cx="400190" cy="228562"/>
            </a:xfrm>
            <a:prstGeom prst="triangle">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defTabSz="428565" fontAlgn="base">
                <a:spcBef>
                  <a:spcPct val="0"/>
                </a:spcBef>
                <a:spcAft>
                  <a:spcPct val="0"/>
                </a:spcAft>
                <a:buClr>
                  <a:srgbClr val="000000"/>
                </a:buClr>
                <a:buSzPct val="100000"/>
              </a:pPr>
              <a:endParaRPr lang="en-GB" sz="1900">
                <a:solidFill>
                  <a:schemeClr val="bg1"/>
                </a:solidFill>
                <a:latin typeface="Arial Narrow" pitchFamily="34" charset="0"/>
                <a:ea typeface="MS Gothic" pitchFamily="49" charset="-128"/>
              </a:endParaRPr>
            </a:p>
          </p:txBody>
        </p:sp>
        <p:sp>
          <p:nvSpPr>
            <p:cNvPr id="88" name="Gleichschenkliges Dreieck 157"/>
            <p:cNvSpPr/>
            <p:nvPr/>
          </p:nvSpPr>
          <p:spPr bwMode="auto">
            <a:xfrm rot="10800000">
              <a:off x="3801855" y="1953861"/>
              <a:ext cx="251661" cy="155569"/>
            </a:xfrm>
            <a:prstGeom prst="triangle">
              <a:avLst/>
            </a:prstGeom>
            <a:solidFill>
              <a:schemeClr val="bg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defTabSz="428565" fontAlgn="base">
                <a:spcBef>
                  <a:spcPct val="0"/>
                </a:spcBef>
                <a:spcAft>
                  <a:spcPct val="0"/>
                </a:spcAft>
                <a:buClr>
                  <a:srgbClr val="000000"/>
                </a:buClr>
                <a:buSzPct val="100000"/>
              </a:pPr>
              <a:endParaRPr lang="en-GB" sz="1900">
                <a:solidFill>
                  <a:schemeClr val="bg1"/>
                </a:solidFill>
                <a:latin typeface="Arial Narrow" pitchFamily="34" charset="0"/>
                <a:ea typeface="MS Gothic" pitchFamily="49" charset="-128"/>
              </a:endParaRPr>
            </a:p>
          </p:txBody>
        </p:sp>
      </p:grpSp>
      <p:grpSp>
        <p:nvGrpSpPr>
          <p:cNvPr id="89" name="Group 88"/>
          <p:cNvGrpSpPr/>
          <p:nvPr/>
        </p:nvGrpSpPr>
        <p:grpSpPr>
          <a:xfrm>
            <a:off x="6021483" y="1698341"/>
            <a:ext cx="400190" cy="236203"/>
            <a:chOff x="5712707" y="1953864"/>
            <a:chExt cx="400190" cy="236202"/>
          </a:xfrm>
        </p:grpSpPr>
        <p:sp>
          <p:nvSpPr>
            <p:cNvPr id="90" name="Gleichschenkliges Dreieck 157"/>
            <p:cNvSpPr/>
            <p:nvPr/>
          </p:nvSpPr>
          <p:spPr bwMode="auto">
            <a:xfrm rot="10800000">
              <a:off x="5712707" y="1961504"/>
              <a:ext cx="400190" cy="228562"/>
            </a:xfrm>
            <a:prstGeom prst="triangle">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defTabSz="428565" fontAlgn="base">
                <a:spcBef>
                  <a:spcPct val="0"/>
                </a:spcBef>
                <a:spcAft>
                  <a:spcPct val="0"/>
                </a:spcAft>
                <a:buClr>
                  <a:srgbClr val="000000"/>
                </a:buClr>
                <a:buSzPct val="100000"/>
              </a:pPr>
              <a:endParaRPr lang="en-GB" sz="1900">
                <a:solidFill>
                  <a:schemeClr val="bg1"/>
                </a:solidFill>
                <a:latin typeface="Arial Narrow" pitchFamily="34" charset="0"/>
                <a:ea typeface="MS Gothic" pitchFamily="49" charset="-128"/>
              </a:endParaRPr>
            </a:p>
          </p:txBody>
        </p:sp>
        <p:sp>
          <p:nvSpPr>
            <p:cNvPr id="91" name="Gleichschenkliges Dreieck 157"/>
            <p:cNvSpPr/>
            <p:nvPr/>
          </p:nvSpPr>
          <p:spPr bwMode="auto">
            <a:xfrm rot="10800000">
              <a:off x="5788668" y="1953864"/>
              <a:ext cx="251661" cy="155570"/>
            </a:xfrm>
            <a:prstGeom prst="triangle">
              <a:avLst/>
            </a:prstGeom>
            <a:solidFill>
              <a:schemeClr val="bg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defTabSz="428565" fontAlgn="base">
                <a:spcBef>
                  <a:spcPct val="0"/>
                </a:spcBef>
                <a:spcAft>
                  <a:spcPct val="0"/>
                </a:spcAft>
                <a:buClr>
                  <a:srgbClr val="000000"/>
                </a:buClr>
                <a:buSzPct val="100000"/>
              </a:pPr>
              <a:endParaRPr lang="en-GB" sz="1900">
                <a:solidFill>
                  <a:schemeClr val="bg1"/>
                </a:solidFill>
                <a:latin typeface="Arial Narrow" pitchFamily="34" charset="0"/>
                <a:ea typeface="MS Gothic" pitchFamily="49" charset="-128"/>
              </a:endParaRPr>
            </a:p>
          </p:txBody>
        </p:sp>
      </p:grpSp>
      <p:grpSp>
        <p:nvGrpSpPr>
          <p:cNvPr id="92" name="Group 91"/>
          <p:cNvGrpSpPr/>
          <p:nvPr/>
        </p:nvGrpSpPr>
        <p:grpSpPr>
          <a:xfrm>
            <a:off x="7731203" y="1696745"/>
            <a:ext cx="400190" cy="236203"/>
            <a:chOff x="7732640" y="1952270"/>
            <a:chExt cx="400190" cy="236202"/>
          </a:xfrm>
        </p:grpSpPr>
        <p:sp>
          <p:nvSpPr>
            <p:cNvPr id="93" name="Gleichschenkliges Dreieck 157"/>
            <p:cNvSpPr/>
            <p:nvPr/>
          </p:nvSpPr>
          <p:spPr bwMode="auto">
            <a:xfrm rot="10800000">
              <a:off x="7732640" y="1959910"/>
              <a:ext cx="400190" cy="228562"/>
            </a:xfrm>
            <a:prstGeom prst="triangle">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defTabSz="428565" fontAlgn="base">
                <a:spcBef>
                  <a:spcPct val="0"/>
                </a:spcBef>
                <a:spcAft>
                  <a:spcPct val="0"/>
                </a:spcAft>
                <a:buClr>
                  <a:srgbClr val="000000"/>
                </a:buClr>
                <a:buSzPct val="100000"/>
              </a:pPr>
              <a:endParaRPr lang="en-GB" sz="1900">
                <a:solidFill>
                  <a:schemeClr val="bg1"/>
                </a:solidFill>
                <a:latin typeface="Arial Narrow" pitchFamily="34" charset="0"/>
                <a:ea typeface="MS Gothic" pitchFamily="49" charset="-128"/>
              </a:endParaRPr>
            </a:p>
          </p:txBody>
        </p:sp>
        <p:sp>
          <p:nvSpPr>
            <p:cNvPr id="94" name="Gleichschenkliges Dreieck 157"/>
            <p:cNvSpPr/>
            <p:nvPr/>
          </p:nvSpPr>
          <p:spPr bwMode="auto">
            <a:xfrm rot="10800000">
              <a:off x="7803337" y="1952270"/>
              <a:ext cx="251661" cy="155569"/>
            </a:xfrm>
            <a:prstGeom prst="triangle">
              <a:avLst/>
            </a:prstGeom>
            <a:solidFill>
              <a:schemeClr val="bg2"/>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defTabSz="428565" fontAlgn="base">
                <a:spcBef>
                  <a:spcPct val="0"/>
                </a:spcBef>
                <a:spcAft>
                  <a:spcPct val="0"/>
                </a:spcAft>
                <a:buClr>
                  <a:srgbClr val="000000"/>
                </a:buClr>
                <a:buSzPct val="100000"/>
              </a:pPr>
              <a:endParaRPr lang="en-GB" sz="1900">
                <a:solidFill>
                  <a:schemeClr val="bg1"/>
                </a:solidFill>
                <a:latin typeface="Arial Narrow" pitchFamily="34" charset="0"/>
                <a:ea typeface="MS Gothic" pitchFamily="49" charset="-128"/>
              </a:endParaRPr>
            </a:p>
          </p:txBody>
        </p:sp>
      </p:grpSp>
      <p:sp>
        <p:nvSpPr>
          <p:cNvPr id="82" name="Notched Right Arrow 225"/>
          <p:cNvSpPr/>
          <p:nvPr/>
        </p:nvSpPr>
        <p:spPr>
          <a:xfrm>
            <a:off x="2061051" y="1318537"/>
            <a:ext cx="6687421" cy="379803"/>
          </a:xfrm>
          <a:prstGeom prst="notchedRightArrow">
            <a:avLst>
              <a:gd name="adj1" fmla="val 100000"/>
              <a:gd name="adj2" fmla="val 0"/>
            </a:avLst>
          </a:prstGeom>
          <a:solidFill>
            <a:schemeClr val="bg2"/>
          </a:solidFill>
          <a:ln w="28575">
            <a:solidFill>
              <a:schemeClr val="bg2"/>
            </a:solidFill>
          </a:ln>
        </p:spPr>
        <p:txBody>
          <a:bodyPr wrap="square" lIns="0" tIns="0" rIns="0" anchor="ctr">
            <a:noAutofit/>
          </a:bodyPr>
          <a:lstStyle/>
          <a:p>
            <a:pPr algn="ctr">
              <a:buClr>
                <a:schemeClr val="accent1"/>
              </a:buClr>
              <a:defRPr/>
            </a:pPr>
            <a:r>
              <a:rPr lang="en-GB" b="1" dirty="0" smtClean="0">
                <a:cs typeface="Arial" panose="020B0604020202020204" pitchFamily="34" charset="0"/>
              </a:rPr>
              <a:t>Fixed Income factor themes/style</a:t>
            </a:r>
            <a:endParaRPr lang="en-GB" b="1" dirty="0">
              <a:cs typeface="Arial" panose="020B0604020202020204" pitchFamily="34" charset="0"/>
            </a:endParaRPr>
          </a:p>
        </p:txBody>
      </p:sp>
      <p:sp>
        <p:nvSpPr>
          <p:cNvPr id="73" name="TextBox 8"/>
          <p:cNvSpPr txBox="1"/>
          <p:nvPr/>
        </p:nvSpPr>
        <p:spPr>
          <a:xfrm>
            <a:off x="347480" y="5979800"/>
            <a:ext cx="8469313" cy="123111"/>
          </a:xfrm>
          <a:prstGeom prst="rect">
            <a:avLst/>
          </a:prstGeom>
          <a:noFill/>
        </p:spPr>
        <p:txBody>
          <a:bodyPr wrap="square" lIns="0" tIns="0" rIns="0" bIns="0" rtlCol="0" anchor="b" anchorCtr="0">
            <a:spAutoFit/>
          </a:bodyPr>
          <a:lstStyle/>
          <a:p>
            <a:r>
              <a:rPr lang="en-US" sz="800" dirty="0">
                <a:solidFill>
                  <a:schemeClr val="bg1"/>
                </a:solidFill>
                <a:latin typeface="Arial "/>
              </a:rPr>
              <a:t>Source: </a:t>
            </a:r>
            <a:r>
              <a:rPr lang="en-US" sz="800" dirty="0" smtClean="0">
                <a:solidFill>
                  <a:schemeClr val="bg1"/>
                </a:solidFill>
                <a:latin typeface="Arial "/>
              </a:rPr>
              <a:t>BNP Paribas AM, </a:t>
            </a:r>
            <a:r>
              <a:rPr lang="en-US" sz="800" dirty="0">
                <a:solidFill>
                  <a:schemeClr val="bg1"/>
                </a:solidFill>
                <a:latin typeface="Arial "/>
              </a:rPr>
              <a:t>as of end of </a:t>
            </a:r>
            <a:r>
              <a:rPr lang="en-US" sz="800" dirty="0" smtClean="0">
                <a:solidFill>
                  <a:schemeClr val="bg1"/>
                </a:solidFill>
                <a:latin typeface="Arial "/>
              </a:rPr>
              <a:t>December 2017</a:t>
            </a:r>
            <a:r>
              <a:rPr lang="en-US" sz="800" dirty="0">
                <a:solidFill>
                  <a:schemeClr val="bg1"/>
                </a:solidFill>
                <a:latin typeface="Arial "/>
              </a:rPr>
              <a:t>. For illustrative purposes only</a:t>
            </a:r>
          </a:p>
        </p:txBody>
      </p:sp>
      <p:sp>
        <p:nvSpPr>
          <p:cNvPr id="2" name="Rectangle 1"/>
          <p:cNvSpPr/>
          <p:nvPr/>
        </p:nvSpPr>
        <p:spPr>
          <a:xfrm>
            <a:off x="347472" y="4932159"/>
            <a:ext cx="8545008" cy="86134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smtClean="0">
              <a:solidFill>
                <a:schemeClr val="tx1"/>
              </a:solidFill>
            </a:endParaRPr>
          </a:p>
        </p:txBody>
      </p:sp>
      <p:sp>
        <p:nvSpPr>
          <p:cNvPr id="4" name="Espace réservé du pied de page 3"/>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1368016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dirty="0" smtClean="0"/>
              <a:t>MULTI-factor credit: SELECTING FACTORS</a:t>
            </a:r>
            <a:endParaRPr lang="en-US" dirty="0"/>
          </a:p>
        </p:txBody>
      </p:sp>
      <p:sp>
        <p:nvSpPr>
          <p:cNvPr id="3" name="Subtitle 2"/>
          <p:cNvSpPr>
            <a:spLocks noGrp="1"/>
          </p:cNvSpPr>
          <p:nvPr>
            <p:ph type="subTitle" idx="1"/>
          </p:nvPr>
        </p:nvSpPr>
        <p:spPr/>
        <p:txBody>
          <a:bodyPr/>
          <a:lstStyle/>
          <a:p>
            <a:r>
              <a:rPr lang="fr-FR" dirty="0"/>
              <a:t>2</a:t>
            </a:r>
          </a:p>
        </p:txBody>
      </p:sp>
      <p:sp>
        <p:nvSpPr>
          <p:cNvPr id="5" name="Espace réservé du pied de page 4"/>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3515058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altLang="ja-JP" b="0" dirty="0"/>
              <a:t>Factor selection</a:t>
            </a:r>
            <a:endParaRPr lang="fr-FR" b="0" dirty="0"/>
          </a:p>
        </p:txBody>
      </p:sp>
      <p:sp>
        <p:nvSpPr>
          <p:cNvPr id="18" name="Rectangle 17"/>
          <p:cNvSpPr/>
          <p:nvPr/>
        </p:nvSpPr>
        <p:spPr>
          <a:xfrm>
            <a:off x="344801" y="1340768"/>
            <a:ext cx="8616412" cy="4425645"/>
          </a:xfrm>
          <a:prstGeom prst="rect">
            <a:avLst/>
          </a:prstGeom>
        </p:spPr>
        <p:txBody>
          <a:bodyPr wrap="square" lIns="91424" tIns="91424" rIns="91424" bIns="91424" anchor="t">
            <a:noAutofit/>
          </a:bodyPr>
          <a:lstStyle/>
          <a:p>
            <a:pPr marL="457119" indent="-457119">
              <a:buClr>
                <a:schemeClr val="bg2"/>
              </a:buClr>
              <a:buFont typeface="Arial" panose="020B0604020202020204" pitchFamily="34" charset="0"/>
              <a:buChar char="►"/>
            </a:pPr>
            <a:r>
              <a:rPr lang="en-US" sz="1600" b="1" dirty="0">
                <a:solidFill>
                  <a:schemeClr val="bg1"/>
                </a:solidFill>
                <a:ea typeface="メイリオ" panose="020B0604030504040204" pitchFamily="50" charset="-128"/>
                <a:cs typeface="メイリオ" panose="020B0604030504040204" pitchFamily="50" charset="-128"/>
              </a:rPr>
              <a:t>Explanatory power</a:t>
            </a:r>
            <a:r>
              <a:rPr lang="en-US" sz="1600" b="1" dirty="0">
                <a:solidFill>
                  <a:schemeClr val="bg1"/>
                </a:solidFill>
              </a:rPr>
              <a:t>:</a:t>
            </a:r>
          </a:p>
          <a:p>
            <a:pPr>
              <a:buClr>
                <a:schemeClr val="bg2"/>
              </a:buClr>
            </a:pPr>
            <a:r>
              <a:rPr lang="en-US" altLang="ja-JP" sz="1400" dirty="0">
                <a:solidFill>
                  <a:schemeClr val="bg1"/>
                </a:solidFill>
                <a:ea typeface="メイリオ" panose="020B0604030504040204" pitchFamily="50" charset="-128"/>
                <a:cs typeface="メイリオ" panose="020B0604030504040204" pitchFamily="50" charset="-128"/>
              </a:rPr>
              <a:t>We </a:t>
            </a:r>
            <a:r>
              <a:rPr lang="en-US" altLang="ja-JP" sz="1400" dirty="0" smtClean="0">
                <a:solidFill>
                  <a:schemeClr val="bg1"/>
                </a:solidFill>
                <a:ea typeface="メイリオ" panose="020B0604030504040204" pitchFamily="50" charset="-128"/>
                <a:cs typeface="メイリオ" panose="020B0604030504040204" pitchFamily="50" charset="-128"/>
              </a:rPr>
              <a:t>favor </a:t>
            </a:r>
            <a:r>
              <a:rPr lang="en-US" altLang="ja-JP" sz="1400" dirty="0">
                <a:solidFill>
                  <a:schemeClr val="bg1"/>
                </a:solidFill>
                <a:ea typeface="メイリオ" panose="020B0604030504040204" pitchFamily="50" charset="-128"/>
                <a:cs typeface="メイリオ" panose="020B0604030504040204" pitchFamily="50" charset="-128"/>
              </a:rPr>
              <a:t>factors that are key drivers of fixed income markets, in particular </a:t>
            </a:r>
            <a:r>
              <a:rPr lang="en-US" altLang="ja-JP" sz="1400" dirty="0" smtClean="0">
                <a:solidFill>
                  <a:schemeClr val="bg1"/>
                </a:solidFill>
                <a:ea typeface="メイリオ" panose="020B0604030504040204" pitchFamily="50" charset="-128"/>
                <a:cs typeface="メイリオ" panose="020B0604030504040204" pitchFamily="50" charset="-128"/>
              </a:rPr>
              <a:t>with a strong </a:t>
            </a:r>
            <a:r>
              <a:rPr lang="en-US" altLang="ja-JP" sz="1400" dirty="0">
                <a:solidFill>
                  <a:schemeClr val="bg1"/>
                </a:solidFill>
                <a:ea typeface="メイリオ" panose="020B0604030504040204" pitchFamily="50" charset="-128"/>
                <a:cs typeface="メイリオ" panose="020B0604030504040204" pitchFamily="50" charset="-128"/>
              </a:rPr>
              <a:t>academic backing and an economic/market rationale</a:t>
            </a:r>
          </a:p>
          <a:p>
            <a:pPr>
              <a:buClr>
                <a:schemeClr val="bg2"/>
              </a:buClr>
            </a:pPr>
            <a:endParaRPr lang="en-US" sz="1400" dirty="0">
              <a:solidFill>
                <a:schemeClr val="bg1"/>
              </a:solidFill>
            </a:endParaRPr>
          </a:p>
          <a:p>
            <a:pPr marL="457119" indent="-457119">
              <a:buClr>
                <a:schemeClr val="bg2"/>
              </a:buClr>
              <a:buFont typeface="Arial" panose="020B0604020202020204" pitchFamily="34" charset="0"/>
              <a:buChar char="►"/>
            </a:pPr>
            <a:r>
              <a:rPr lang="en-US" altLang="ja-JP" sz="1600" b="1" dirty="0">
                <a:solidFill>
                  <a:schemeClr val="bg1"/>
                </a:solidFill>
                <a:ea typeface="メイリオ" panose="020B0604030504040204" pitchFamily="50" charset="-128"/>
                <a:cs typeface="メイリオ" panose="020B0604030504040204" pitchFamily="50" charset="-128"/>
              </a:rPr>
              <a:t>Sustained performance</a:t>
            </a:r>
            <a:r>
              <a:rPr lang="en-US" sz="1600" b="1" dirty="0">
                <a:solidFill>
                  <a:schemeClr val="bg1"/>
                </a:solidFill>
                <a:ea typeface="メイリオ" panose="020B0604030504040204" pitchFamily="50" charset="-128"/>
                <a:cs typeface="メイリオ" panose="020B0604030504040204" pitchFamily="50" charset="-128"/>
              </a:rPr>
              <a:t>:</a:t>
            </a:r>
          </a:p>
          <a:p>
            <a:pPr>
              <a:buClr>
                <a:schemeClr val="bg2"/>
              </a:buClr>
            </a:pPr>
            <a:r>
              <a:rPr lang="en-US" altLang="ja-JP" sz="1400" dirty="0">
                <a:solidFill>
                  <a:schemeClr val="bg1"/>
                </a:solidFill>
                <a:ea typeface="メイリオ" panose="020B0604030504040204" pitchFamily="50" charset="-128"/>
                <a:cs typeface="メイリオ" panose="020B0604030504040204" pitchFamily="50" charset="-128"/>
              </a:rPr>
              <a:t>The premium associated to the factor needs to be </a:t>
            </a:r>
            <a:r>
              <a:rPr lang="en-US" altLang="ja-JP" sz="1400" dirty="0" smtClean="0">
                <a:solidFill>
                  <a:schemeClr val="bg1"/>
                </a:solidFill>
                <a:ea typeface="メイリオ" panose="020B0604030504040204" pitchFamily="50" charset="-128"/>
                <a:cs typeface="メイリオ" panose="020B0604030504040204" pitchFamily="50" charset="-128"/>
              </a:rPr>
              <a:t>persistent through time</a:t>
            </a:r>
            <a:endParaRPr lang="en-US" altLang="ja-JP" sz="1400" dirty="0">
              <a:solidFill>
                <a:schemeClr val="bg1"/>
              </a:solidFill>
              <a:ea typeface="メイリオ" panose="020B0604030504040204" pitchFamily="50" charset="-128"/>
              <a:cs typeface="メイリオ" panose="020B0604030504040204" pitchFamily="50" charset="-128"/>
            </a:endParaRPr>
          </a:p>
          <a:p>
            <a:pPr>
              <a:buClr>
                <a:schemeClr val="bg2"/>
              </a:buClr>
            </a:pPr>
            <a:endParaRPr lang="en-US" sz="1400" dirty="0">
              <a:solidFill>
                <a:schemeClr val="bg1"/>
              </a:solidFill>
              <a:ea typeface="メイリオ" panose="020B0604030504040204" pitchFamily="50" charset="-128"/>
              <a:cs typeface="メイリオ" panose="020B0604030504040204" pitchFamily="50" charset="-128"/>
            </a:endParaRPr>
          </a:p>
          <a:p>
            <a:pPr marL="457119" indent="-457119">
              <a:buClr>
                <a:schemeClr val="bg2"/>
              </a:buClr>
              <a:buFont typeface="Arial" panose="020B0604020202020204" pitchFamily="34" charset="0"/>
              <a:buChar char="►"/>
            </a:pPr>
            <a:r>
              <a:rPr lang="en-US" altLang="ja-JP" sz="1600" b="1" dirty="0">
                <a:solidFill>
                  <a:schemeClr val="bg1"/>
                </a:solidFill>
                <a:ea typeface="メイリオ" panose="020B0604030504040204" pitchFamily="50" charset="-128"/>
                <a:cs typeface="メイリオ" panose="020B0604030504040204" pitchFamily="50" charset="-128"/>
              </a:rPr>
              <a:t>Absence of bias:</a:t>
            </a:r>
          </a:p>
          <a:p>
            <a:pPr>
              <a:buClr>
                <a:schemeClr val="bg2"/>
              </a:buClr>
            </a:pPr>
            <a:r>
              <a:rPr lang="en-US" altLang="ja-JP" sz="1400" dirty="0" smtClean="0">
                <a:solidFill>
                  <a:schemeClr val="bg1"/>
                </a:solidFill>
                <a:ea typeface="メイリオ" panose="020B0604030504040204" pitchFamily="50" charset="-128"/>
                <a:cs typeface="メイリオ" panose="020B0604030504040204" pitchFamily="50" charset="-128"/>
              </a:rPr>
              <a:t>There </a:t>
            </a:r>
            <a:r>
              <a:rPr lang="en-US" altLang="ja-JP" sz="1400" dirty="0">
                <a:solidFill>
                  <a:schemeClr val="bg1"/>
                </a:solidFill>
                <a:ea typeface="メイリオ" panose="020B0604030504040204" pitchFamily="50" charset="-128"/>
                <a:cs typeface="メイリオ" panose="020B0604030504040204" pitchFamily="50" charset="-128"/>
              </a:rPr>
              <a:t>should be a balanced contribution from all components to the performance of the factor</a:t>
            </a:r>
          </a:p>
          <a:p>
            <a:pPr>
              <a:buClr>
                <a:schemeClr val="bg2"/>
              </a:buClr>
            </a:pPr>
            <a:r>
              <a:rPr lang="en-US" altLang="ja-JP" sz="1400" dirty="0">
                <a:solidFill>
                  <a:schemeClr val="bg1"/>
                </a:solidFill>
                <a:ea typeface="メイリオ" panose="020B0604030504040204" pitchFamily="50" charset="-128"/>
                <a:cs typeface="メイリオ" panose="020B0604030504040204" pitchFamily="50" charset="-128"/>
              </a:rPr>
              <a:t>(i.e. no structural over/under-weight to a specific country/currency that explains the performance)</a:t>
            </a:r>
          </a:p>
          <a:p>
            <a:pPr>
              <a:buClr>
                <a:schemeClr val="bg2"/>
              </a:buClr>
            </a:pPr>
            <a:endParaRPr lang="en-US" sz="1400" dirty="0">
              <a:solidFill>
                <a:schemeClr val="bg1"/>
              </a:solidFill>
              <a:ea typeface="メイリオ" panose="020B0604030504040204" pitchFamily="50" charset="-128"/>
              <a:cs typeface="メイリオ" panose="020B0604030504040204" pitchFamily="50" charset="-128"/>
            </a:endParaRPr>
          </a:p>
          <a:p>
            <a:pPr marL="457119" indent="-457119">
              <a:buClr>
                <a:schemeClr val="bg2"/>
              </a:buClr>
              <a:buFont typeface="Arial" panose="020B0604020202020204" pitchFamily="34" charset="0"/>
              <a:buChar char="►"/>
            </a:pPr>
            <a:r>
              <a:rPr lang="en-US" altLang="ja-JP" sz="1600" b="1" dirty="0">
                <a:solidFill>
                  <a:schemeClr val="bg1"/>
                </a:solidFill>
                <a:ea typeface="メイリオ" panose="020B0604030504040204" pitchFamily="50" charset="-128"/>
                <a:cs typeface="メイリオ" panose="020B0604030504040204" pitchFamily="50" charset="-128"/>
              </a:rPr>
              <a:t>Ability to exploit the factor</a:t>
            </a:r>
            <a:r>
              <a:rPr lang="en-US" sz="1600" b="1" dirty="0">
                <a:solidFill>
                  <a:schemeClr val="bg1"/>
                </a:solidFill>
                <a:ea typeface="メイリオ" panose="020B0604030504040204" pitchFamily="50" charset="-128"/>
                <a:cs typeface="メイリオ" panose="020B0604030504040204" pitchFamily="50" charset="-128"/>
              </a:rPr>
              <a:t>:</a:t>
            </a:r>
          </a:p>
          <a:p>
            <a:pPr>
              <a:buClr>
                <a:schemeClr val="bg2"/>
              </a:buClr>
            </a:pPr>
            <a:r>
              <a:rPr lang="en-US" altLang="ja-JP" sz="1400" dirty="0" smtClean="0">
                <a:solidFill>
                  <a:schemeClr val="bg1"/>
                </a:solidFill>
                <a:ea typeface="メイリオ" panose="020B0604030504040204" pitchFamily="50" charset="-128"/>
                <a:cs typeface="メイリオ" panose="020B0604030504040204" pitchFamily="50" charset="-128"/>
              </a:rPr>
              <a:t>You have to be able </a:t>
            </a:r>
            <a:r>
              <a:rPr lang="en-US" altLang="ja-JP" sz="1400" dirty="0">
                <a:solidFill>
                  <a:schemeClr val="bg1"/>
                </a:solidFill>
                <a:ea typeface="メイリオ" panose="020B0604030504040204" pitchFamily="50" charset="-128"/>
                <a:cs typeface="メイリオ" panose="020B0604030504040204" pitchFamily="50" charset="-128"/>
              </a:rPr>
              <a:t>to efficiently capture the factor premium, which requires a reasonable turnover level and to be based on reliable data</a:t>
            </a:r>
          </a:p>
          <a:p>
            <a:pPr>
              <a:buClr>
                <a:schemeClr val="bg2"/>
              </a:buClr>
            </a:pPr>
            <a:endParaRPr lang="en-US" sz="1400" dirty="0">
              <a:solidFill>
                <a:schemeClr val="bg1"/>
              </a:solidFill>
            </a:endParaRPr>
          </a:p>
          <a:p>
            <a:pPr marL="457119" indent="-457119">
              <a:buClr>
                <a:schemeClr val="bg2"/>
              </a:buClr>
              <a:buFont typeface="Arial" panose="020B0604020202020204" pitchFamily="34" charset="0"/>
              <a:buChar char="►"/>
            </a:pPr>
            <a:r>
              <a:rPr lang="en-US" altLang="ja-JP" sz="1600" b="1" dirty="0">
                <a:solidFill>
                  <a:schemeClr val="bg1"/>
                </a:solidFill>
                <a:ea typeface="メイリオ" panose="020B0604030504040204" pitchFamily="50" charset="-128"/>
                <a:cs typeface="メイリオ" panose="020B0604030504040204" pitchFamily="50" charset="-128"/>
              </a:rPr>
              <a:t>Complementarity</a:t>
            </a:r>
            <a:r>
              <a:rPr lang="en-US" sz="1600" b="1" dirty="0">
                <a:solidFill>
                  <a:schemeClr val="bg1"/>
                </a:solidFill>
                <a:ea typeface="メイリオ" panose="020B0604030504040204" pitchFamily="50" charset="-128"/>
                <a:cs typeface="メイリオ" panose="020B0604030504040204" pitchFamily="50" charset="-128"/>
              </a:rPr>
              <a:t>:</a:t>
            </a:r>
          </a:p>
          <a:p>
            <a:pPr>
              <a:buClr>
                <a:schemeClr val="bg2"/>
              </a:buClr>
            </a:pPr>
            <a:r>
              <a:rPr lang="en-US" altLang="ja-JP" sz="1400" dirty="0">
                <a:solidFill>
                  <a:schemeClr val="bg1"/>
                </a:solidFill>
                <a:ea typeface="メイリオ" panose="020B0604030504040204" pitchFamily="50" charset="-128"/>
                <a:cs typeface="メイリオ" panose="020B0604030504040204" pitchFamily="50" charset="-128"/>
              </a:rPr>
              <a:t>We favor </a:t>
            </a:r>
            <a:r>
              <a:rPr lang="en-US" altLang="ja-JP" sz="1400" dirty="0" smtClean="0">
                <a:solidFill>
                  <a:schemeClr val="bg1"/>
                </a:solidFill>
                <a:ea typeface="メイリオ" panose="020B0604030504040204" pitchFamily="50" charset="-128"/>
                <a:cs typeface="メイリオ" panose="020B0604030504040204" pitchFamily="50" charset="-128"/>
              </a:rPr>
              <a:t>factors that are </a:t>
            </a:r>
            <a:r>
              <a:rPr lang="en-US" altLang="ja-JP" sz="1400" dirty="0">
                <a:solidFill>
                  <a:schemeClr val="bg1"/>
                </a:solidFill>
                <a:ea typeface="メイリオ" panose="020B0604030504040204" pitchFamily="50" charset="-128"/>
                <a:cs typeface="メイリオ" panose="020B0604030504040204" pitchFamily="50" charset="-128"/>
              </a:rPr>
              <a:t>u</a:t>
            </a:r>
            <a:r>
              <a:rPr lang="en-US" altLang="ja-JP" sz="1400" dirty="0" smtClean="0">
                <a:solidFill>
                  <a:schemeClr val="bg1"/>
                </a:solidFill>
                <a:ea typeface="メイリオ" panose="020B0604030504040204" pitchFamily="50" charset="-128"/>
                <a:cs typeface="メイリオ" panose="020B0604030504040204" pitchFamily="50" charset="-128"/>
              </a:rPr>
              <a:t>ncorrelated </a:t>
            </a:r>
            <a:r>
              <a:rPr lang="en-US" altLang="ja-JP" sz="1400" dirty="0">
                <a:solidFill>
                  <a:schemeClr val="bg1"/>
                </a:solidFill>
                <a:ea typeface="メイリオ" panose="020B0604030504040204" pitchFamily="50" charset="-128"/>
                <a:cs typeface="メイリオ" panose="020B0604030504040204" pitchFamily="50" charset="-128"/>
              </a:rPr>
              <a:t>with other factor </a:t>
            </a:r>
            <a:r>
              <a:rPr lang="en-US" altLang="ja-JP" sz="1400" dirty="0" smtClean="0">
                <a:solidFill>
                  <a:schemeClr val="bg1"/>
                </a:solidFill>
                <a:ea typeface="メイリオ" panose="020B0604030504040204" pitchFamily="50" charset="-128"/>
                <a:cs typeface="メイリオ" panose="020B0604030504040204" pitchFamily="50" charset="-128"/>
              </a:rPr>
              <a:t>premiums, both </a:t>
            </a:r>
            <a:r>
              <a:rPr lang="en-US" altLang="ja-JP" sz="1400" dirty="0">
                <a:solidFill>
                  <a:schemeClr val="bg1"/>
                </a:solidFill>
                <a:ea typeface="メイリオ" panose="020B0604030504040204" pitchFamily="50" charset="-128"/>
                <a:cs typeface="メイリオ" panose="020B0604030504040204" pitchFamily="50" charset="-128"/>
              </a:rPr>
              <a:t>on average and in the tail of the </a:t>
            </a:r>
            <a:r>
              <a:rPr lang="en-US" altLang="ja-JP" sz="1400" dirty="0" smtClean="0">
                <a:solidFill>
                  <a:schemeClr val="bg1"/>
                </a:solidFill>
                <a:ea typeface="メイリオ" panose="020B0604030504040204" pitchFamily="50" charset="-128"/>
                <a:cs typeface="メイリオ" panose="020B0604030504040204" pitchFamily="50" charset="-128"/>
              </a:rPr>
              <a:t>distributions (i.e. with drawdowns that do not occur simultaneously)</a:t>
            </a:r>
            <a:endParaRPr lang="en-US" altLang="ja-JP" sz="1400" dirty="0">
              <a:solidFill>
                <a:schemeClr val="bg1"/>
              </a:solidFill>
              <a:ea typeface="メイリオ" panose="020B0604030504040204" pitchFamily="50" charset="-128"/>
              <a:cs typeface="メイリオ" panose="020B0604030504040204" pitchFamily="50" charset="-128"/>
            </a:endParaRPr>
          </a:p>
          <a:p>
            <a:pPr>
              <a:buClr>
                <a:schemeClr val="bg2"/>
              </a:buClr>
            </a:pPr>
            <a:endParaRPr lang="en-US" altLang="ja-JP" sz="1400" dirty="0">
              <a:solidFill>
                <a:schemeClr val="bg1"/>
              </a:solidFill>
              <a:ea typeface="メイリオ" panose="020B0604030504040204" pitchFamily="50" charset="-128"/>
              <a:cs typeface="メイリオ" panose="020B0604030504040204" pitchFamily="50" charset="-128"/>
            </a:endParaRPr>
          </a:p>
        </p:txBody>
      </p:sp>
      <p:sp>
        <p:nvSpPr>
          <p:cNvPr id="15" name="Espace réservé du texte 3"/>
          <p:cNvSpPr txBox="1">
            <a:spLocks/>
          </p:cNvSpPr>
          <p:nvPr/>
        </p:nvSpPr>
        <p:spPr>
          <a:xfrm>
            <a:off x="345234" y="957349"/>
            <a:ext cx="8534341" cy="453363"/>
          </a:xfrm>
          <a:prstGeom prst="rect">
            <a:avLst/>
          </a:prstGeom>
        </p:spPr>
        <p:txBody>
          <a:bodyPr lIns="80147" tIns="40074" rIns="80147" bIns="40074">
            <a:noAutofit/>
          </a:bodyPr>
          <a:lstStyle>
            <a:lvl1pPr marL="404813" indent="-404813" algn="l" defTabSz="1039813" rtl="0" eaLnBrk="0" fontAlgn="base" hangingPunct="0">
              <a:spcBef>
                <a:spcPct val="60000"/>
              </a:spcBef>
              <a:spcAft>
                <a:spcPct val="0"/>
              </a:spcAft>
              <a:buClr>
                <a:srgbClr val="BA398A"/>
              </a:buClr>
              <a:buFont typeface="Arial Narrow" pitchFamily="34" charset="0"/>
              <a:buChar char="●"/>
              <a:defRPr sz="2300">
                <a:solidFill>
                  <a:schemeClr val="tx1"/>
                </a:solidFill>
                <a:latin typeface="+mn-lt"/>
                <a:ea typeface="+mn-ea"/>
                <a:cs typeface="+mn-cs"/>
              </a:defRPr>
            </a:lvl1pPr>
            <a:lvl2pPr marL="825500" indent="-215900" algn="l" defTabSz="1039813" rtl="0" eaLnBrk="0" fontAlgn="base" hangingPunct="0">
              <a:spcBef>
                <a:spcPct val="20000"/>
              </a:spcBef>
              <a:spcAft>
                <a:spcPct val="0"/>
              </a:spcAft>
              <a:buClr>
                <a:srgbClr val="BA398A"/>
              </a:buClr>
              <a:buFont typeface="Arial" charset="0"/>
              <a:buChar char="–"/>
              <a:defRPr>
                <a:solidFill>
                  <a:schemeClr val="tx1"/>
                </a:solidFill>
                <a:latin typeface="+mn-lt"/>
              </a:defRPr>
            </a:lvl2pPr>
            <a:lvl3pPr marL="1246188" indent="-215900" algn="l" defTabSz="1039813" rtl="0" eaLnBrk="0" fontAlgn="base" hangingPunct="0">
              <a:spcBef>
                <a:spcPct val="0"/>
              </a:spcBef>
              <a:spcAft>
                <a:spcPct val="0"/>
              </a:spcAft>
              <a:buClr>
                <a:srgbClr val="BA398A"/>
              </a:buClr>
              <a:buSzPct val="50000"/>
              <a:buFont typeface="Arial Narrow" pitchFamily="34" charset="0"/>
              <a:buChar char="●"/>
              <a:defRPr sz="2400">
                <a:solidFill>
                  <a:schemeClr val="tx1"/>
                </a:solidFill>
                <a:latin typeface="+mn-lt"/>
              </a:defRPr>
            </a:lvl3pPr>
            <a:lvl4pPr marL="1668463" indent="-215900" algn="l" defTabSz="1039813" rtl="0" eaLnBrk="0" fontAlgn="base" hangingPunct="0">
              <a:spcBef>
                <a:spcPct val="0"/>
              </a:spcBef>
              <a:spcAft>
                <a:spcPct val="0"/>
              </a:spcAft>
              <a:buClr>
                <a:srgbClr val="BA398A"/>
              </a:buClr>
              <a:buFont typeface="Arial" charset="0"/>
              <a:buChar char="–"/>
              <a:defRPr sz="1400">
                <a:solidFill>
                  <a:schemeClr val="tx1"/>
                </a:solidFill>
                <a:latin typeface="+mn-lt"/>
              </a:defRPr>
            </a:lvl4pPr>
            <a:lvl5pPr marL="2092325" indent="-215900" algn="l" defTabSz="1039813" rtl="0" eaLnBrk="0" fontAlgn="base" hangingPunct="0">
              <a:spcBef>
                <a:spcPct val="0"/>
              </a:spcBef>
              <a:spcAft>
                <a:spcPct val="0"/>
              </a:spcAft>
              <a:buClr>
                <a:srgbClr val="BA398A"/>
              </a:buClr>
              <a:buSzPct val="65000"/>
              <a:buFont typeface="Arial Narrow" pitchFamily="34" charset="0"/>
              <a:buChar char="●"/>
              <a:defRPr sz="1400">
                <a:solidFill>
                  <a:schemeClr val="tx1"/>
                </a:solidFill>
                <a:latin typeface="+mn-lt"/>
              </a:defRPr>
            </a:lvl5pPr>
            <a:lvl6pPr marL="2550663"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7782"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490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02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spcBef>
                <a:spcPts val="1578"/>
              </a:spcBef>
              <a:buClr>
                <a:schemeClr val="accent6"/>
              </a:buClr>
              <a:buNone/>
            </a:pPr>
            <a:r>
              <a:rPr lang="en-US" altLang="ja-JP" sz="2100" kern="0" dirty="0" smtClean="0">
                <a:solidFill>
                  <a:schemeClr val="tx1">
                    <a:lumMod val="65000"/>
                  </a:schemeClr>
                </a:solidFill>
                <a:ea typeface="メイリオ" panose="020B0604030504040204" pitchFamily="50" charset="-128"/>
                <a:cs typeface="メイリオ" panose="020B0604030504040204" pitchFamily="50" charset="-128"/>
              </a:rPr>
              <a:t>Key characteristics required before selecting a factor</a:t>
            </a:r>
            <a:endParaRPr lang="en-US" sz="2100" kern="0" dirty="0" smtClean="0">
              <a:solidFill>
                <a:schemeClr val="tx1">
                  <a:lumMod val="65000"/>
                </a:schemeClr>
              </a:solidFill>
              <a:ea typeface="メイリオ" panose="020B0604030504040204" pitchFamily="50" charset="-128"/>
              <a:cs typeface="メイリオ" panose="020B0604030504040204" pitchFamily="50" charset="-128"/>
            </a:endParaRPr>
          </a:p>
        </p:txBody>
      </p:sp>
      <p:sp>
        <p:nvSpPr>
          <p:cNvPr id="2" name="Espace réservé du pied de page 1"/>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3488234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altLang="ja-JP" b="0" dirty="0" smtClean="0"/>
              <a:t>Testing Factors</a:t>
            </a:r>
            <a:endParaRPr lang="fr-FR" b="0" dirty="0"/>
          </a:p>
        </p:txBody>
      </p:sp>
      <p:sp>
        <p:nvSpPr>
          <p:cNvPr id="18" name="Rectangle 17"/>
          <p:cNvSpPr/>
          <p:nvPr/>
        </p:nvSpPr>
        <p:spPr>
          <a:xfrm>
            <a:off x="344801" y="1340768"/>
            <a:ext cx="8616412" cy="4425645"/>
          </a:xfrm>
          <a:prstGeom prst="rect">
            <a:avLst/>
          </a:prstGeom>
        </p:spPr>
        <p:txBody>
          <a:bodyPr wrap="square" lIns="91424" tIns="91424" rIns="91424" bIns="91424" anchor="t">
            <a:noAutofit/>
          </a:bodyPr>
          <a:lstStyle/>
          <a:p>
            <a:pPr marL="457119" indent="-457119">
              <a:buClr>
                <a:schemeClr val="bg2"/>
              </a:buClr>
              <a:buFont typeface="Arial" panose="020B0604020202020204" pitchFamily="34" charset="0"/>
              <a:buChar char="►"/>
            </a:pPr>
            <a:r>
              <a:rPr lang="en-US" sz="1600" b="1" dirty="0" smtClean="0">
                <a:solidFill>
                  <a:schemeClr val="bg1"/>
                </a:solidFill>
                <a:ea typeface="メイリオ" panose="020B0604030504040204" pitchFamily="50" charset="-128"/>
                <a:cs typeface="メイリオ" panose="020B0604030504040204" pitchFamily="50" charset="-128"/>
              </a:rPr>
              <a:t>Ideas</a:t>
            </a:r>
          </a:p>
          <a:p>
            <a:pPr marL="913192" lvl="1" indent="-457119">
              <a:buClr>
                <a:schemeClr val="bg2"/>
              </a:buClr>
              <a:buFont typeface="Arial" panose="020B0604020202020204" pitchFamily="34" charset="0"/>
              <a:buChar char="►"/>
            </a:pPr>
            <a:r>
              <a:rPr lang="en-US" sz="1600" b="1" dirty="0" smtClean="0">
                <a:solidFill>
                  <a:schemeClr val="bg1"/>
                </a:solidFill>
                <a:ea typeface="メイリオ" panose="020B0604030504040204" pitchFamily="50" charset="-128"/>
                <a:cs typeface="メイリオ" panose="020B0604030504040204" pitchFamily="50" charset="-128"/>
              </a:rPr>
              <a:t>Ratios used by credit analyst, agencies</a:t>
            </a:r>
            <a:r>
              <a:rPr lang="en-US" sz="1600" b="1" dirty="0" smtClean="0">
                <a:solidFill>
                  <a:schemeClr val="bg1"/>
                </a:solidFill>
              </a:rPr>
              <a:t>:</a:t>
            </a:r>
            <a:endParaRPr lang="en-US" sz="1600" b="1" dirty="0">
              <a:solidFill>
                <a:schemeClr val="bg1"/>
              </a:solidFill>
            </a:endParaRPr>
          </a:p>
          <a:p>
            <a:pPr>
              <a:buClr>
                <a:schemeClr val="bg2"/>
              </a:buClr>
            </a:pPr>
            <a:r>
              <a:rPr lang="en-US" altLang="ja-JP" sz="1400" dirty="0" smtClean="0">
                <a:solidFill>
                  <a:schemeClr val="bg1"/>
                </a:solidFill>
                <a:ea typeface="メイリオ" panose="020B0604030504040204" pitchFamily="50" charset="-128"/>
                <a:cs typeface="メイリオ" panose="020B0604030504040204" pitchFamily="50" charset="-128"/>
              </a:rPr>
              <a:t>	</a:t>
            </a:r>
            <a:r>
              <a:rPr lang="en-US" altLang="ja-JP" sz="1600" dirty="0">
                <a:solidFill>
                  <a:schemeClr val="bg1"/>
                </a:solidFill>
                <a:ea typeface="メイリオ" panose="020B0604030504040204" pitchFamily="50" charset="-128"/>
                <a:cs typeface="メイリオ" panose="020B0604030504040204" pitchFamily="50" charset="-128"/>
              </a:rPr>
              <a:t>Leverage ratios, coverage ratios ?</a:t>
            </a:r>
          </a:p>
          <a:p>
            <a:pPr>
              <a:buClr>
                <a:schemeClr val="bg2"/>
              </a:buClr>
            </a:pPr>
            <a:endParaRPr lang="en-US" sz="1400" dirty="0">
              <a:solidFill>
                <a:schemeClr val="bg1"/>
              </a:solidFill>
            </a:endParaRPr>
          </a:p>
          <a:p>
            <a:pPr marL="913192" lvl="1" indent="-457119">
              <a:buClr>
                <a:schemeClr val="bg2"/>
              </a:buClr>
              <a:buFont typeface="Arial" panose="020B0604020202020204" pitchFamily="34" charset="0"/>
              <a:buChar char="►"/>
            </a:pPr>
            <a:r>
              <a:rPr lang="en-US" sz="1600" b="1" dirty="0" smtClean="0">
                <a:solidFill>
                  <a:schemeClr val="bg1"/>
                </a:solidFill>
                <a:ea typeface="メイリオ" panose="020B0604030504040204" pitchFamily="50" charset="-128"/>
                <a:cs typeface="メイリオ" panose="020B0604030504040204" pitchFamily="50" charset="-128"/>
              </a:rPr>
              <a:t>Ratios used by equity factor models:</a:t>
            </a:r>
          </a:p>
          <a:p>
            <a:pPr lvl="1">
              <a:buClr>
                <a:schemeClr val="bg2"/>
              </a:buClr>
            </a:pPr>
            <a:r>
              <a:rPr lang="en-US" altLang="ja-JP" sz="1600" dirty="0">
                <a:solidFill>
                  <a:schemeClr val="bg1"/>
                </a:solidFill>
                <a:ea typeface="メイリオ" panose="020B0604030504040204" pitchFamily="50" charset="-128"/>
                <a:cs typeface="メイリオ" panose="020B0604030504040204" pitchFamily="50" charset="-128"/>
              </a:rPr>
              <a:t>	Equity price momentums, equity volatility ?</a:t>
            </a:r>
          </a:p>
          <a:p>
            <a:pPr marL="913192" lvl="1" indent="-457119">
              <a:buClr>
                <a:schemeClr val="bg2"/>
              </a:buClr>
              <a:buFont typeface="Arial" panose="020B0604020202020204" pitchFamily="34" charset="0"/>
              <a:buChar char="►"/>
            </a:pPr>
            <a:endParaRPr lang="en-US" sz="1600" b="1" dirty="0" smtClean="0">
              <a:solidFill>
                <a:schemeClr val="bg1"/>
              </a:solidFill>
              <a:ea typeface="メイリオ" panose="020B0604030504040204" pitchFamily="50" charset="-128"/>
              <a:cs typeface="メイリオ" panose="020B0604030504040204" pitchFamily="50" charset="-128"/>
            </a:endParaRPr>
          </a:p>
          <a:p>
            <a:pPr marL="913192" lvl="1" indent="-457119">
              <a:buClr>
                <a:schemeClr val="bg2"/>
              </a:buClr>
              <a:buFont typeface="Arial" panose="020B0604020202020204" pitchFamily="34" charset="0"/>
              <a:buChar char="►"/>
            </a:pPr>
            <a:r>
              <a:rPr lang="en-US" sz="1600" b="1" dirty="0" smtClean="0">
                <a:solidFill>
                  <a:schemeClr val="bg1"/>
                </a:solidFill>
                <a:ea typeface="メイリオ" panose="020B0604030504040204" pitchFamily="50" charset="-128"/>
                <a:cs typeface="メイリオ" panose="020B0604030504040204" pitchFamily="50" charset="-128"/>
              </a:rPr>
              <a:t>Ratios linked to bonds markets ?</a:t>
            </a:r>
          </a:p>
          <a:p>
            <a:pPr lvl="1">
              <a:buClr>
                <a:schemeClr val="bg2"/>
              </a:buClr>
            </a:pPr>
            <a:endParaRPr lang="en-US" sz="1600" b="1" dirty="0">
              <a:solidFill>
                <a:schemeClr val="bg1"/>
              </a:solidFill>
              <a:ea typeface="メイリオ" panose="020B0604030504040204" pitchFamily="50" charset="-128"/>
              <a:cs typeface="メイリオ" panose="020B0604030504040204" pitchFamily="50" charset="-128"/>
            </a:endParaRPr>
          </a:p>
          <a:p>
            <a:pPr marL="457119" indent="-457119">
              <a:buClr>
                <a:schemeClr val="bg2"/>
              </a:buClr>
              <a:buFont typeface="Arial" panose="020B0604020202020204" pitchFamily="34" charset="0"/>
              <a:buChar char="►"/>
            </a:pPr>
            <a:r>
              <a:rPr lang="en-US" sz="1600" b="1" dirty="0" smtClean="0">
                <a:solidFill>
                  <a:schemeClr val="bg1"/>
                </a:solidFill>
                <a:ea typeface="メイリオ" panose="020B0604030504040204" pitchFamily="50" charset="-128"/>
                <a:cs typeface="メイリオ" panose="020B0604030504040204" pitchFamily="50" charset="-128"/>
              </a:rPr>
              <a:t>Collecting Data</a:t>
            </a:r>
          </a:p>
          <a:p>
            <a:pPr marL="913192" lvl="1" indent="-457119">
              <a:buClr>
                <a:schemeClr val="bg2"/>
              </a:buClr>
              <a:buFont typeface="Arial" panose="020B0604020202020204" pitchFamily="34" charset="0"/>
              <a:buChar char="►"/>
            </a:pPr>
            <a:r>
              <a:rPr lang="en-US" sz="1600" b="1" dirty="0">
                <a:solidFill>
                  <a:schemeClr val="bg1"/>
                </a:solidFill>
                <a:ea typeface="メイリオ" panose="020B0604030504040204" pitchFamily="50" charset="-128"/>
                <a:cs typeface="メイリオ" panose="020B0604030504040204" pitchFamily="50" charset="-128"/>
              </a:rPr>
              <a:t>Coverage for a full credit benchmark (thousands of bonds/issuers)</a:t>
            </a:r>
          </a:p>
          <a:p>
            <a:pPr marL="913192" lvl="1" indent="-457119">
              <a:buClr>
                <a:schemeClr val="bg2"/>
              </a:buClr>
              <a:buFont typeface="Arial" panose="020B0604020202020204" pitchFamily="34" charset="0"/>
              <a:buChar char="►"/>
            </a:pPr>
            <a:r>
              <a:rPr lang="en-US" sz="1600" b="1" dirty="0">
                <a:solidFill>
                  <a:schemeClr val="bg1"/>
                </a:solidFill>
                <a:ea typeface="メイリオ" panose="020B0604030504040204" pitchFamily="50" charset="-128"/>
                <a:cs typeface="メイリオ" panose="020B0604030504040204" pitchFamily="50" charset="-128"/>
              </a:rPr>
              <a:t>How to map a bond to an equity ?</a:t>
            </a:r>
          </a:p>
          <a:p>
            <a:pPr lvl="1">
              <a:buClr>
                <a:schemeClr val="bg2"/>
              </a:buClr>
            </a:pPr>
            <a:r>
              <a:rPr lang="en-US" sz="1600" b="1" dirty="0">
                <a:solidFill>
                  <a:schemeClr val="bg1"/>
                </a:solidFill>
                <a:ea typeface="メイリオ" panose="020B0604030504040204" pitchFamily="50" charset="-128"/>
                <a:cs typeface="メイリオ" panose="020B0604030504040204" pitchFamily="50" charset="-128"/>
              </a:rPr>
              <a:t>	</a:t>
            </a:r>
            <a:r>
              <a:rPr lang="en-US" sz="1600" dirty="0">
                <a:solidFill>
                  <a:schemeClr val="bg1"/>
                </a:solidFill>
                <a:ea typeface="メイリオ" panose="020B0604030504040204" pitchFamily="50" charset="-128"/>
                <a:cs typeface="メイリオ" panose="020B0604030504040204" pitchFamily="50" charset="-128"/>
              </a:rPr>
              <a:t>Systematic mapping, manual mapping</a:t>
            </a:r>
          </a:p>
          <a:p>
            <a:pPr marL="457119" indent="-457119">
              <a:buClr>
                <a:schemeClr val="bg2"/>
              </a:buClr>
              <a:buFont typeface="Arial" panose="020B0604020202020204" pitchFamily="34" charset="0"/>
              <a:buChar char="►"/>
            </a:pPr>
            <a:endParaRPr lang="en-US" sz="1600" b="1" dirty="0" smtClean="0">
              <a:solidFill>
                <a:schemeClr val="bg1"/>
              </a:solidFill>
              <a:ea typeface="メイリオ" panose="020B0604030504040204" pitchFamily="50" charset="-128"/>
              <a:cs typeface="メイリオ" panose="020B0604030504040204" pitchFamily="50" charset="-128"/>
            </a:endParaRPr>
          </a:p>
          <a:p>
            <a:pPr marL="457119" indent="-457119">
              <a:buClr>
                <a:schemeClr val="bg2"/>
              </a:buClr>
              <a:buFont typeface="Arial" panose="020B0604020202020204" pitchFamily="34" charset="0"/>
              <a:buChar char="►"/>
            </a:pPr>
            <a:r>
              <a:rPr lang="en-US" sz="1600" b="1" dirty="0" smtClean="0">
                <a:solidFill>
                  <a:schemeClr val="bg1"/>
                </a:solidFill>
                <a:ea typeface="メイリオ" panose="020B0604030504040204" pitchFamily="50" charset="-128"/>
                <a:cs typeface="メイリオ" panose="020B0604030504040204" pitchFamily="50" charset="-128"/>
              </a:rPr>
              <a:t>Back testing from 2000 </a:t>
            </a:r>
          </a:p>
          <a:p>
            <a:pPr lvl="1">
              <a:buClr>
                <a:schemeClr val="bg2"/>
              </a:buClr>
            </a:pPr>
            <a:endParaRPr lang="en-US" sz="1600" dirty="0">
              <a:solidFill>
                <a:schemeClr val="bg1"/>
              </a:solidFill>
              <a:ea typeface="メイリオ" panose="020B0604030504040204" pitchFamily="50" charset="-128"/>
              <a:cs typeface="メイリオ" panose="020B0604030504040204" pitchFamily="50" charset="-128"/>
            </a:endParaRPr>
          </a:p>
          <a:p>
            <a:pPr lvl="1">
              <a:buClr>
                <a:schemeClr val="bg2"/>
              </a:buClr>
            </a:pPr>
            <a:endParaRPr lang="en-US" sz="1600" dirty="0">
              <a:solidFill>
                <a:schemeClr val="bg1"/>
              </a:solidFill>
              <a:ea typeface="メイリオ" panose="020B0604030504040204" pitchFamily="50" charset="-128"/>
              <a:cs typeface="メイリオ" panose="020B0604030504040204" pitchFamily="50" charset="-128"/>
            </a:endParaRPr>
          </a:p>
          <a:p>
            <a:pPr>
              <a:buClr>
                <a:schemeClr val="bg2"/>
              </a:buClr>
            </a:pPr>
            <a:endParaRPr lang="en-US" altLang="ja-JP" sz="1400" dirty="0" smtClean="0">
              <a:solidFill>
                <a:schemeClr val="bg1"/>
              </a:solidFill>
              <a:ea typeface="メイリオ" panose="020B0604030504040204" pitchFamily="50" charset="-128"/>
              <a:cs typeface="メイリオ" panose="020B0604030504040204" pitchFamily="50" charset="-128"/>
            </a:endParaRPr>
          </a:p>
          <a:p>
            <a:pPr>
              <a:buClr>
                <a:schemeClr val="bg2"/>
              </a:buClr>
            </a:pPr>
            <a:r>
              <a:rPr lang="en-US" sz="1400" b="1" dirty="0" smtClean="0">
                <a:solidFill>
                  <a:schemeClr val="bg1"/>
                </a:solidFill>
                <a:ea typeface="メイリオ" panose="020B0604030504040204" pitchFamily="50" charset="-128"/>
                <a:cs typeface="メイリオ" panose="020B0604030504040204" pitchFamily="50" charset="-128"/>
              </a:rPr>
              <a:t>		</a:t>
            </a:r>
            <a:r>
              <a:rPr lang="en-US" altLang="ja-JP" sz="1400" dirty="0" smtClean="0">
                <a:solidFill>
                  <a:schemeClr val="bg1"/>
                </a:solidFill>
                <a:ea typeface="メイリオ" panose="020B0604030504040204" pitchFamily="50" charset="-128"/>
                <a:cs typeface="メイリオ" panose="020B0604030504040204" pitchFamily="50" charset="-128"/>
              </a:rPr>
              <a:t>	</a:t>
            </a:r>
            <a:endParaRPr lang="en-US" altLang="ja-JP" sz="1400" dirty="0">
              <a:solidFill>
                <a:schemeClr val="bg1"/>
              </a:solidFill>
              <a:ea typeface="メイリオ" panose="020B0604030504040204" pitchFamily="50" charset="-128"/>
              <a:cs typeface="メイリオ" panose="020B0604030504040204" pitchFamily="50" charset="-128"/>
            </a:endParaRPr>
          </a:p>
          <a:p>
            <a:pPr>
              <a:buClr>
                <a:schemeClr val="bg2"/>
              </a:buClr>
            </a:pPr>
            <a:endParaRPr lang="en-US" sz="1400" dirty="0">
              <a:solidFill>
                <a:schemeClr val="bg1"/>
              </a:solidFill>
              <a:ea typeface="メイリオ" panose="020B0604030504040204" pitchFamily="50" charset="-128"/>
              <a:cs typeface="メイリオ" panose="020B0604030504040204" pitchFamily="50" charset="-128"/>
            </a:endParaRPr>
          </a:p>
          <a:p>
            <a:pPr>
              <a:buClr>
                <a:schemeClr val="bg2"/>
              </a:buClr>
            </a:pPr>
            <a:endParaRPr lang="en-US" altLang="ja-JP" sz="1400" dirty="0">
              <a:solidFill>
                <a:schemeClr val="bg1"/>
              </a:solidFill>
              <a:ea typeface="メイリオ" panose="020B0604030504040204" pitchFamily="50" charset="-128"/>
              <a:cs typeface="メイリオ" panose="020B0604030504040204" pitchFamily="50" charset="-128"/>
            </a:endParaRPr>
          </a:p>
        </p:txBody>
      </p:sp>
      <p:sp>
        <p:nvSpPr>
          <p:cNvPr id="15" name="Espace réservé du texte 3"/>
          <p:cNvSpPr txBox="1">
            <a:spLocks/>
          </p:cNvSpPr>
          <p:nvPr/>
        </p:nvSpPr>
        <p:spPr>
          <a:xfrm>
            <a:off x="345234" y="957349"/>
            <a:ext cx="8534341" cy="453363"/>
          </a:xfrm>
          <a:prstGeom prst="rect">
            <a:avLst/>
          </a:prstGeom>
        </p:spPr>
        <p:txBody>
          <a:bodyPr lIns="80147" tIns="40074" rIns="80147" bIns="40074">
            <a:noAutofit/>
          </a:bodyPr>
          <a:lstStyle>
            <a:lvl1pPr marL="404813" indent="-404813" algn="l" defTabSz="1039813" rtl="0" eaLnBrk="0" fontAlgn="base" hangingPunct="0">
              <a:spcBef>
                <a:spcPct val="60000"/>
              </a:spcBef>
              <a:spcAft>
                <a:spcPct val="0"/>
              </a:spcAft>
              <a:buClr>
                <a:srgbClr val="BA398A"/>
              </a:buClr>
              <a:buFont typeface="Arial Narrow" pitchFamily="34" charset="0"/>
              <a:buChar char="●"/>
              <a:defRPr sz="2300">
                <a:solidFill>
                  <a:schemeClr val="tx1"/>
                </a:solidFill>
                <a:latin typeface="+mn-lt"/>
                <a:ea typeface="+mn-ea"/>
                <a:cs typeface="+mn-cs"/>
              </a:defRPr>
            </a:lvl1pPr>
            <a:lvl2pPr marL="825500" indent="-215900" algn="l" defTabSz="1039813" rtl="0" eaLnBrk="0" fontAlgn="base" hangingPunct="0">
              <a:spcBef>
                <a:spcPct val="20000"/>
              </a:spcBef>
              <a:spcAft>
                <a:spcPct val="0"/>
              </a:spcAft>
              <a:buClr>
                <a:srgbClr val="BA398A"/>
              </a:buClr>
              <a:buFont typeface="Arial" charset="0"/>
              <a:buChar char="–"/>
              <a:defRPr>
                <a:solidFill>
                  <a:schemeClr val="tx1"/>
                </a:solidFill>
                <a:latin typeface="+mn-lt"/>
              </a:defRPr>
            </a:lvl2pPr>
            <a:lvl3pPr marL="1246188" indent="-215900" algn="l" defTabSz="1039813" rtl="0" eaLnBrk="0" fontAlgn="base" hangingPunct="0">
              <a:spcBef>
                <a:spcPct val="0"/>
              </a:spcBef>
              <a:spcAft>
                <a:spcPct val="0"/>
              </a:spcAft>
              <a:buClr>
                <a:srgbClr val="BA398A"/>
              </a:buClr>
              <a:buSzPct val="50000"/>
              <a:buFont typeface="Arial Narrow" pitchFamily="34" charset="0"/>
              <a:buChar char="●"/>
              <a:defRPr sz="2400">
                <a:solidFill>
                  <a:schemeClr val="tx1"/>
                </a:solidFill>
                <a:latin typeface="+mn-lt"/>
              </a:defRPr>
            </a:lvl3pPr>
            <a:lvl4pPr marL="1668463" indent="-215900" algn="l" defTabSz="1039813" rtl="0" eaLnBrk="0" fontAlgn="base" hangingPunct="0">
              <a:spcBef>
                <a:spcPct val="0"/>
              </a:spcBef>
              <a:spcAft>
                <a:spcPct val="0"/>
              </a:spcAft>
              <a:buClr>
                <a:srgbClr val="BA398A"/>
              </a:buClr>
              <a:buFont typeface="Arial" charset="0"/>
              <a:buChar char="–"/>
              <a:defRPr sz="1400">
                <a:solidFill>
                  <a:schemeClr val="tx1"/>
                </a:solidFill>
                <a:latin typeface="+mn-lt"/>
              </a:defRPr>
            </a:lvl4pPr>
            <a:lvl5pPr marL="2092325" indent="-215900" algn="l" defTabSz="1039813" rtl="0" eaLnBrk="0" fontAlgn="base" hangingPunct="0">
              <a:spcBef>
                <a:spcPct val="0"/>
              </a:spcBef>
              <a:spcAft>
                <a:spcPct val="0"/>
              </a:spcAft>
              <a:buClr>
                <a:srgbClr val="BA398A"/>
              </a:buClr>
              <a:buSzPct val="65000"/>
              <a:buFont typeface="Arial Narrow" pitchFamily="34" charset="0"/>
              <a:buChar char="●"/>
              <a:defRPr sz="1400">
                <a:solidFill>
                  <a:schemeClr val="tx1"/>
                </a:solidFill>
                <a:latin typeface="+mn-lt"/>
              </a:defRPr>
            </a:lvl5pPr>
            <a:lvl6pPr marL="2550663"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7782"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490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02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spcBef>
                <a:spcPts val="1578"/>
              </a:spcBef>
              <a:buClr>
                <a:schemeClr val="accent6"/>
              </a:buClr>
              <a:buNone/>
            </a:pPr>
            <a:r>
              <a:rPr lang="en-US" altLang="ja-JP" sz="2100" kern="0" dirty="0" smtClean="0">
                <a:solidFill>
                  <a:schemeClr val="tx1">
                    <a:lumMod val="65000"/>
                  </a:schemeClr>
                </a:solidFill>
                <a:ea typeface="メイリオ" panose="020B0604030504040204" pitchFamily="50" charset="-128"/>
                <a:cs typeface="メイリオ" panose="020B0604030504040204" pitchFamily="50" charset="-128"/>
              </a:rPr>
              <a:t>How do we find and test factors ?</a:t>
            </a:r>
            <a:endParaRPr lang="en-US" sz="2100" kern="0" dirty="0" smtClean="0">
              <a:solidFill>
                <a:schemeClr val="tx1">
                  <a:lumMod val="65000"/>
                </a:schemeClr>
              </a:solidFill>
              <a:ea typeface="メイリオ" panose="020B0604030504040204" pitchFamily="50" charset="-128"/>
              <a:cs typeface="メイリオ" panose="020B0604030504040204" pitchFamily="50" charset="-128"/>
            </a:endParaRPr>
          </a:p>
        </p:txBody>
      </p:sp>
      <p:sp>
        <p:nvSpPr>
          <p:cNvPr id="2" name="Espace réservé du pied de page 1"/>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3703368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283968" y="3331245"/>
            <a:ext cx="2736304" cy="818459"/>
            <a:chOff x="5004049" y="2538535"/>
            <a:chExt cx="2736304" cy="818458"/>
          </a:xfrm>
        </p:grpSpPr>
        <p:sp>
          <p:nvSpPr>
            <p:cNvPr id="8" name="Rectangle 7"/>
            <p:cNvSpPr/>
            <p:nvPr/>
          </p:nvSpPr>
          <p:spPr>
            <a:xfrm>
              <a:off x="5148064" y="2711075"/>
              <a:ext cx="1152128" cy="50405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dirty="0" smtClean="0">
                  <a:solidFill>
                    <a:schemeClr val="tx1"/>
                  </a:solidFill>
                </a:rPr>
                <a:t>Financial Reports</a:t>
              </a:r>
            </a:p>
          </p:txBody>
        </p:sp>
        <p:sp>
          <p:nvSpPr>
            <p:cNvPr id="9" name="Rectangle 8"/>
            <p:cNvSpPr/>
            <p:nvPr/>
          </p:nvSpPr>
          <p:spPr>
            <a:xfrm>
              <a:off x="6444208" y="2711075"/>
              <a:ext cx="1152128" cy="50405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dirty="0" smtClean="0">
                  <a:solidFill>
                    <a:schemeClr val="tx1"/>
                  </a:solidFill>
                </a:rPr>
                <a:t>Market Data</a:t>
              </a:r>
            </a:p>
          </p:txBody>
        </p:sp>
        <p:sp>
          <p:nvSpPr>
            <p:cNvPr id="5" name="TextBox 4"/>
            <p:cNvSpPr txBox="1"/>
            <p:nvPr/>
          </p:nvSpPr>
          <p:spPr>
            <a:xfrm>
              <a:off x="5004049" y="2538535"/>
              <a:ext cx="2736304" cy="818458"/>
            </a:xfrm>
            <a:prstGeom prst="rect">
              <a:avLst/>
            </a:prstGeom>
            <a:noFill/>
            <a:ln w="6350">
              <a:solidFill>
                <a:schemeClr val="bg1"/>
              </a:solidFill>
              <a:prstDash val="dash"/>
            </a:ln>
          </p:spPr>
          <p:txBody>
            <a:bodyPr wrap="square" lIns="0" tIns="0" rIns="0" bIns="0" rtlCol="0">
              <a:noAutofit/>
            </a:bodyPr>
            <a:lstStyle/>
            <a:p>
              <a:endParaRPr lang="fr-FR" sz="1400" dirty="0" smtClean="0">
                <a:solidFill>
                  <a:schemeClr val="accent4"/>
                </a:solidFill>
              </a:endParaRPr>
            </a:p>
          </p:txBody>
        </p:sp>
      </p:grpSp>
      <p:sp>
        <p:nvSpPr>
          <p:cNvPr id="11" name="Title 1"/>
          <p:cNvSpPr>
            <a:spLocks noGrp="1"/>
          </p:cNvSpPr>
          <p:nvPr>
            <p:ph type="title"/>
          </p:nvPr>
        </p:nvSpPr>
        <p:spPr/>
        <p:txBody>
          <a:bodyPr>
            <a:normAutofit/>
          </a:bodyPr>
          <a:lstStyle/>
          <a:p>
            <a:r>
              <a:rPr lang="en-US" altLang="ja-JP" b="0" dirty="0" smtClean="0"/>
              <a:t>Scoring a Factor</a:t>
            </a:r>
            <a:endParaRPr lang="fr-FR" b="0" dirty="0"/>
          </a:p>
        </p:txBody>
      </p:sp>
      <p:sp>
        <p:nvSpPr>
          <p:cNvPr id="15" name="Espace réservé du texte 3"/>
          <p:cNvSpPr txBox="1">
            <a:spLocks/>
          </p:cNvSpPr>
          <p:nvPr/>
        </p:nvSpPr>
        <p:spPr>
          <a:xfrm>
            <a:off x="345234" y="957349"/>
            <a:ext cx="8534341" cy="453363"/>
          </a:xfrm>
          <a:prstGeom prst="rect">
            <a:avLst/>
          </a:prstGeom>
        </p:spPr>
        <p:txBody>
          <a:bodyPr lIns="80147" tIns="40074" rIns="80147" bIns="40074">
            <a:noAutofit/>
          </a:bodyPr>
          <a:lstStyle>
            <a:lvl1pPr marL="404813" indent="-404813" algn="l" defTabSz="1039813" rtl="0" eaLnBrk="0" fontAlgn="base" hangingPunct="0">
              <a:spcBef>
                <a:spcPct val="60000"/>
              </a:spcBef>
              <a:spcAft>
                <a:spcPct val="0"/>
              </a:spcAft>
              <a:buClr>
                <a:srgbClr val="BA398A"/>
              </a:buClr>
              <a:buFont typeface="Arial Narrow" pitchFamily="34" charset="0"/>
              <a:buChar char="●"/>
              <a:defRPr sz="2300">
                <a:solidFill>
                  <a:schemeClr val="tx1"/>
                </a:solidFill>
                <a:latin typeface="+mn-lt"/>
                <a:ea typeface="+mn-ea"/>
                <a:cs typeface="+mn-cs"/>
              </a:defRPr>
            </a:lvl1pPr>
            <a:lvl2pPr marL="825500" indent="-215900" algn="l" defTabSz="1039813" rtl="0" eaLnBrk="0" fontAlgn="base" hangingPunct="0">
              <a:spcBef>
                <a:spcPct val="20000"/>
              </a:spcBef>
              <a:spcAft>
                <a:spcPct val="0"/>
              </a:spcAft>
              <a:buClr>
                <a:srgbClr val="BA398A"/>
              </a:buClr>
              <a:buFont typeface="Arial" charset="0"/>
              <a:buChar char="–"/>
              <a:defRPr>
                <a:solidFill>
                  <a:schemeClr val="tx1"/>
                </a:solidFill>
                <a:latin typeface="+mn-lt"/>
              </a:defRPr>
            </a:lvl2pPr>
            <a:lvl3pPr marL="1246188" indent="-215900" algn="l" defTabSz="1039813" rtl="0" eaLnBrk="0" fontAlgn="base" hangingPunct="0">
              <a:spcBef>
                <a:spcPct val="0"/>
              </a:spcBef>
              <a:spcAft>
                <a:spcPct val="0"/>
              </a:spcAft>
              <a:buClr>
                <a:srgbClr val="BA398A"/>
              </a:buClr>
              <a:buSzPct val="50000"/>
              <a:buFont typeface="Arial Narrow" pitchFamily="34" charset="0"/>
              <a:buChar char="●"/>
              <a:defRPr sz="2400">
                <a:solidFill>
                  <a:schemeClr val="tx1"/>
                </a:solidFill>
                <a:latin typeface="+mn-lt"/>
              </a:defRPr>
            </a:lvl3pPr>
            <a:lvl4pPr marL="1668463" indent="-215900" algn="l" defTabSz="1039813" rtl="0" eaLnBrk="0" fontAlgn="base" hangingPunct="0">
              <a:spcBef>
                <a:spcPct val="0"/>
              </a:spcBef>
              <a:spcAft>
                <a:spcPct val="0"/>
              </a:spcAft>
              <a:buClr>
                <a:srgbClr val="BA398A"/>
              </a:buClr>
              <a:buFont typeface="Arial" charset="0"/>
              <a:buChar char="–"/>
              <a:defRPr sz="1400">
                <a:solidFill>
                  <a:schemeClr val="tx1"/>
                </a:solidFill>
                <a:latin typeface="+mn-lt"/>
              </a:defRPr>
            </a:lvl4pPr>
            <a:lvl5pPr marL="2092325" indent="-215900" algn="l" defTabSz="1039813" rtl="0" eaLnBrk="0" fontAlgn="base" hangingPunct="0">
              <a:spcBef>
                <a:spcPct val="0"/>
              </a:spcBef>
              <a:spcAft>
                <a:spcPct val="0"/>
              </a:spcAft>
              <a:buClr>
                <a:srgbClr val="BA398A"/>
              </a:buClr>
              <a:buSzPct val="65000"/>
              <a:buFont typeface="Arial Narrow" pitchFamily="34" charset="0"/>
              <a:buChar char="●"/>
              <a:defRPr sz="1400">
                <a:solidFill>
                  <a:schemeClr val="tx1"/>
                </a:solidFill>
                <a:latin typeface="+mn-lt"/>
              </a:defRPr>
            </a:lvl5pPr>
            <a:lvl6pPr marL="2550663"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7782"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490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02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spcBef>
                <a:spcPts val="1578"/>
              </a:spcBef>
              <a:buClr>
                <a:schemeClr val="accent6"/>
              </a:buClr>
              <a:buNone/>
            </a:pPr>
            <a:r>
              <a:rPr lang="en-US" altLang="ja-JP" sz="2100" kern="0" dirty="0" smtClean="0">
                <a:solidFill>
                  <a:schemeClr val="tx1">
                    <a:lumMod val="65000"/>
                  </a:schemeClr>
                </a:solidFill>
                <a:ea typeface="メイリオ" panose="020B0604030504040204" pitchFamily="50" charset="-128"/>
                <a:cs typeface="メイリオ" panose="020B0604030504040204" pitchFamily="50" charset="-128"/>
              </a:rPr>
              <a:t>From the bond to the score</a:t>
            </a:r>
            <a:endParaRPr lang="en-US" sz="2100" kern="0" dirty="0" smtClean="0">
              <a:solidFill>
                <a:schemeClr val="tx1">
                  <a:lumMod val="65000"/>
                </a:schemeClr>
              </a:solidFill>
              <a:ea typeface="メイリオ" panose="020B0604030504040204" pitchFamily="50" charset="-128"/>
              <a:cs typeface="メイリオ" panose="020B0604030504040204" pitchFamily="50" charset="-128"/>
            </a:endParaRPr>
          </a:p>
        </p:txBody>
      </p:sp>
      <p:sp>
        <p:nvSpPr>
          <p:cNvPr id="2" name="Rectangle 1"/>
          <p:cNvSpPr/>
          <p:nvPr/>
        </p:nvSpPr>
        <p:spPr>
          <a:xfrm>
            <a:off x="2555776" y="1628800"/>
            <a:ext cx="1152128" cy="50405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dirty="0" smtClean="0">
                <a:solidFill>
                  <a:schemeClr val="tx1"/>
                </a:solidFill>
              </a:rPr>
              <a:t>Bond</a:t>
            </a:r>
          </a:p>
        </p:txBody>
      </p:sp>
      <p:sp>
        <p:nvSpPr>
          <p:cNvPr id="7" name="Rectangle 6"/>
          <p:cNvSpPr/>
          <p:nvPr/>
        </p:nvSpPr>
        <p:spPr>
          <a:xfrm>
            <a:off x="5076056" y="1629705"/>
            <a:ext cx="1152128" cy="50405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dirty="0" smtClean="0">
                <a:solidFill>
                  <a:schemeClr val="tx1"/>
                </a:solidFill>
              </a:rPr>
              <a:t>Obligor</a:t>
            </a:r>
          </a:p>
        </p:txBody>
      </p:sp>
      <p:sp>
        <p:nvSpPr>
          <p:cNvPr id="12" name="Rectangle 11"/>
          <p:cNvSpPr/>
          <p:nvPr/>
        </p:nvSpPr>
        <p:spPr>
          <a:xfrm>
            <a:off x="5076056" y="5270960"/>
            <a:ext cx="1152128" cy="50405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dirty="0" smtClean="0">
                <a:solidFill>
                  <a:schemeClr val="tx1"/>
                </a:solidFill>
              </a:rPr>
              <a:t>Factor Value</a:t>
            </a:r>
          </a:p>
        </p:txBody>
      </p:sp>
      <p:sp>
        <p:nvSpPr>
          <p:cNvPr id="13" name="Rectangle 12"/>
          <p:cNvSpPr/>
          <p:nvPr/>
        </p:nvSpPr>
        <p:spPr>
          <a:xfrm>
            <a:off x="2555776" y="5270960"/>
            <a:ext cx="1152128" cy="50405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fr-FR" sz="1400" dirty="0" smtClean="0">
                <a:solidFill>
                  <a:schemeClr val="tx1"/>
                </a:solidFill>
              </a:rPr>
              <a:t>Factor Score</a:t>
            </a:r>
          </a:p>
        </p:txBody>
      </p:sp>
      <p:sp>
        <p:nvSpPr>
          <p:cNvPr id="3" name="Right Arrow 2"/>
          <p:cNvSpPr/>
          <p:nvPr/>
        </p:nvSpPr>
        <p:spPr>
          <a:xfrm>
            <a:off x="4046647" y="1737717"/>
            <a:ext cx="792088" cy="288032"/>
          </a:xfrm>
          <a:prstGeom prst="rightArrow">
            <a:avLst/>
          </a:prstGeom>
          <a:solidFill>
            <a:srgbClr val="92D050"/>
          </a:solidFill>
          <a:ln w="3175">
            <a:solidFill>
              <a:srgbClr val="A0C8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chemeClr val="tx1"/>
              </a:solidFill>
            </a:endParaRPr>
          </a:p>
        </p:txBody>
      </p:sp>
      <p:sp>
        <p:nvSpPr>
          <p:cNvPr id="4" name="TextBox 3"/>
          <p:cNvSpPr txBox="1"/>
          <p:nvPr/>
        </p:nvSpPr>
        <p:spPr>
          <a:xfrm>
            <a:off x="4046647" y="1412776"/>
            <a:ext cx="648072" cy="216024"/>
          </a:xfrm>
          <a:prstGeom prst="rect">
            <a:avLst/>
          </a:prstGeom>
          <a:noFill/>
        </p:spPr>
        <p:txBody>
          <a:bodyPr wrap="none" lIns="0" tIns="0" rIns="0" bIns="0" rtlCol="0">
            <a:noAutofit/>
          </a:bodyPr>
          <a:lstStyle/>
          <a:p>
            <a:r>
              <a:rPr lang="fr-FR" sz="1400" dirty="0" smtClean="0">
                <a:solidFill>
                  <a:schemeClr val="accent4"/>
                </a:solidFill>
              </a:rPr>
              <a:t>Mapping</a:t>
            </a:r>
          </a:p>
        </p:txBody>
      </p:sp>
      <p:sp>
        <p:nvSpPr>
          <p:cNvPr id="16" name="TextBox 15"/>
          <p:cNvSpPr txBox="1"/>
          <p:nvPr/>
        </p:nvSpPr>
        <p:spPr>
          <a:xfrm>
            <a:off x="5990863" y="2509583"/>
            <a:ext cx="648072" cy="468052"/>
          </a:xfrm>
          <a:prstGeom prst="rect">
            <a:avLst/>
          </a:prstGeom>
          <a:noFill/>
        </p:spPr>
        <p:txBody>
          <a:bodyPr wrap="none" lIns="0" tIns="0" rIns="0" bIns="0" rtlCol="0">
            <a:noAutofit/>
          </a:bodyPr>
          <a:lstStyle/>
          <a:p>
            <a:pPr algn="ctr"/>
            <a:r>
              <a:rPr lang="fr-FR" sz="1400" dirty="0" smtClean="0">
                <a:solidFill>
                  <a:schemeClr val="accent4"/>
                </a:solidFill>
              </a:rPr>
              <a:t>Data</a:t>
            </a:r>
            <a:br>
              <a:rPr lang="fr-FR" sz="1400" dirty="0" smtClean="0">
                <a:solidFill>
                  <a:schemeClr val="accent4"/>
                </a:solidFill>
              </a:rPr>
            </a:br>
            <a:r>
              <a:rPr lang="fr-FR" sz="1400" dirty="0" smtClean="0">
                <a:solidFill>
                  <a:schemeClr val="accent4"/>
                </a:solidFill>
              </a:rPr>
              <a:t>Collection</a:t>
            </a:r>
          </a:p>
        </p:txBody>
      </p:sp>
      <p:sp>
        <p:nvSpPr>
          <p:cNvPr id="17" name="Right Arrow 16"/>
          <p:cNvSpPr/>
          <p:nvPr/>
        </p:nvSpPr>
        <p:spPr>
          <a:xfrm rot="5400000">
            <a:off x="5256076" y="4584373"/>
            <a:ext cx="792088" cy="288032"/>
          </a:xfrm>
          <a:prstGeom prst="rightArrow">
            <a:avLst/>
          </a:prstGeom>
          <a:solidFill>
            <a:srgbClr val="92D050"/>
          </a:solidFill>
          <a:ln w="3175">
            <a:solidFill>
              <a:srgbClr val="A0C8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chemeClr val="tx1"/>
              </a:solidFill>
            </a:endParaRPr>
          </a:p>
        </p:txBody>
      </p:sp>
      <p:sp>
        <p:nvSpPr>
          <p:cNvPr id="20" name="Right Arrow 19"/>
          <p:cNvSpPr/>
          <p:nvPr/>
        </p:nvSpPr>
        <p:spPr>
          <a:xfrm rot="10800000">
            <a:off x="3995936" y="5378972"/>
            <a:ext cx="792088" cy="288032"/>
          </a:xfrm>
          <a:prstGeom prst="rightArrow">
            <a:avLst/>
          </a:prstGeom>
          <a:solidFill>
            <a:srgbClr val="92D050"/>
          </a:solidFill>
          <a:ln w="3175">
            <a:solidFill>
              <a:srgbClr val="A0C8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chemeClr val="tx1"/>
              </a:solidFill>
            </a:endParaRPr>
          </a:p>
        </p:txBody>
      </p:sp>
      <p:sp>
        <p:nvSpPr>
          <p:cNvPr id="21" name="TextBox 20"/>
          <p:cNvSpPr txBox="1"/>
          <p:nvPr/>
        </p:nvSpPr>
        <p:spPr>
          <a:xfrm>
            <a:off x="3995944" y="4941169"/>
            <a:ext cx="792089" cy="234027"/>
          </a:xfrm>
          <a:prstGeom prst="rect">
            <a:avLst/>
          </a:prstGeom>
          <a:noFill/>
        </p:spPr>
        <p:txBody>
          <a:bodyPr wrap="none" lIns="0" tIns="0" rIns="0" bIns="0" rtlCol="0">
            <a:noAutofit/>
          </a:bodyPr>
          <a:lstStyle/>
          <a:p>
            <a:pPr algn="ctr"/>
            <a:r>
              <a:rPr lang="fr-FR" sz="1400" dirty="0" smtClean="0">
                <a:solidFill>
                  <a:schemeClr val="accent4"/>
                </a:solidFill>
              </a:rPr>
              <a:t>Normalization</a:t>
            </a:r>
          </a:p>
        </p:txBody>
      </p:sp>
      <p:cxnSp>
        <p:nvCxnSpPr>
          <p:cNvPr id="23" name="Straight Arrow Connector 22"/>
          <p:cNvCxnSpPr/>
          <p:nvPr/>
        </p:nvCxnSpPr>
        <p:spPr>
          <a:xfrm>
            <a:off x="3131840" y="2347564"/>
            <a:ext cx="0" cy="2729669"/>
          </a:xfrm>
          <a:prstGeom prst="straightConnector1">
            <a:avLst/>
          </a:prstGeom>
          <a:ln>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47664" y="3496949"/>
            <a:ext cx="1404156" cy="430899"/>
          </a:xfrm>
          <a:prstGeom prst="rect">
            <a:avLst/>
          </a:prstGeom>
          <a:noFill/>
        </p:spPr>
        <p:txBody>
          <a:bodyPr wrap="none" lIns="0" tIns="0" rIns="0" bIns="0" rtlCol="0">
            <a:noAutofit/>
          </a:bodyPr>
          <a:lstStyle/>
          <a:p>
            <a:pPr algn="ctr"/>
            <a:r>
              <a:rPr lang="fr-FR" sz="1400" dirty="0" smtClean="0">
                <a:solidFill>
                  <a:schemeClr val="accent4"/>
                </a:solidFill>
              </a:rPr>
              <a:t>Bond To Score</a:t>
            </a:r>
            <a:br>
              <a:rPr lang="fr-FR" sz="1400" dirty="0" smtClean="0">
                <a:solidFill>
                  <a:schemeClr val="accent4"/>
                </a:solidFill>
              </a:rPr>
            </a:br>
            <a:r>
              <a:rPr lang="fr-FR" sz="1400" dirty="0" smtClean="0">
                <a:solidFill>
                  <a:schemeClr val="accent4"/>
                </a:solidFill>
              </a:rPr>
              <a:t>for one Factor</a:t>
            </a:r>
          </a:p>
        </p:txBody>
      </p:sp>
      <p:sp>
        <p:nvSpPr>
          <p:cNvPr id="28" name="Right Arrow 27"/>
          <p:cNvSpPr/>
          <p:nvPr/>
        </p:nvSpPr>
        <p:spPr>
          <a:xfrm rot="5400000">
            <a:off x="5256076" y="2599591"/>
            <a:ext cx="792088" cy="288032"/>
          </a:xfrm>
          <a:prstGeom prst="rightArrow">
            <a:avLst/>
          </a:prstGeom>
          <a:solidFill>
            <a:srgbClr val="92D050"/>
          </a:solidFill>
          <a:ln w="3175">
            <a:solidFill>
              <a:srgbClr val="A0C8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smtClean="0">
              <a:solidFill>
                <a:schemeClr val="tx1"/>
              </a:solidFill>
            </a:endParaRPr>
          </a:p>
        </p:txBody>
      </p:sp>
      <p:sp>
        <p:nvSpPr>
          <p:cNvPr id="6" name="Espace réservé du pied de page 5"/>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3484263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normAutofit/>
          </a:bodyPr>
          <a:lstStyle/>
          <a:p>
            <a:r>
              <a:rPr lang="en-US" altLang="fr-FR" sz="2800" b="0" dirty="0" smtClean="0"/>
              <a:t>Illustrative example: cumulated performance per quintile </a:t>
            </a:r>
            <a:endParaRPr lang="en-US" altLang="fr-FR" sz="2800" b="0" dirty="0"/>
          </a:p>
        </p:txBody>
      </p:sp>
      <p:sp>
        <p:nvSpPr>
          <p:cNvPr id="12" name="Text Placeholder 1"/>
          <p:cNvSpPr txBox="1">
            <a:spLocks noChangeAspect="1"/>
          </p:cNvSpPr>
          <p:nvPr/>
        </p:nvSpPr>
        <p:spPr bwMode="auto">
          <a:xfrm>
            <a:off x="344809" y="1022228"/>
            <a:ext cx="8375671" cy="1038621"/>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defPPr>
              <a:defRPr lang="fr-FR"/>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200" indent="-160294" algn="l">
              <a:spcAft>
                <a:spcPts val="900"/>
              </a:spcAft>
              <a:buClr>
                <a:schemeClr val="bg2"/>
              </a:buClr>
              <a:buFont typeface="Wingdings" pitchFamily="2" charset="2"/>
              <a:buChar char="§"/>
            </a:pPr>
            <a:r>
              <a:rPr lang="en-US" sz="1600" dirty="0">
                <a:sym typeface="Wingdings" pitchFamily="2" charset="2"/>
              </a:rPr>
              <a:t>General idea: </a:t>
            </a:r>
            <a:r>
              <a:rPr lang="en-US" sz="1600" b="0" dirty="0">
                <a:sym typeface="Wingdings" pitchFamily="2" charset="2"/>
              </a:rPr>
              <a:t>focusing on bonds that have an attractive valuation in regards to their risk</a:t>
            </a:r>
          </a:p>
          <a:p>
            <a:pPr marL="91200" indent="-160294" algn="l">
              <a:spcAft>
                <a:spcPts val="900"/>
              </a:spcAft>
              <a:buClr>
                <a:schemeClr val="bg2"/>
              </a:buClr>
              <a:buFont typeface="Wingdings" pitchFamily="2" charset="2"/>
              <a:buChar char="§"/>
            </a:pPr>
            <a:r>
              <a:rPr lang="en-US" sz="1600" dirty="0">
                <a:sym typeface="Wingdings" pitchFamily="2" charset="2"/>
              </a:rPr>
              <a:t>Main indicator(s): </a:t>
            </a:r>
            <a:r>
              <a:rPr lang="en-US" sz="1600" b="0" dirty="0" smtClean="0">
                <a:sym typeface="Wingdings" pitchFamily="2" charset="2"/>
              </a:rPr>
              <a:t>OAS* / </a:t>
            </a:r>
            <a:r>
              <a:rPr lang="en-US" sz="1600" b="0" dirty="0">
                <a:sym typeface="Wingdings" pitchFamily="2" charset="2"/>
              </a:rPr>
              <a:t>distance to </a:t>
            </a:r>
            <a:r>
              <a:rPr lang="en-US" sz="1600" b="0" dirty="0" smtClean="0">
                <a:sym typeface="Wingdings" pitchFamily="2" charset="2"/>
              </a:rPr>
              <a:t>default</a:t>
            </a:r>
            <a:endParaRPr lang="en-US" sz="1600" b="0" dirty="0">
              <a:sym typeface="Wingdings" pitchFamily="2" charset="2"/>
            </a:endParaRPr>
          </a:p>
          <a:p>
            <a:pPr marL="91200" indent="-160294" algn="l">
              <a:spcAft>
                <a:spcPts val="900"/>
              </a:spcAft>
              <a:buClr>
                <a:schemeClr val="accent6"/>
              </a:buClr>
              <a:buFont typeface="Wingdings" pitchFamily="2" charset="2"/>
              <a:buChar char="§"/>
            </a:pPr>
            <a:endParaRPr lang="en-US" sz="1600" dirty="0">
              <a:sym typeface="Wingdings" pitchFamily="2" charset="2"/>
            </a:endParaRPr>
          </a:p>
          <a:p>
            <a:pPr algn="l">
              <a:spcAft>
                <a:spcPts val="900"/>
              </a:spcAft>
              <a:buClr>
                <a:schemeClr val="accent6"/>
              </a:buClr>
            </a:pPr>
            <a:endParaRPr lang="en-US" sz="1300" b="0" i="1" dirty="0">
              <a:sym typeface="Wingdings" pitchFamily="2" charset="2"/>
            </a:endParaRPr>
          </a:p>
          <a:p>
            <a:pPr>
              <a:buClr>
                <a:schemeClr val="accent6"/>
              </a:buClr>
            </a:pPr>
            <a:endParaRPr lang="en-US" sz="1300" dirty="0">
              <a:sym typeface="Wingdings" pitchFamily="2" charset="2"/>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11" y="1964663"/>
            <a:ext cx="7042939" cy="3647236"/>
          </a:xfrm>
          <a:prstGeom prst="rect">
            <a:avLst/>
          </a:prstGeom>
        </p:spPr>
      </p:pic>
      <p:sp>
        <p:nvSpPr>
          <p:cNvPr id="10" name="Text Box 16"/>
          <p:cNvSpPr txBox="1">
            <a:spLocks noChangeArrowheads="1"/>
          </p:cNvSpPr>
          <p:nvPr/>
        </p:nvSpPr>
        <p:spPr bwMode="auto">
          <a:xfrm>
            <a:off x="395288" y="5563773"/>
            <a:ext cx="8444234" cy="548075"/>
          </a:xfrm>
          <a:prstGeom prst="rect">
            <a:avLst/>
          </a:prstGeom>
          <a:noFill/>
          <a:ln w="19050">
            <a:noFill/>
            <a:miter lim="800000"/>
            <a:headEnd/>
            <a:tailEnd/>
          </a:ln>
        </p:spPr>
        <p:txBody>
          <a:bodyPr wrap="square" lIns="0" tIns="0" rIns="0" bIns="0" anchor="t">
            <a:noAutofit/>
          </a:bodyPr>
          <a:lstStyle/>
          <a:p>
            <a:pPr>
              <a:buClr>
                <a:srgbClr val="000000"/>
              </a:buClr>
              <a:buSzPct val="100000"/>
            </a:pPr>
            <a:r>
              <a:rPr lang="en-US" sz="900" dirty="0" smtClean="0">
                <a:solidFill>
                  <a:schemeClr val="bg1"/>
                </a:solidFill>
              </a:rPr>
              <a:t>* OAS: Option-adjusted spread</a:t>
            </a:r>
          </a:p>
          <a:p>
            <a:pPr>
              <a:buClr>
                <a:srgbClr val="000000"/>
              </a:buClr>
              <a:buSzPct val="100000"/>
            </a:pPr>
            <a:r>
              <a:rPr lang="en-US" sz="900" dirty="0" smtClean="0">
                <a:solidFill>
                  <a:schemeClr val="bg1"/>
                </a:solidFill>
              </a:rPr>
              <a:t>Source </a:t>
            </a:r>
            <a:r>
              <a:rPr lang="en-US" sz="900" dirty="0">
                <a:solidFill>
                  <a:schemeClr val="bg1"/>
                </a:solidFill>
              </a:rPr>
              <a:t>for the chart: BNP Paribas </a:t>
            </a:r>
            <a:r>
              <a:rPr lang="en-US" sz="900" dirty="0" smtClean="0">
                <a:solidFill>
                  <a:schemeClr val="bg1"/>
                </a:solidFill>
              </a:rPr>
              <a:t>AM, </a:t>
            </a:r>
            <a:r>
              <a:rPr lang="en-US" sz="900" dirty="0">
                <a:solidFill>
                  <a:schemeClr val="bg1"/>
                </a:solidFill>
              </a:rPr>
              <a:t>as of </a:t>
            </a:r>
            <a:r>
              <a:rPr lang="en-US" sz="900" dirty="0" smtClean="0">
                <a:solidFill>
                  <a:schemeClr val="bg1"/>
                </a:solidFill>
              </a:rPr>
              <a:t>December 2017. The </a:t>
            </a:r>
            <a:r>
              <a:rPr lang="en-US" sz="900" dirty="0">
                <a:solidFill>
                  <a:schemeClr val="bg1"/>
                </a:solidFill>
              </a:rPr>
              <a:t>simulations are the result of estimates of BNP Paribas </a:t>
            </a:r>
            <a:r>
              <a:rPr lang="en-US" sz="900" dirty="0" smtClean="0">
                <a:solidFill>
                  <a:schemeClr val="bg1"/>
                </a:solidFill>
              </a:rPr>
              <a:t>AM  based </a:t>
            </a:r>
            <a:r>
              <a:rPr lang="en-US" sz="900" dirty="0">
                <a:solidFill>
                  <a:schemeClr val="bg1"/>
                </a:solidFill>
              </a:rPr>
              <a:t>on various parameters used and should not be viewed as a promise of future results of the fund. As a consequence, data contained herein are indicative only and are provided solely for information purposes</a:t>
            </a:r>
            <a:r>
              <a:rPr lang="en-US" sz="900" dirty="0" smtClean="0">
                <a:solidFill>
                  <a:schemeClr val="bg1"/>
                </a:solidFill>
              </a:rPr>
              <a:t>. Past </a:t>
            </a:r>
            <a:r>
              <a:rPr lang="en-US" sz="900" dirty="0">
                <a:solidFill>
                  <a:schemeClr val="bg1"/>
                </a:solidFill>
              </a:rPr>
              <a:t>performance or achievements are not indicative of current or future performance.</a:t>
            </a:r>
          </a:p>
        </p:txBody>
      </p:sp>
      <p:sp>
        <p:nvSpPr>
          <p:cNvPr id="16" name="TextBox 15"/>
          <p:cNvSpPr txBox="1"/>
          <p:nvPr/>
        </p:nvSpPr>
        <p:spPr>
          <a:xfrm>
            <a:off x="1835696" y="1772816"/>
            <a:ext cx="5112568" cy="202907"/>
          </a:xfrm>
          <a:prstGeom prst="rect">
            <a:avLst/>
          </a:prstGeom>
          <a:solidFill>
            <a:schemeClr val="tx1"/>
          </a:solidFill>
        </p:spPr>
        <p:txBody>
          <a:bodyPr wrap="square" lIns="0" tIns="0" rIns="0" bIns="0" rtlCol="0">
            <a:noAutofit/>
          </a:bodyPr>
          <a:lstStyle/>
          <a:p>
            <a:pPr algn="ctr">
              <a:spcAft>
                <a:spcPts val="1027"/>
              </a:spcAft>
              <a:buClr>
                <a:schemeClr val="accent6"/>
              </a:buClr>
            </a:pPr>
            <a:r>
              <a:rPr lang="en-US" sz="1050" b="1" dirty="0" smtClean="0">
                <a:solidFill>
                  <a:schemeClr val="bg1"/>
                </a:solidFill>
                <a:sym typeface="Wingdings" pitchFamily="2" charset="2"/>
              </a:rPr>
              <a:t>Performance per quintile on a USD IG universe: OAS to distance to default</a:t>
            </a:r>
            <a:endParaRPr lang="en-US" sz="1050" b="1" dirty="0">
              <a:solidFill>
                <a:schemeClr val="bg1"/>
              </a:solidFill>
              <a:sym typeface="Wingdings" pitchFamily="2" charset="2"/>
            </a:endParaRPr>
          </a:p>
        </p:txBody>
      </p:sp>
      <p:cxnSp>
        <p:nvCxnSpPr>
          <p:cNvPr id="3" name="Straight Arrow Connector 2"/>
          <p:cNvCxnSpPr/>
          <p:nvPr/>
        </p:nvCxnSpPr>
        <p:spPr>
          <a:xfrm flipV="1">
            <a:off x="7452320" y="2492896"/>
            <a:ext cx="0" cy="864096"/>
          </a:xfrm>
          <a:prstGeom prst="straightConnector1">
            <a:avLst/>
          </a:prstGeom>
          <a:ln w="444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452320" y="3539208"/>
            <a:ext cx="0" cy="825896"/>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2816326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p:nvPr/>
        </p:nvSpPr>
        <p:spPr bwMode="auto">
          <a:xfrm>
            <a:off x="239719" y="1628805"/>
            <a:ext cx="8796785" cy="3816327"/>
          </a:xfrm>
          <a:prstGeom prst="rect">
            <a:avLst/>
          </a:prstGeom>
          <a:solidFill>
            <a:schemeClr val="tx1">
              <a:lumMod val="95000"/>
            </a:schemeClr>
          </a:solidFill>
          <a:ln w="9525" cap="flat" cmpd="sng" algn="ctr">
            <a:noFill/>
            <a:prstDash val="solid"/>
            <a:round/>
            <a:headEnd type="none" w="med" len="med"/>
            <a:tailEnd type="none" w="med" len="med"/>
          </a:ln>
          <a:effectLst/>
        </p:spPr>
        <p:txBody>
          <a:bodyPr lIns="182848" tIns="1188510" rIns="182848" bIns="46792" anchor="ctr">
            <a:noAutofit/>
          </a:bodyPr>
          <a:lstStyle/>
          <a:p>
            <a:pPr defTabSz="488863">
              <a:defRPr/>
            </a:pPr>
            <a:endParaRPr lang="en-GB" dirty="0"/>
          </a:p>
        </p:txBody>
      </p:sp>
      <p:sp>
        <p:nvSpPr>
          <p:cNvPr id="3" name="Title 2"/>
          <p:cNvSpPr>
            <a:spLocks noGrp="1"/>
          </p:cNvSpPr>
          <p:nvPr>
            <p:ph type="title"/>
          </p:nvPr>
        </p:nvSpPr>
        <p:spPr>
          <a:xfrm>
            <a:off x="342578" y="116192"/>
            <a:ext cx="8621910" cy="745664"/>
          </a:xfrm>
        </p:spPr>
        <p:txBody>
          <a:bodyPr>
            <a:normAutofit/>
          </a:bodyPr>
          <a:lstStyle/>
          <a:p>
            <a:r>
              <a:rPr lang="en-US" sz="2800" b="0" dirty="0" smtClean="0"/>
              <a:t>Systematic scoring of corporate bonds</a:t>
            </a:r>
            <a:endParaRPr lang="en-US" sz="2800" b="0" dirty="0"/>
          </a:p>
        </p:txBody>
      </p:sp>
      <p:sp>
        <p:nvSpPr>
          <p:cNvPr id="77" name="TextBox 76"/>
          <p:cNvSpPr txBox="1"/>
          <p:nvPr/>
        </p:nvSpPr>
        <p:spPr>
          <a:xfrm>
            <a:off x="852457" y="1741222"/>
            <a:ext cx="3575528" cy="3559991"/>
          </a:xfrm>
          <a:prstGeom prst="rect">
            <a:avLst/>
          </a:prstGeom>
          <a:noFill/>
        </p:spPr>
        <p:txBody>
          <a:bodyPr wrap="square" lIns="0" tIns="0" rIns="0" bIns="0" rtlCol="0" anchor="t">
            <a:noAutofit/>
          </a:bodyPr>
          <a:lstStyle/>
          <a:p>
            <a:pPr marL="171450" defTabSz="798358" fontAlgn="base">
              <a:spcBef>
                <a:spcPct val="0"/>
              </a:spcBef>
              <a:spcAft>
                <a:spcPts val="1200"/>
              </a:spcAft>
              <a:buClr>
                <a:schemeClr val="accent6">
                  <a:lumMod val="75000"/>
                </a:schemeClr>
              </a:buClr>
              <a:buSzPct val="100000"/>
            </a:pPr>
            <a:r>
              <a:rPr lang="en-US" altLang="fr-FR" dirty="0" smtClean="0">
                <a:solidFill>
                  <a:schemeClr val="bg1"/>
                </a:solidFill>
              </a:rPr>
              <a:t>Factor scoring:</a:t>
            </a:r>
            <a:endParaRPr lang="en-US" altLang="fr-FR" dirty="0">
              <a:solidFill>
                <a:schemeClr val="bg1"/>
              </a:solidFill>
            </a:endParaRPr>
          </a:p>
          <a:p>
            <a:pPr marL="457200" indent="-285750" defTabSz="798358" fontAlgn="base">
              <a:spcBef>
                <a:spcPct val="0"/>
              </a:spcBef>
              <a:spcAft>
                <a:spcPts val="1200"/>
              </a:spcAft>
              <a:buClr>
                <a:schemeClr val="bg2"/>
              </a:buClr>
              <a:buSzPct val="100000"/>
              <a:buFont typeface="Arial" panose="020B0604020202020204" pitchFamily="34" charset="0"/>
              <a:buChar char="►"/>
            </a:pPr>
            <a:r>
              <a:rPr lang="en-US" sz="1600" dirty="0" smtClean="0">
                <a:solidFill>
                  <a:srgbClr val="000000"/>
                </a:solidFill>
                <a:ea typeface="MS Gothic" pitchFamily="49" charset="-128"/>
              </a:rPr>
              <a:t>Bond are scored on each factor between -2 and +2</a:t>
            </a:r>
          </a:p>
          <a:p>
            <a:pPr marL="457200" indent="-285750" defTabSz="798358" fontAlgn="base">
              <a:spcBef>
                <a:spcPct val="0"/>
              </a:spcBef>
              <a:spcAft>
                <a:spcPts val="1200"/>
              </a:spcAft>
              <a:buClr>
                <a:schemeClr val="bg2"/>
              </a:buClr>
              <a:buSzPct val="100000"/>
              <a:buFont typeface="Arial" panose="020B0604020202020204" pitchFamily="34" charset="0"/>
              <a:buChar char="►"/>
            </a:pPr>
            <a:r>
              <a:rPr lang="en-US" sz="1600" dirty="0" smtClean="0">
                <a:solidFill>
                  <a:srgbClr val="000000"/>
                </a:solidFill>
                <a:ea typeface="MS Gothic" pitchFamily="49" charset="-128"/>
              </a:rPr>
              <a:t>Investment </a:t>
            </a:r>
            <a:r>
              <a:rPr lang="en-US" sz="1600" dirty="0">
                <a:solidFill>
                  <a:srgbClr val="000000"/>
                </a:solidFill>
                <a:ea typeface="MS Gothic" pitchFamily="49" charset="-128"/>
              </a:rPr>
              <a:t>Universe: </a:t>
            </a:r>
            <a:r>
              <a:rPr lang="en-US" sz="1600" dirty="0" smtClean="0">
                <a:solidFill>
                  <a:srgbClr val="000000"/>
                </a:solidFill>
                <a:ea typeface="MS Gothic" pitchFamily="49" charset="-128"/>
              </a:rPr>
              <a:t>Euro Inv</a:t>
            </a:r>
            <a:r>
              <a:rPr lang="en-US" sz="1600" dirty="0">
                <a:solidFill>
                  <a:srgbClr val="000000"/>
                </a:solidFill>
                <a:ea typeface="MS Gothic" pitchFamily="49" charset="-128"/>
              </a:rPr>
              <a:t>. </a:t>
            </a:r>
            <a:r>
              <a:rPr lang="en-US" sz="1600" dirty="0" smtClean="0">
                <a:solidFill>
                  <a:srgbClr val="000000"/>
                </a:solidFill>
                <a:ea typeface="MS Gothic" pitchFamily="49" charset="-128"/>
              </a:rPr>
              <a:t>Grade, USD Inv. Grade, USD High Yield bonds</a:t>
            </a:r>
            <a:endParaRPr lang="en-US" sz="1600" dirty="0">
              <a:solidFill>
                <a:srgbClr val="000000"/>
              </a:solidFill>
              <a:ea typeface="MS Gothic" pitchFamily="49" charset="-128"/>
            </a:endParaRPr>
          </a:p>
          <a:p>
            <a:pPr marL="457200" indent="-285750" defTabSz="798358" fontAlgn="base">
              <a:spcBef>
                <a:spcPct val="0"/>
              </a:spcBef>
              <a:spcAft>
                <a:spcPts val="1200"/>
              </a:spcAft>
              <a:buClr>
                <a:schemeClr val="bg2"/>
              </a:buClr>
              <a:buSzPct val="100000"/>
              <a:buFont typeface="Arial" panose="020B0604020202020204" pitchFamily="34" charset="0"/>
              <a:buChar char="►"/>
            </a:pPr>
            <a:r>
              <a:rPr lang="en-US" sz="1600" dirty="0" smtClean="0">
                <a:solidFill>
                  <a:srgbClr val="000000"/>
                </a:solidFill>
              </a:rPr>
              <a:t>Scorings are sector-neutral in </a:t>
            </a:r>
            <a:r>
              <a:rPr lang="en-US" sz="1600" dirty="0">
                <a:solidFill>
                  <a:srgbClr val="000000"/>
                </a:solidFill>
              </a:rPr>
              <a:t>order to avoid structural biases</a:t>
            </a:r>
          </a:p>
          <a:p>
            <a:pPr marL="457200" indent="-285750" defTabSz="798358" fontAlgn="base">
              <a:spcBef>
                <a:spcPct val="0"/>
              </a:spcBef>
              <a:spcAft>
                <a:spcPts val="1200"/>
              </a:spcAft>
              <a:buClr>
                <a:schemeClr val="bg2"/>
              </a:buClr>
              <a:buSzPct val="100000"/>
              <a:buFont typeface="Arial" panose="020B0604020202020204" pitchFamily="34" charset="0"/>
              <a:buChar char="►"/>
            </a:pPr>
            <a:r>
              <a:rPr lang="en-US" sz="1600" dirty="0" smtClean="0">
                <a:solidFill>
                  <a:srgbClr val="000000"/>
                </a:solidFill>
              </a:rPr>
              <a:t>A proprietary approach is used to </a:t>
            </a:r>
            <a:r>
              <a:rPr lang="en-US" sz="1600" dirty="0">
                <a:solidFill>
                  <a:srgbClr val="000000"/>
                </a:solidFill>
              </a:rPr>
              <a:t>rank bonds </a:t>
            </a:r>
            <a:r>
              <a:rPr lang="en-US" sz="1600" dirty="0" smtClean="0">
                <a:solidFill>
                  <a:srgbClr val="000000"/>
                </a:solidFill>
              </a:rPr>
              <a:t>to </a:t>
            </a:r>
            <a:r>
              <a:rPr lang="en-US" sz="1600" dirty="0">
                <a:solidFill>
                  <a:srgbClr val="000000"/>
                </a:solidFill>
              </a:rPr>
              <a:t>a </a:t>
            </a:r>
            <a:r>
              <a:rPr lang="en-US" sz="1600" dirty="0" smtClean="0">
                <a:solidFill>
                  <a:srgbClr val="000000"/>
                </a:solidFill>
              </a:rPr>
              <a:t>pool </a:t>
            </a:r>
            <a:r>
              <a:rPr lang="en-US" sz="1600" dirty="0">
                <a:solidFill>
                  <a:srgbClr val="000000"/>
                </a:solidFill>
              </a:rPr>
              <a:t>of </a:t>
            </a:r>
            <a:r>
              <a:rPr lang="en-US" sz="1600" dirty="0" smtClean="0">
                <a:solidFill>
                  <a:srgbClr val="000000"/>
                </a:solidFill>
              </a:rPr>
              <a:t>bonds with similar risk (duration, maturity)</a:t>
            </a:r>
          </a:p>
          <a:p>
            <a:pPr marL="457200" indent="-285750" defTabSz="798358" fontAlgn="base">
              <a:spcBef>
                <a:spcPct val="0"/>
              </a:spcBef>
              <a:spcAft>
                <a:spcPts val="1200"/>
              </a:spcAft>
              <a:buClr>
                <a:schemeClr val="accent6">
                  <a:lumMod val="75000"/>
                </a:schemeClr>
              </a:buClr>
              <a:buSzPct val="100000"/>
              <a:buFont typeface="Arial" panose="020B0604020202020204" pitchFamily="34" charset="0"/>
              <a:buChar char="►"/>
            </a:pPr>
            <a:endParaRPr lang="en-US" sz="1600" dirty="0" smtClean="0">
              <a:solidFill>
                <a:srgbClr val="000000"/>
              </a:solidFill>
            </a:endParaRPr>
          </a:p>
        </p:txBody>
      </p:sp>
      <p:sp>
        <p:nvSpPr>
          <p:cNvPr id="39" name="Espace réservé du texte 3"/>
          <p:cNvSpPr txBox="1">
            <a:spLocks/>
          </p:cNvSpPr>
          <p:nvPr/>
        </p:nvSpPr>
        <p:spPr>
          <a:xfrm>
            <a:off x="317037" y="930401"/>
            <a:ext cx="8534341" cy="453363"/>
          </a:xfrm>
          <a:prstGeom prst="rect">
            <a:avLst/>
          </a:prstGeom>
        </p:spPr>
        <p:txBody>
          <a:bodyPr lIns="79867" tIns="39934" rIns="79867" bIns="39934">
            <a:noAutofit/>
          </a:bodyPr>
          <a:lstStyle>
            <a:lvl1pPr marL="404813" indent="-404813" algn="l" defTabSz="1039813" rtl="0" eaLnBrk="0" fontAlgn="base" hangingPunct="0">
              <a:spcBef>
                <a:spcPct val="60000"/>
              </a:spcBef>
              <a:spcAft>
                <a:spcPct val="0"/>
              </a:spcAft>
              <a:buClr>
                <a:srgbClr val="BA398A"/>
              </a:buClr>
              <a:buFont typeface="Arial Narrow" pitchFamily="34" charset="0"/>
              <a:buChar char="●"/>
              <a:defRPr sz="2300">
                <a:solidFill>
                  <a:schemeClr val="tx1"/>
                </a:solidFill>
                <a:latin typeface="+mn-lt"/>
                <a:ea typeface="+mn-ea"/>
                <a:cs typeface="+mn-cs"/>
              </a:defRPr>
            </a:lvl1pPr>
            <a:lvl2pPr marL="825500" indent="-215900" algn="l" defTabSz="1039813" rtl="0" eaLnBrk="0" fontAlgn="base" hangingPunct="0">
              <a:spcBef>
                <a:spcPct val="20000"/>
              </a:spcBef>
              <a:spcAft>
                <a:spcPct val="0"/>
              </a:spcAft>
              <a:buClr>
                <a:srgbClr val="BA398A"/>
              </a:buClr>
              <a:buFont typeface="Arial" charset="0"/>
              <a:buChar char="–"/>
              <a:defRPr>
                <a:solidFill>
                  <a:schemeClr val="tx1"/>
                </a:solidFill>
                <a:latin typeface="+mn-lt"/>
              </a:defRPr>
            </a:lvl2pPr>
            <a:lvl3pPr marL="1246188" indent="-215900" algn="l" defTabSz="1039813" rtl="0" eaLnBrk="0" fontAlgn="base" hangingPunct="0">
              <a:spcBef>
                <a:spcPct val="0"/>
              </a:spcBef>
              <a:spcAft>
                <a:spcPct val="0"/>
              </a:spcAft>
              <a:buClr>
                <a:srgbClr val="BA398A"/>
              </a:buClr>
              <a:buSzPct val="50000"/>
              <a:buFont typeface="Arial Narrow" pitchFamily="34" charset="0"/>
              <a:buChar char="●"/>
              <a:defRPr sz="2400">
                <a:solidFill>
                  <a:schemeClr val="tx1"/>
                </a:solidFill>
                <a:latin typeface="+mn-lt"/>
              </a:defRPr>
            </a:lvl3pPr>
            <a:lvl4pPr marL="1668463" indent="-215900" algn="l" defTabSz="1039813" rtl="0" eaLnBrk="0" fontAlgn="base" hangingPunct="0">
              <a:spcBef>
                <a:spcPct val="0"/>
              </a:spcBef>
              <a:spcAft>
                <a:spcPct val="0"/>
              </a:spcAft>
              <a:buClr>
                <a:srgbClr val="BA398A"/>
              </a:buClr>
              <a:buFont typeface="Arial" charset="0"/>
              <a:buChar char="–"/>
              <a:defRPr sz="1400">
                <a:solidFill>
                  <a:schemeClr val="tx1"/>
                </a:solidFill>
                <a:latin typeface="+mn-lt"/>
              </a:defRPr>
            </a:lvl4pPr>
            <a:lvl5pPr marL="2092325" indent="-215900" algn="l" defTabSz="1039813" rtl="0" eaLnBrk="0" fontAlgn="base" hangingPunct="0">
              <a:spcBef>
                <a:spcPct val="0"/>
              </a:spcBef>
              <a:spcAft>
                <a:spcPct val="0"/>
              </a:spcAft>
              <a:buClr>
                <a:srgbClr val="BA398A"/>
              </a:buClr>
              <a:buSzPct val="65000"/>
              <a:buFont typeface="Arial Narrow" pitchFamily="34" charset="0"/>
              <a:buChar char="●"/>
              <a:defRPr sz="1400">
                <a:solidFill>
                  <a:schemeClr val="tx1"/>
                </a:solidFill>
                <a:latin typeface="+mn-lt"/>
              </a:defRPr>
            </a:lvl5pPr>
            <a:lvl6pPr marL="2550663"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7782"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490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02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spcBef>
                <a:spcPts val="1578"/>
              </a:spcBef>
              <a:buClr>
                <a:schemeClr val="accent6"/>
              </a:buClr>
              <a:buSzPct val="100000"/>
              <a:buNone/>
            </a:pPr>
            <a:r>
              <a:rPr lang="en-US" sz="2100" kern="0" dirty="0">
                <a:solidFill>
                  <a:schemeClr val="accent3"/>
                </a:solidFill>
                <a:ea typeface="メイリオ" panose="020B0604030504040204" pitchFamily="50" charset="-128"/>
                <a:cs typeface="メイリオ" panose="020B0604030504040204" pitchFamily="50" charset="-128"/>
              </a:rPr>
              <a:t>A unique blend of fixed income, equity and fundamental factors</a:t>
            </a:r>
          </a:p>
        </p:txBody>
      </p:sp>
      <p:sp>
        <p:nvSpPr>
          <p:cNvPr id="7" name="Rectangle 6"/>
          <p:cNvSpPr/>
          <p:nvPr/>
        </p:nvSpPr>
        <p:spPr>
          <a:xfrm>
            <a:off x="4584207" y="5445130"/>
            <a:ext cx="4539251" cy="246205"/>
          </a:xfrm>
          <a:prstGeom prst="rect">
            <a:avLst/>
          </a:prstGeom>
        </p:spPr>
        <p:txBody>
          <a:bodyPr wrap="square" lIns="91424" tIns="45712" rIns="91424" bIns="45712">
            <a:spAutoFit/>
          </a:bodyPr>
          <a:lstStyle/>
          <a:p>
            <a:pPr algn="r"/>
            <a:r>
              <a:rPr lang="en-GB" sz="1000" i="1" dirty="0" smtClean="0">
                <a:solidFill>
                  <a:schemeClr val="bg1"/>
                </a:solidFill>
              </a:rPr>
              <a:t>For illustrative purposes only.</a:t>
            </a:r>
            <a:endParaRPr lang="en-GB" sz="1000" dirty="0">
              <a:solidFill>
                <a:schemeClr val="bg1"/>
              </a:solidFill>
            </a:endParaRPr>
          </a:p>
        </p:txBody>
      </p:sp>
      <p:sp>
        <p:nvSpPr>
          <p:cNvPr id="2" name="TextBox 1"/>
          <p:cNvSpPr txBox="1"/>
          <p:nvPr/>
        </p:nvSpPr>
        <p:spPr>
          <a:xfrm>
            <a:off x="317037" y="5805264"/>
            <a:ext cx="8534341" cy="288032"/>
          </a:xfrm>
          <a:prstGeom prst="rect">
            <a:avLst/>
          </a:prstGeom>
          <a:noFill/>
        </p:spPr>
        <p:txBody>
          <a:bodyPr wrap="square" lIns="0" tIns="0" rIns="0" bIns="0" rtlCol="0">
            <a:noAutofit/>
          </a:bodyPr>
          <a:lstStyle/>
          <a:p>
            <a:pPr algn="r"/>
            <a:r>
              <a:rPr lang="en-US" sz="900" dirty="0" smtClean="0">
                <a:solidFill>
                  <a:schemeClr val="bg1"/>
                </a:solidFill>
              </a:rPr>
              <a:t>*EBITDA : earnings before interest, tax, depreciation and amortization</a:t>
            </a:r>
          </a:p>
          <a:p>
            <a:pPr algn="r"/>
            <a:r>
              <a:rPr lang="en-GB" sz="900" dirty="0" smtClean="0">
                <a:solidFill>
                  <a:schemeClr val="bg1"/>
                </a:solidFill>
              </a:rPr>
              <a:t>This </a:t>
            </a:r>
            <a:r>
              <a:rPr lang="en-GB" sz="900" dirty="0">
                <a:solidFill>
                  <a:schemeClr val="bg1"/>
                </a:solidFill>
              </a:rPr>
              <a:t>is for illustrative purposes only and should not be used as a basis for making any specific investment, business or commercial </a:t>
            </a:r>
            <a:r>
              <a:rPr lang="en-GB" sz="900" dirty="0" smtClean="0">
                <a:solidFill>
                  <a:schemeClr val="bg1"/>
                </a:solidFill>
              </a:rPr>
              <a:t>decisions</a:t>
            </a:r>
            <a:endParaRPr lang="en-US" sz="900" dirty="0" smtClean="0">
              <a:solidFill>
                <a:schemeClr val="bg1"/>
              </a:solidFill>
            </a:endParaRPr>
          </a:p>
        </p:txBody>
      </p:sp>
      <p:sp>
        <p:nvSpPr>
          <p:cNvPr id="16" name="Rechteck 161"/>
          <p:cNvSpPr>
            <a:spLocks noChangeArrowheads="1"/>
          </p:cNvSpPr>
          <p:nvPr/>
        </p:nvSpPr>
        <p:spPr bwMode="auto">
          <a:xfrm>
            <a:off x="324466" y="1741222"/>
            <a:ext cx="600007" cy="391639"/>
          </a:xfrm>
          <a:prstGeom prst="rect">
            <a:avLst/>
          </a:prstGeom>
          <a:solidFill>
            <a:schemeClr val="bg2"/>
          </a:solidFill>
          <a:ln>
            <a:noFill/>
          </a:ln>
          <a:extLst/>
        </p:spPr>
        <p:txBody>
          <a:bodyPr wrap="square" lIns="0" tIns="0" rIns="0" bIns="0" anchor="ctr">
            <a:noAutofit/>
          </a:bodyPr>
          <a:lstStyle>
            <a:lvl1pPr defTabSz="488950" eaLnBrk="0" hangingPunct="0">
              <a:defRPr sz="1700">
                <a:solidFill>
                  <a:schemeClr val="bg1"/>
                </a:solidFill>
                <a:latin typeface="Arial Narrow" panose="020B0606020202030204" pitchFamily="34" charset="0"/>
                <a:ea typeface="MS Gothic" panose="020B0609070205080204" pitchFamily="49" charset="-128"/>
              </a:defRPr>
            </a:lvl1pPr>
            <a:lvl2pPr marL="742950" indent="-285750" defTabSz="488950" eaLnBrk="0" hangingPunct="0">
              <a:defRPr sz="1700">
                <a:solidFill>
                  <a:schemeClr val="bg1"/>
                </a:solidFill>
                <a:latin typeface="Arial Narrow" panose="020B0606020202030204" pitchFamily="34" charset="0"/>
                <a:ea typeface="MS Gothic" panose="020B0609070205080204" pitchFamily="49" charset="-128"/>
              </a:defRPr>
            </a:lvl2pPr>
            <a:lvl3pPr marL="1143000" indent="-228600" defTabSz="488950" eaLnBrk="0" hangingPunct="0">
              <a:defRPr sz="1700">
                <a:solidFill>
                  <a:schemeClr val="bg1"/>
                </a:solidFill>
                <a:latin typeface="Arial Narrow" panose="020B0606020202030204" pitchFamily="34" charset="0"/>
                <a:ea typeface="MS Gothic" panose="020B0609070205080204" pitchFamily="49" charset="-128"/>
              </a:defRPr>
            </a:lvl3pPr>
            <a:lvl4pPr marL="1600200" indent="-228600" defTabSz="488950" eaLnBrk="0" hangingPunct="0">
              <a:defRPr sz="1700">
                <a:solidFill>
                  <a:schemeClr val="bg1"/>
                </a:solidFill>
                <a:latin typeface="Arial Narrow" panose="020B0606020202030204" pitchFamily="34" charset="0"/>
                <a:ea typeface="MS Gothic" panose="020B0609070205080204" pitchFamily="49" charset="-128"/>
              </a:defRPr>
            </a:lvl4pPr>
            <a:lvl5pPr marL="2057400" indent="-228600" defTabSz="488950" eaLnBrk="0" hangingPunct="0">
              <a:defRPr sz="1700">
                <a:solidFill>
                  <a:schemeClr val="bg1"/>
                </a:solidFill>
                <a:latin typeface="Arial Narrow" panose="020B0606020202030204" pitchFamily="34" charset="0"/>
                <a:ea typeface="MS Gothic" panose="020B0609070205080204" pitchFamily="49" charset="-128"/>
              </a:defRPr>
            </a:lvl5pPr>
            <a:lvl6pPr marL="2514600" indent="-228600" defTabSz="488950" eaLnBrk="0" fontAlgn="base" hangingPunct="0">
              <a:spcBef>
                <a:spcPct val="0"/>
              </a:spcBef>
              <a:spcAft>
                <a:spcPct val="0"/>
              </a:spcAft>
              <a:buClr>
                <a:srgbClr val="000000"/>
              </a:buClr>
              <a:buSzPct val="100000"/>
              <a:buFont typeface="Times New Roman" panose="02020603050405020304" pitchFamily="18" charset="0"/>
              <a:defRPr sz="1700">
                <a:solidFill>
                  <a:schemeClr val="bg1"/>
                </a:solidFill>
                <a:latin typeface="Arial Narrow" panose="020B0606020202030204" pitchFamily="34" charset="0"/>
                <a:ea typeface="MS Gothic" panose="020B0609070205080204" pitchFamily="49" charset="-128"/>
              </a:defRPr>
            </a:lvl6pPr>
            <a:lvl7pPr marL="2971800" indent="-228600" defTabSz="488950" eaLnBrk="0" fontAlgn="base" hangingPunct="0">
              <a:spcBef>
                <a:spcPct val="0"/>
              </a:spcBef>
              <a:spcAft>
                <a:spcPct val="0"/>
              </a:spcAft>
              <a:buClr>
                <a:srgbClr val="000000"/>
              </a:buClr>
              <a:buSzPct val="100000"/>
              <a:buFont typeface="Times New Roman" panose="02020603050405020304" pitchFamily="18" charset="0"/>
              <a:defRPr sz="1700">
                <a:solidFill>
                  <a:schemeClr val="bg1"/>
                </a:solidFill>
                <a:latin typeface="Arial Narrow" panose="020B0606020202030204" pitchFamily="34" charset="0"/>
                <a:ea typeface="MS Gothic" panose="020B0609070205080204" pitchFamily="49" charset="-128"/>
              </a:defRPr>
            </a:lvl7pPr>
            <a:lvl8pPr marL="3429000" indent="-228600" defTabSz="488950" eaLnBrk="0" fontAlgn="base" hangingPunct="0">
              <a:spcBef>
                <a:spcPct val="0"/>
              </a:spcBef>
              <a:spcAft>
                <a:spcPct val="0"/>
              </a:spcAft>
              <a:buClr>
                <a:srgbClr val="000000"/>
              </a:buClr>
              <a:buSzPct val="100000"/>
              <a:buFont typeface="Times New Roman" panose="02020603050405020304" pitchFamily="18" charset="0"/>
              <a:defRPr sz="1700">
                <a:solidFill>
                  <a:schemeClr val="bg1"/>
                </a:solidFill>
                <a:latin typeface="Arial Narrow" panose="020B0606020202030204" pitchFamily="34" charset="0"/>
                <a:ea typeface="MS Gothic" panose="020B0609070205080204" pitchFamily="49" charset="-128"/>
              </a:defRPr>
            </a:lvl8pPr>
            <a:lvl9pPr marL="3886200" indent="-228600" defTabSz="488950" eaLnBrk="0" fontAlgn="base" hangingPunct="0">
              <a:spcBef>
                <a:spcPct val="0"/>
              </a:spcBef>
              <a:spcAft>
                <a:spcPct val="0"/>
              </a:spcAft>
              <a:buClr>
                <a:srgbClr val="000000"/>
              </a:buClr>
              <a:buSzPct val="100000"/>
              <a:buFont typeface="Times New Roman" panose="02020603050405020304" pitchFamily="18" charset="0"/>
              <a:defRPr sz="1700">
                <a:solidFill>
                  <a:schemeClr val="bg1"/>
                </a:solidFill>
                <a:latin typeface="Arial Narrow" panose="020B0606020202030204" pitchFamily="34" charset="0"/>
                <a:ea typeface="MS Gothic" panose="020B0609070205080204" pitchFamily="49" charset="-128"/>
              </a:defRPr>
            </a:lvl9pPr>
          </a:lstStyle>
          <a:p>
            <a:pPr eaLnBrk="1" fontAlgn="base" hangingPunct="1">
              <a:spcBef>
                <a:spcPct val="0"/>
              </a:spcBef>
              <a:spcAft>
                <a:spcPct val="0"/>
              </a:spcAft>
              <a:buClr>
                <a:srgbClr val="000000"/>
              </a:buClr>
              <a:buSzPct val="100000"/>
              <a:buFont typeface="Times New Roman" pitchFamily="18" charset="0"/>
              <a:buNone/>
              <a:defRPr/>
            </a:pPr>
            <a:endParaRPr lang="en-GB" altLang="de-DE" dirty="0">
              <a:solidFill>
                <a:srgbClr val="000000"/>
              </a:solidFill>
            </a:endParaRPr>
          </a:p>
        </p:txBody>
      </p:sp>
      <p:grpSp>
        <p:nvGrpSpPr>
          <p:cNvPr id="18" name="Gruppieren 449"/>
          <p:cNvGrpSpPr>
            <a:grpSpLocks noChangeAspect="1"/>
          </p:cNvGrpSpPr>
          <p:nvPr/>
        </p:nvGrpSpPr>
        <p:grpSpPr>
          <a:xfrm>
            <a:off x="501844" y="1819157"/>
            <a:ext cx="274320" cy="241691"/>
            <a:chOff x="6292521" y="-710244"/>
            <a:chExt cx="506381" cy="446150"/>
          </a:xfrm>
          <a:solidFill>
            <a:schemeClr val="tx1"/>
          </a:solidFill>
        </p:grpSpPr>
        <p:sp>
          <p:nvSpPr>
            <p:cNvPr id="19" name="Freeform 1485"/>
            <p:cNvSpPr>
              <a:spLocks/>
            </p:cNvSpPr>
            <p:nvPr/>
          </p:nvSpPr>
          <p:spPr bwMode="auto">
            <a:xfrm>
              <a:off x="6486597" y="-710244"/>
              <a:ext cx="118231" cy="359150"/>
            </a:xfrm>
            <a:custGeom>
              <a:avLst/>
              <a:gdLst>
                <a:gd name="T0" fmla="*/ 0 w 74"/>
                <a:gd name="T1" fmla="*/ 0 h 225"/>
                <a:gd name="T2" fmla="*/ 74 w 74"/>
                <a:gd name="T3" fmla="*/ 0 h 225"/>
                <a:gd name="T4" fmla="*/ 74 w 74"/>
                <a:gd name="T5" fmla="*/ 225 h 225"/>
                <a:gd name="T6" fmla="*/ 0 w 74"/>
                <a:gd name="T7" fmla="*/ 225 h 225"/>
                <a:gd name="T8" fmla="*/ 0 w 74"/>
                <a:gd name="T9" fmla="*/ 0 h 225"/>
              </a:gdLst>
              <a:ahLst/>
              <a:cxnLst>
                <a:cxn ang="0">
                  <a:pos x="T0" y="T1"/>
                </a:cxn>
                <a:cxn ang="0">
                  <a:pos x="T2" y="T3"/>
                </a:cxn>
                <a:cxn ang="0">
                  <a:pos x="T4" y="T5"/>
                </a:cxn>
                <a:cxn ang="0">
                  <a:pos x="T6" y="T7"/>
                </a:cxn>
                <a:cxn ang="0">
                  <a:pos x="T8" y="T9"/>
                </a:cxn>
              </a:cxnLst>
              <a:rect l="0" t="0" r="r" b="b"/>
              <a:pathLst>
                <a:path w="74" h="225">
                  <a:moveTo>
                    <a:pt x="0" y="0"/>
                  </a:moveTo>
                  <a:cubicBezTo>
                    <a:pt x="25" y="0"/>
                    <a:pt x="49" y="0"/>
                    <a:pt x="74" y="0"/>
                  </a:cubicBezTo>
                  <a:cubicBezTo>
                    <a:pt x="74" y="75"/>
                    <a:pt x="74" y="150"/>
                    <a:pt x="74" y="225"/>
                  </a:cubicBezTo>
                  <a:cubicBezTo>
                    <a:pt x="50" y="225"/>
                    <a:pt x="25" y="225"/>
                    <a:pt x="0" y="225"/>
                  </a:cubicBezTo>
                  <a:cubicBezTo>
                    <a:pt x="0" y="150"/>
                    <a:pt x="0" y="7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86"/>
            <p:cNvSpPr>
              <a:spLocks/>
            </p:cNvSpPr>
            <p:nvPr/>
          </p:nvSpPr>
          <p:spPr bwMode="auto">
            <a:xfrm>
              <a:off x="6292521" y="-317632"/>
              <a:ext cx="506381" cy="53538"/>
            </a:xfrm>
            <a:custGeom>
              <a:avLst/>
              <a:gdLst>
                <a:gd name="T0" fmla="*/ 0 w 318"/>
                <a:gd name="T1" fmla="*/ 35 h 35"/>
                <a:gd name="T2" fmla="*/ 0 w 318"/>
                <a:gd name="T3" fmla="*/ 0 h 35"/>
                <a:gd name="T4" fmla="*/ 318 w 318"/>
                <a:gd name="T5" fmla="*/ 0 h 35"/>
                <a:gd name="T6" fmla="*/ 318 w 318"/>
                <a:gd name="T7" fmla="*/ 35 h 35"/>
                <a:gd name="T8" fmla="*/ 0 w 318"/>
                <a:gd name="T9" fmla="*/ 35 h 35"/>
              </a:gdLst>
              <a:ahLst/>
              <a:cxnLst>
                <a:cxn ang="0">
                  <a:pos x="T0" y="T1"/>
                </a:cxn>
                <a:cxn ang="0">
                  <a:pos x="T2" y="T3"/>
                </a:cxn>
                <a:cxn ang="0">
                  <a:pos x="T4" y="T5"/>
                </a:cxn>
                <a:cxn ang="0">
                  <a:pos x="T6" y="T7"/>
                </a:cxn>
                <a:cxn ang="0">
                  <a:pos x="T8" y="T9"/>
                </a:cxn>
              </a:cxnLst>
              <a:rect l="0" t="0" r="r" b="b"/>
              <a:pathLst>
                <a:path w="318" h="35">
                  <a:moveTo>
                    <a:pt x="0" y="35"/>
                  </a:moveTo>
                  <a:cubicBezTo>
                    <a:pt x="0" y="23"/>
                    <a:pt x="0" y="12"/>
                    <a:pt x="0" y="0"/>
                  </a:cubicBezTo>
                  <a:cubicBezTo>
                    <a:pt x="106" y="0"/>
                    <a:pt x="212" y="0"/>
                    <a:pt x="318" y="0"/>
                  </a:cubicBezTo>
                  <a:cubicBezTo>
                    <a:pt x="318" y="12"/>
                    <a:pt x="318" y="23"/>
                    <a:pt x="318" y="35"/>
                  </a:cubicBezTo>
                  <a:cubicBezTo>
                    <a:pt x="212" y="35"/>
                    <a:pt x="106"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87"/>
            <p:cNvSpPr>
              <a:spLocks/>
            </p:cNvSpPr>
            <p:nvPr/>
          </p:nvSpPr>
          <p:spPr bwMode="auto">
            <a:xfrm>
              <a:off x="6332675" y="-585322"/>
              <a:ext cx="118231" cy="234228"/>
            </a:xfrm>
            <a:custGeom>
              <a:avLst/>
              <a:gdLst>
                <a:gd name="T0" fmla="*/ 0 w 74"/>
                <a:gd name="T1" fmla="*/ 147 h 147"/>
                <a:gd name="T2" fmla="*/ 0 w 74"/>
                <a:gd name="T3" fmla="*/ 0 h 147"/>
                <a:gd name="T4" fmla="*/ 74 w 74"/>
                <a:gd name="T5" fmla="*/ 0 h 147"/>
                <a:gd name="T6" fmla="*/ 74 w 74"/>
                <a:gd name="T7" fmla="*/ 147 h 147"/>
                <a:gd name="T8" fmla="*/ 0 w 74"/>
                <a:gd name="T9" fmla="*/ 147 h 147"/>
              </a:gdLst>
              <a:ahLst/>
              <a:cxnLst>
                <a:cxn ang="0">
                  <a:pos x="T0" y="T1"/>
                </a:cxn>
                <a:cxn ang="0">
                  <a:pos x="T2" y="T3"/>
                </a:cxn>
                <a:cxn ang="0">
                  <a:pos x="T4" y="T5"/>
                </a:cxn>
                <a:cxn ang="0">
                  <a:pos x="T6" y="T7"/>
                </a:cxn>
                <a:cxn ang="0">
                  <a:pos x="T8" y="T9"/>
                </a:cxn>
              </a:cxnLst>
              <a:rect l="0" t="0" r="r" b="b"/>
              <a:pathLst>
                <a:path w="74" h="147">
                  <a:moveTo>
                    <a:pt x="0" y="147"/>
                  </a:moveTo>
                  <a:cubicBezTo>
                    <a:pt x="0" y="98"/>
                    <a:pt x="0" y="49"/>
                    <a:pt x="0" y="0"/>
                  </a:cubicBezTo>
                  <a:cubicBezTo>
                    <a:pt x="24" y="0"/>
                    <a:pt x="49" y="0"/>
                    <a:pt x="74" y="0"/>
                  </a:cubicBezTo>
                  <a:cubicBezTo>
                    <a:pt x="74" y="49"/>
                    <a:pt x="74" y="98"/>
                    <a:pt x="74" y="147"/>
                  </a:cubicBezTo>
                  <a:cubicBezTo>
                    <a:pt x="49" y="147"/>
                    <a:pt x="25" y="147"/>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488"/>
            <p:cNvSpPr>
              <a:spLocks/>
            </p:cNvSpPr>
            <p:nvPr/>
          </p:nvSpPr>
          <p:spPr bwMode="auto">
            <a:xfrm>
              <a:off x="6640519" y="-480477"/>
              <a:ext cx="120461" cy="129384"/>
            </a:xfrm>
            <a:custGeom>
              <a:avLst/>
              <a:gdLst>
                <a:gd name="T0" fmla="*/ 0 w 75"/>
                <a:gd name="T1" fmla="*/ 81 h 81"/>
                <a:gd name="T2" fmla="*/ 0 w 75"/>
                <a:gd name="T3" fmla="*/ 0 h 81"/>
                <a:gd name="T4" fmla="*/ 75 w 75"/>
                <a:gd name="T5" fmla="*/ 0 h 81"/>
                <a:gd name="T6" fmla="*/ 75 w 75"/>
                <a:gd name="T7" fmla="*/ 81 h 81"/>
                <a:gd name="T8" fmla="*/ 0 w 75"/>
                <a:gd name="T9" fmla="*/ 81 h 81"/>
              </a:gdLst>
              <a:ahLst/>
              <a:cxnLst>
                <a:cxn ang="0">
                  <a:pos x="T0" y="T1"/>
                </a:cxn>
                <a:cxn ang="0">
                  <a:pos x="T2" y="T3"/>
                </a:cxn>
                <a:cxn ang="0">
                  <a:pos x="T4" y="T5"/>
                </a:cxn>
                <a:cxn ang="0">
                  <a:pos x="T6" y="T7"/>
                </a:cxn>
                <a:cxn ang="0">
                  <a:pos x="T8" y="T9"/>
                </a:cxn>
              </a:cxnLst>
              <a:rect l="0" t="0" r="r" b="b"/>
              <a:pathLst>
                <a:path w="75" h="81">
                  <a:moveTo>
                    <a:pt x="0" y="81"/>
                  </a:moveTo>
                  <a:cubicBezTo>
                    <a:pt x="0" y="54"/>
                    <a:pt x="0" y="27"/>
                    <a:pt x="0" y="0"/>
                  </a:cubicBezTo>
                  <a:cubicBezTo>
                    <a:pt x="25" y="0"/>
                    <a:pt x="50" y="0"/>
                    <a:pt x="75" y="0"/>
                  </a:cubicBezTo>
                  <a:cubicBezTo>
                    <a:pt x="75" y="27"/>
                    <a:pt x="75" y="54"/>
                    <a:pt x="75" y="81"/>
                  </a:cubicBezTo>
                  <a:cubicBezTo>
                    <a:pt x="50" y="81"/>
                    <a:pt x="25" y="81"/>
                    <a:pt x="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17" name="表 8"/>
          <p:cNvGraphicFramePr>
            <a:graphicFrameLocks noGrp="1"/>
          </p:cNvGraphicFramePr>
          <p:nvPr>
            <p:extLst>
              <p:ext uri="{D42A27DB-BD31-4B8C-83A1-F6EECF244321}">
                <p14:modId xmlns:p14="http://schemas.microsoft.com/office/powerpoint/2010/main" val="944536457"/>
              </p:ext>
            </p:extLst>
          </p:nvPr>
        </p:nvGraphicFramePr>
        <p:xfrm>
          <a:off x="4584201" y="1896241"/>
          <a:ext cx="4367037" cy="3417042"/>
        </p:xfrm>
        <a:graphic>
          <a:graphicData uri="http://schemas.openxmlformats.org/drawingml/2006/table">
            <a:tbl>
              <a:tblPr firstRow="1" bandRow="1">
                <a:tableStyleId>{5C22544A-7EE6-4342-B048-85BDC9FD1C3A}</a:tableStyleId>
              </a:tblPr>
              <a:tblGrid>
                <a:gridCol w="1427962"/>
                <a:gridCol w="996036"/>
                <a:gridCol w="1943039"/>
              </a:tblGrid>
              <a:tr h="380633">
                <a:tc>
                  <a:txBody>
                    <a:bodyPr/>
                    <a:lstStyle/>
                    <a:p>
                      <a:pPr algn="ctr"/>
                      <a:r>
                        <a:rPr kumimoji="1" lang="en-US" altLang="ja-JP" sz="1200" noProof="0" dirty="0" smtClean="0">
                          <a:solidFill>
                            <a:schemeClr val="tx1"/>
                          </a:solidFill>
                          <a:latin typeface="+mn-lt"/>
                          <a:ea typeface="メイリオ" panose="020B0604030504040204" pitchFamily="50" charset="-128"/>
                          <a:cs typeface="メイリオ" panose="020B0604030504040204" pitchFamily="50" charset="-128"/>
                        </a:rPr>
                        <a:t>Style</a:t>
                      </a:r>
                      <a:r>
                        <a:rPr kumimoji="1" lang="en-US" altLang="ja-JP" sz="1200" baseline="0" noProof="0" dirty="0" smtClean="0">
                          <a:solidFill>
                            <a:schemeClr val="tx1"/>
                          </a:solidFill>
                          <a:latin typeface="+mn-lt"/>
                          <a:ea typeface="メイリオ" panose="020B0604030504040204" pitchFamily="50" charset="-128"/>
                          <a:cs typeface="メイリオ" panose="020B0604030504040204" pitchFamily="50" charset="-128"/>
                        </a:rPr>
                        <a:t> / Theme</a:t>
                      </a:r>
                      <a:endParaRPr kumimoji="1" lang="en-US" altLang="ja-JP" sz="1200" noProof="0" dirty="0">
                        <a:solidFill>
                          <a:schemeClr val="tx1"/>
                        </a:solidFill>
                        <a:latin typeface="+mn-lt"/>
                        <a:ea typeface="メイリオ" panose="020B0604030504040204" pitchFamily="50" charset="-128"/>
                        <a:cs typeface="メイリオ" panose="020B0604030504040204" pitchFamily="50" charset="-128"/>
                      </a:endParaRPr>
                    </a:p>
                  </a:txBody>
                  <a:tcPr marL="78191" marR="78191" marT="41468" marB="41468" anchor="ctr">
                    <a:lnL w="12700" cap="flat" cmpd="sng" algn="ctr">
                      <a:solidFill>
                        <a:schemeClr val="bg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lumMod val="65000"/>
                          <a:lumOff val="3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en-US" altLang="ja-JP" sz="1200" dirty="0" smtClean="0">
                          <a:solidFill>
                            <a:schemeClr val="tx1"/>
                          </a:solidFill>
                          <a:latin typeface="+mn-lt"/>
                          <a:ea typeface="メイリオ" panose="020B0604030504040204" pitchFamily="50" charset="-128"/>
                          <a:cs typeface="メイリオ" panose="020B0604030504040204" pitchFamily="50" charset="-128"/>
                        </a:rPr>
                        <a:t>Factors</a:t>
                      </a:r>
                    </a:p>
                  </a:txBody>
                  <a:tcPr marL="78191" marR="78191" marT="41468" marB="41468" anchor="ctr">
                    <a:lnL w="28575" cap="flat" cmpd="sng" algn="ctr">
                      <a:solidFill>
                        <a:schemeClr val="tx1"/>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12700" cap="flat" cmpd="sng" algn="ctr">
                      <a:solidFill>
                        <a:schemeClr val="bg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a:endParaRPr kumimoji="1" lang="en-US" altLang="ja-JP" sz="1400" dirty="0" smtClean="0"/>
                    </a:p>
                  </a:txBody>
                  <a:tcPr anchor="ctr"/>
                </a:tc>
              </a:tr>
              <a:tr h="431064">
                <a:tc rowSpan="2">
                  <a:txBody>
                    <a:bodyPr/>
                    <a:lstStyle/>
                    <a:p>
                      <a:pPr algn="ctr">
                        <a:spcAft>
                          <a:spcPts val="600"/>
                        </a:spcAft>
                      </a:pPr>
                      <a:r>
                        <a:rPr kumimoji="1" lang="en-US" altLang="ja-JP" sz="1200" b="1" noProof="0" dirty="0" smtClean="0">
                          <a:solidFill>
                            <a:schemeClr val="tx1"/>
                          </a:solidFill>
                          <a:latin typeface="+mn-lt"/>
                          <a:ea typeface="メイリオ" panose="020B0604030504040204" pitchFamily="50" charset="-128"/>
                          <a:cs typeface="メイリオ" panose="020B0604030504040204" pitchFamily="50" charset="-128"/>
                        </a:rPr>
                        <a:t>Value</a:t>
                      </a:r>
                    </a:p>
                  </a:txBody>
                  <a:tcPr marL="78191" marR="78191" marT="41468" marB="41468" anchor="ctr">
                    <a:lnL w="12700" cap="flat" cmpd="sng" algn="ctr">
                      <a:solidFill>
                        <a:schemeClr val="bg1">
                          <a:lumMod val="65000"/>
                          <a:lumOff val="35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solidFill>
                  </a:tcPr>
                </a:tc>
                <a:tc rowSpan="2">
                  <a:txBody>
                    <a:bodyPr/>
                    <a:lstStyle/>
                    <a:p>
                      <a:pPr algn="ctr"/>
                      <a:r>
                        <a:rPr kumimoji="1" lang="fr-FR" altLang="ja-JP" sz="1200" b="1" i="1" u="none" dirty="0" smtClean="0">
                          <a:solidFill>
                            <a:schemeClr val="bg1"/>
                          </a:solidFill>
                          <a:latin typeface="+mn-lt"/>
                          <a:ea typeface="メイリオ" panose="020B0604030504040204" pitchFamily="50" charset="-128"/>
                          <a:cs typeface="メイリオ" panose="020B0604030504040204" pitchFamily="50" charset="-128"/>
                        </a:rPr>
                        <a:t>25%</a:t>
                      </a:r>
                      <a:endParaRPr kumimoji="1" lang="ja-JP" altLang="en-US" sz="1200" b="1" i="1" u="none" dirty="0" smtClean="0">
                        <a:solidFill>
                          <a:schemeClr val="bg1"/>
                        </a:solidFill>
                        <a:latin typeface="+mn-lt"/>
                        <a:ea typeface="メイリオ" panose="020B0604030504040204" pitchFamily="50" charset="-128"/>
                        <a:cs typeface="メイリオ" panose="020B0604030504040204" pitchFamily="50" charset="-128"/>
                      </a:endParaRPr>
                    </a:p>
                  </a:txBody>
                  <a:tcPr marL="30784" marR="30784" marT="32652" marB="32652"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bg1"/>
                          </a:solidFill>
                          <a:latin typeface="+mn-lt"/>
                          <a:ea typeface="メイリオ" panose="020B0604030504040204" pitchFamily="50" charset="-128"/>
                          <a:cs typeface="メイリオ" panose="020B0604030504040204" pitchFamily="50" charset="-128"/>
                        </a:rPr>
                        <a:t>Spread / Distance to Default</a:t>
                      </a:r>
                    </a:p>
                  </a:txBody>
                  <a:tcPr marL="30784" marR="30784" marT="32652" marB="32652" anchor="b">
                    <a:lnR w="12700" cap="flat" cmpd="sng" algn="ctr">
                      <a:solidFill>
                        <a:schemeClr val="bg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r>
              <a:tr h="363303">
                <a:tc vMerge="1">
                  <a:txBody>
                    <a:bodyPr/>
                    <a:lstStyle/>
                    <a:p>
                      <a:pPr algn="l"/>
                      <a:endParaRPr kumimoji="1" lang="ja-JP" altLang="en-US" sz="1400" dirty="0"/>
                    </a:p>
                  </a:txBody>
                  <a:tcPr anchor="ctr"/>
                </a:tc>
                <a:tc vMerge="1">
                  <a:txBody>
                    <a:bodyPr/>
                    <a:lstStyle/>
                    <a:p>
                      <a:pPr marL="0" marR="0" indent="0" algn="ctr" defTabSz="1043056" rtl="0" eaLnBrk="1" fontAlgn="auto" latinLnBrk="0" hangingPunct="1">
                        <a:lnSpc>
                          <a:spcPct val="100000"/>
                        </a:lnSpc>
                        <a:spcBef>
                          <a:spcPts val="0"/>
                        </a:spcBef>
                        <a:spcAft>
                          <a:spcPts val="0"/>
                        </a:spcAft>
                        <a:buClrTx/>
                        <a:buSzTx/>
                        <a:buFontTx/>
                        <a:buNone/>
                        <a:tabLst/>
                        <a:defRPr/>
                      </a:pPr>
                      <a:endParaRPr kumimoji="1" lang="ja-JP" altLang="en-US" sz="900" b="1" i="1" u="none" dirty="0" smtClean="0">
                        <a:solidFill>
                          <a:schemeClr val="bg1"/>
                        </a:solidFill>
                        <a:latin typeface="+mn-lt"/>
                        <a:ea typeface="メイリオ" panose="020B0604030504040204" pitchFamily="50" charset="-128"/>
                        <a:cs typeface="メイリオ" panose="020B0604030504040204" pitchFamily="50" charset="-128"/>
                      </a:endParaRPr>
                    </a:p>
                  </a:txBody>
                  <a:tcPr marL="30784" marR="30784" marT="32652" marB="32652" anchor="ctr">
                    <a:lnB w="381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bg1"/>
                          </a:solidFill>
                          <a:latin typeface="+mn-lt"/>
                          <a:ea typeface="メイリオ" panose="020B0604030504040204" pitchFamily="50" charset="-128"/>
                          <a:cs typeface="メイリオ" panose="020B0604030504040204" pitchFamily="50" charset="-128"/>
                        </a:rPr>
                        <a:t>Equity book-to-price</a:t>
                      </a:r>
                    </a:p>
                  </a:txBody>
                  <a:tcPr marL="30784" marR="30784" marT="32652" marB="32652">
                    <a:lnR w="12700" cap="flat" cmpd="sng" algn="ctr">
                      <a:solidFill>
                        <a:schemeClr val="bg1">
                          <a:lumMod val="65000"/>
                          <a:lumOff val="35000"/>
                        </a:schemeClr>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tx1"/>
                    </a:solidFill>
                  </a:tcPr>
                </a:tc>
              </a:tr>
              <a:tr h="425527">
                <a:tc rowSpan="2">
                  <a:txBody>
                    <a:bodyPr/>
                    <a:lstStyle/>
                    <a:p>
                      <a:pPr algn="ctr">
                        <a:spcAft>
                          <a:spcPts val="600"/>
                        </a:spcAft>
                      </a:pPr>
                      <a:r>
                        <a:rPr kumimoji="1" lang="en-US" altLang="ja-JP" sz="1200" b="1" noProof="0" dirty="0" smtClean="0">
                          <a:solidFill>
                            <a:schemeClr val="tx1"/>
                          </a:solidFill>
                          <a:latin typeface="+mn-lt"/>
                          <a:ea typeface="メイリオ" panose="020B0604030504040204" pitchFamily="50" charset="-128"/>
                          <a:cs typeface="メイリオ" panose="020B0604030504040204" pitchFamily="50" charset="-128"/>
                        </a:rPr>
                        <a:t>Quality</a:t>
                      </a:r>
                    </a:p>
                  </a:txBody>
                  <a:tcPr marL="78191" marR="78191" marT="41468" marB="41468" anchor="ctr">
                    <a:lnL w="12700" cap="flat" cmpd="sng" algn="ctr">
                      <a:solidFill>
                        <a:schemeClr val="bg1">
                          <a:lumMod val="65000"/>
                          <a:lumOff val="35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rowSpan="2">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kumimoji="1" lang="fr-FR" altLang="ja-JP" sz="1200" b="1" i="1" u="none" dirty="0" smtClean="0">
                          <a:solidFill>
                            <a:schemeClr val="bg1"/>
                          </a:solidFill>
                          <a:latin typeface="+mn-lt"/>
                          <a:ea typeface="メイリオ" panose="020B0604030504040204" pitchFamily="50" charset="-128"/>
                          <a:cs typeface="メイリオ" panose="020B0604030504040204" pitchFamily="50" charset="-128"/>
                        </a:rPr>
                        <a:t>25%</a:t>
                      </a:r>
                      <a:endParaRPr kumimoji="1" lang="ja-JP" altLang="en-US" sz="1200" b="1" i="1" u="none" dirty="0" smtClean="0">
                        <a:solidFill>
                          <a:schemeClr val="bg1"/>
                        </a:solidFill>
                        <a:latin typeface="+mn-lt"/>
                        <a:ea typeface="メイリオ" panose="020B0604030504040204" pitchFamily="50" charset="-128"/>
                        <a:cs typeface="メイリオ" panose="020B0604030504040204" pitchFamily="50" charset="-128"/>
                      </a:endParaRPr>
                    </a:p>
                  </a:txBody>
                  <a:tcPr marL="30784" marR="30784" marT="32652" marB="32652"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bg1"/>
                          </a:solidFill>
                          <a:latin typeface="+mn-lt"/>
                          <a:ea typeface="メイリオ" panose="020B0604030504040204" pitchFamily="50" charset="-128"/>
                          <a:cs typeface="メイリオ" panose="020B0604030504040204" pitchFamily="50" charset="-128"/>
                        </a:rPr>
                        <a:t>EBITDA*/Debt</a:t>
                      </a:r>
                    </a:p>
                  </a:txBody>
                  <a:tcPr marL="30784" marR="30784" marT="32652" marB="32652" anchor="b">
                    <a:lnR w="12700" cap="flat" cmpd="sng" algn="ctr">
                      <a:solidFill>
                        <a:schemeClr val="bg1">
                          <a:lumMod val="65000"/>
                          <a:lumOff val="3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r>
              <a:tr h="363303">
                <a:tc vMerge="1">
                  <a:txBody>
                    <a:bodyPr/>
                    <a:lstStyle/>
                    <a:p>
                      <a:endParaRPr lang="fr-FR"/>
                    </a:p>
                  </a:txBody>
                  <a:tcPr/>
                </a:tc>
                <a:tc vMerge="1">
                  <a:txBody>
                    <a:bodyPr/>
                    <a:lstStyle/>
                    <a:p>
                      <a:pPr marL="0" marR="0" indent="0" algn="ctr" defTabSz="1043056" rtl="0" eaLnBrk="1" fontAlgn="auto" latinLnBrk="0" hangingPunct="1">
                        <a:lnSpc>
                          <a:spcPct val="100000"/>
                        </a:lnSpc>
                        <a:spcBef>
                          <a:spcPts val="0"/>
                        </a:spcBef>
                        <a:spcAft>
                          <a:spcPts val="0"/>
                        </a:spcAft>
                        <a:buClrTx/>
                        <a:buSzTx/>
                        <a:buFontTx/>
                        <a:buNone/>
                        <a:tabLst/>
                        <a:defRPr/>
                      </a:pPr>
                      <a:endParaRPr kumimoji="1" lang="ja-JP" altLang="en-US" sz="900" b="1" i="1" u="none" dirty="0" smtClean="0">
                        <a:solidFill>
                          <a:schemeClr val="bg1"/>
                        </a:solidFill>
                        <a:latin typeface="+mn-lt"/>
                        <a:ea typeface="メイリオ" panose="020B0604030504040204" pitchFamily="50" charset="-128"/>
                        <a:cs typeface="メイリオ" panose="020B0604030504040204" pitchFamily="50" charset="-128"/>
                      </a:endParaRPr>
                    </a:p>
                  </a:txBody>
                  <a:tcPr marL="30784" marR="30784" marT="32652" marB="32652"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bg1"/>
                          </a:solidFill>
                          <a:latin typeface="+mn-lt"/>
                          <a:ea typeface="メイリオ" panose="020B0604030504040204" pitchFamily="50" charset="-128"/>
                          <a:cs typeface="メイリオ" panose="020B0604030504040204" pitchFamily="50" charset="-128"/>
                        </a:rPr>
                        <a:t>Financing</a:t>
                      </a:r>
                      <a:r>
                        <a:rPr kumimoji="1" lang="en-US" altLang="ja-JP" sz="1200" b="0" u="none" kern="1200" baseline="0" dirty="0" smtClean="0">
                          <a:solidFill>
                            <a:schemeClr val="bg1"/>
                          </a:solidFill>
                          <a:latin typeface="+mn-lt"/>
                          <a:ea typeface="メイリオ" panose="020B0604030504040204" pitchFamily="50" charset="-128"/>
                          <a:cs typeface="メイリオ" panose="020B0604030504040204" pitchFamily="50" charset="-128"/>
                        </a:rPr>
                        <a:t> Cash / Debt</a:t>
                      </a:r>
                      <a:endParaRPr kumimoji="1" lang="en-US" altLang="ja-JP" sz="1200" b="0" u="none" kern="1200" dirty="0" smtClean="0">
                        <a:solidFill>
                          <a:schemeClr val="bg1"/>
                        </a:solidFill>
                        <a:latin typeface="+mn-lt"/>
                        <a:ea typeface="メイリオ" panose="020B0604030504040204" pitchFamily="50" charset="-128"/>
                        <a:cs typeface="メイリオ" panose="020B0604030504040204" pitchFamily="50" charset="-128"/>
                      </a:endParaRPr>
                    </a:p>
                  </a:txBody>
                  <a:tcPr marL="30784" marR="30784" marT="32652" marB="32652">
                    <a:lnR w="12700" cap="flat" cmpd="sng" algn="ctr">
                      <a:solidFill>
                        <a:schemeClr val="bg1">
                          <a:lumMod val="65000"/>
                          <a:lumOff val="3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r>
              <a:tr h="363303">
                <a:tc rowSpan="2">
                  <a:txBody>
                    <a:bodyPr/>
                    <a:lstStyle/>
                    <a:p>
                      <a:pPr algn="ctr">
                        <a:spcAft>
                          <a:spcPts val="600"/>
                        </a:spcAft>
                      </a:pPr>
                      <a:r>
                        <a:rPr kumimoji="1" lang="en-US" altLang="ja-JP" sz="1200" b="1" noProof="0" dirty="0" smtClean="0">
                          <a:solidFill>
                            <a:schemeClr val="tx1"/>
                          </a:solidFill>
                          <a:latin typeface="+mn-lt"/>
                          <a:ea typeface="メイリオ" panose="020B0604030504040204" pitchFamily="50" charset="-128"/>
                          <a:cs typeface="メイリオ" panose="020B0604030504040204" pitchFamily="50" charset="-128"/>
                        </a:rPr>
                        <a:t>Momentum</a:t>
                      </a:r>
                      <a:endParaRPr kumimoji="1" lang="en-US" altLang="ja-JP" sz="1200" b="0" i="1" noProof="0" dirty="0">
                        <a:solidFill>
                          <a:schemeClr val="tx1"/>
                        </a:solidFill>
                        <a:latin typeface="+mn-lt"/>
                        <a:ea typeface="メイリオ" panose="020B0604030504040204" pitchFamily="50" charset="-128"/>
                        <a:cs typeface="メイリオ" panose="020B0604030504040204" pitchFamily="50" charset="-128"/>
                      </a:endParaRPr>
                    </a:p>
                  </a:txBody>
                  <a:tcPr marL="78191" marR="78191" marT="41468" marB="41468" anchor="ctr">
                    <a:lnL w="12700" cap="flat" cmpd="sng" algn="ctr">
                      <a:solidFill>
                        <a:schemeClr val="bg1">
                          <a:lumMod val="65000"/>
                          <a:lumOff val="35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solidFill>
                  </a:tcPr>
                </a:tc>
                <a:tc rowSpan="2">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kumimoji="1" lang="fr-FR" altLang="ja-JP" sz="1200" b="1" i="1" u="none" dirty="0" smtClean="0">
                          <a:solidFill>
                            <a:schemeClr val="bg1"/>
                          </a:solidFill>
                          <a:latin typeface="+mn-lt"/>
                          <a:ea typeface="メイリオ" panose="020B0604030504040204" pitchFamily="50" charset="-128"/>
                          <a:cs typeface="メイリオ" panose="020B0604030504040204" pitchFamily="50" charset="-128"/>
                        </a:rPr>
                        <a:t>25%</a:t>
                      </a:r>
                      <a:endParaRPr kumimoji="1" lang="ja-JP" altLang="en-US" sz="1200" b="1" i="1" u="none" dirty="0" smtClean="0">
                        <a:solidFill>
                          <a:schemeClr val="bg1"/>
                        </a:solidFill>
                        <a:latin typeface="+mn-lt"/>
                        <a:ea typeface="メイリオ" panose="020B0604030504040204" pitchFamily="50" charset="-128"/>
                        <a:cs typeface="メイリオ" panose="020B0604030504040204" pitchFamily="50" charset="-128"/>
                      </a:endParaRPr>
                    </a:p>
                  </a:txBody>
                  <a:tcPr marL="30784" marR="30784" marT="32652" marB="32652"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bg1"/>
                          </a:solidFill>
                          <a:latin typeface="+mn-lt"/>
                          <a:ea typeface="メイリオ" panose="020B0604030504040204" pitchFamily="50" charset="-128"/>
                          <a:cs typeface="メイリオ" panose="020B0604030504040204" pitchFamily="50" charset="-128"/>
                        </a:rPr>
                        <a:t>Equity 12M/1M</a:t>
                      </a:r>
                    </a:p>
                  </a:txBody>
                  <a:tcPr marL="30784" marR="30784" marT="32652" marB="32652" anchor="b">
                    <a:lnR w="12700" cap="flat" cmpd="sng" algn="ctr">
                      <a:solidFill>
                        <a:schemeClr val="bg1">
                          <a:lumMod val="65000"/>
                          <a:lumOff val="3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r>
              <a:tr h="363303">
                <a:tc vMerge="1">
                  <a:txBody>
                    <a:bodyPr/>
                    <a:lstStyle/>
                    <a:p>
                      <a:pPr algn="l"/>
                      <a:endParaRPr kumimoji="1" lang="ja-JP" altLang="en-US" sz="1200" dirty="0"/>
                    </a:p>
                  </a:txBody>
                  <a:tcPr anchor="ctr"/>
                </a:tc>
                <a:tc vMerge="1">
                  <a:txBody>
                    <a:bodyPr/>
                    <a:lstStyle/>
                    <a:p>
                      <a:pPr marL="0" marR="0" indent="0" algn="ctr" defTabSz="1043056" rtl="0" eaLnBrk="1" fontAlgn="auto" latinLnBrk="0" hangingPunct="1">
                        <a:lnSpc>
                          <a:spcPct val="100000"/>
                        </a:lnSpc>
                        <a:spcBef>
                          <a:spcPts val="0"/>
                        </a:spcBef>
                        <a:spcAft>
                          <a:spcPts val="0"/>
                        </a:spcAft>
                        <a:buClrTx/>
                        <a:buSzTx/>
                        <a:buFontTx/>
                        <a:buNone/>
                        <a:tabLst/>
                        <a:defRPr/>
                      </a:pPr>
                      <a:endParaRPr kumimoji="1" lang="ja-JP" altLang="en-US" sz="900" b="1" i="1" u="none" dirty="0" smtClean="0">
                        <a:solidFill>
                          <a:schemeClr val="bg1"/>
                        </a:solidFill>
                        <a:latin typeface="+mn-lt"/>
                        <a:ea typeface="メイリオ" panose="020B0604030504040204" pitchFamily="50" charset="-128"/>
                        <a:cs typeface="メイリオ" panose="020B0604030504040204" pitchFamily="50" charset="-128"/>
                      </a:endParaRPr>
                    </a:p>
                  </a:txBody>
                  <a:tcPr marL="30784" marR="30784" marT="32652" marB="32652" anchor="ctr">
                    <a:lnB w="12700" cmpd="sng">
                      <a:noFill/>
                    </a:lnB>
                    <a:solidFill>
                      <a:schemeClr val="tx1"/>
                    </a:solidFill>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bg1"/>
                          </a:solidFill>
                          <a:latin typeface="+mn-lt"/>
                          <a:ea typeface="メイリオ" panose="020B0604030504040204" pitchFamily="50" charset="-128"/>
                          <a:cs typeface="メイリオ" panose="020B0604030504040204" pitchFamily="50" charset="-128"/>
                        </a:rPr>
                        <a:t>Asset Growth 5Y</a:t>
                      </a:r>
                    </a:p>
                  </a:txBody>
                  <a:tcPr marL="30784" marR="30784" marT="32652" marB="32652">
                    <a:lnL w="28575" cap="flat" cmpd="sng" algn="ctr">
                      <a:solidFill>
                        <a:schemeClr val="tx1"/>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r>
              <a:tr h="363303">
                <a:tc rowSpan="2">
                  <a:txBody>
                    <a:bodyPr/>
                    <a:lstStyle/>
                    <a:p>
                      <a:pPr marL="0" algn="ctr" defTabSz="914400" rtl="0" eaLnBrk="1" latinLnBrk="0" hangingPunct="1">
                        <a:spcAft>
                          <a:spcPts val="600"/>
                        </a:spcAft>
                      </a:pPr>
                      <a:r>
                        <a:rPr kumimoji="1" lang="en-US" altLang="ja-JP" sz="1200" b="1" kern="1200" noProof="0" dirty="0" smtClean="0">
                          <a:solidFill>
                            <a:schemeClr val="tx1"/>
                          </a:solidFill>
                          <a:latin typeface="+mn-lt"/>
                          <a:ea typeface="メイリオ" panose="020B0604030504040204" pitchFamily="50" charset="-128"/>
                          <a:cs typeface="メイリオ" panose="020B0604030504040204" pitchFamily="50" charset="-128"/>
                        </a:rPr>
                        <a:t>Low Risk</a:t>
                      </a:r>
                      <a:endParaRPr kumimoji="1" lang="en-US" altLang="ja-JP" sz="1200" b="1" kern="1200" noProof="0" dirty="0">
                        <a:solidFill>
                          <a:schemeClr val="tx1"/>
                        </a:solidFill>
                        <a:latin typeface="+mn-lt"/>
                        <a:ea typeface="メイリオ" panose="020B0604030504040204" pitchFamily="50" charset="-128"/>
                        <a:cs typeface="メイリオ" panose="020B0604030504040204" pitchFamily="50" charset="-128"/>
                      </a:endParaRPr>
                    </a:p>
                  </a:txBody>
                  <a:tcPr marL="78191" marR="78191" marT="41468" marB="41468" anchor="ctr">
                    <a:lnL w="12700" cap="flat" cmpd="sng" algn="ctr">
                      <a:solidFill>
                        <a:schemeClr val="bg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solidFill>
                      <a:schemeClr val="accent6"/>
                    </a:solidFill>
                  </a:tcPr>
                </a:tc>
                <a:tc rowSpan="2">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kumimoji="1" lang="fr-FR" altLang="ja-JP" sz="1200" b="1" i="1" u="none" dirty="0" smtClean="0">
                          <a:solidFill>
                            <a:schemeClr val="bg1"/>
                          </a:solidFill>
                          <a:latin typeface="+mn-lt"/>
                          <a:ea typeface="メイリオ" panose="020B0604030504040204" pitchFamily="50" charset="-128"/>
                          <a:cs typeface="メイリオ" panose="020B0604030504040204" pitchFamily="50" charset="-128"/>
                        </a:rPr>
                        <a:t>25%</a:t>
                      </a:r>
                      <a:endParaRPr kumimoji="1" lang="ja-JP" altLang="en-US" sz="1200" b="1" i="1" u="none" dirty="0" smtClean="0">
                        <a:solidFill>
                          <a:schemeClr val="bg1"/>
                        </a:solidFill>
                        <a:latin typeface="+mn-lt"/>
                        <a:ea typeface="メイリオ" panose="020B0604030504040204" pitchFamily="50" charset="-128"/>
                        <a:cs typeface="メイリオ" panose="020B0604030504040204" pitchFamily="50" charset="-128"/>
                      </a:endParaRPr>
                    </a:p>
                  </a:txBody>
                  <a:tcPr marL="30784" marR="30784" marT="32652" marB="326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bg1"/>
                          </a:solidFill>
                          <a:latin typeface="+mn-lt"/>
                          <a:ea typeface="メイリオ" panose="020B0604030504040204" pitchFamily="50" charset="-128"/>
                          <a:cs typeface="メイリオ" panose="020B0604030504040204" pitchFamily="50" charset="-128"/>
                        </a:rPr>
                        <a:t>Debt to Market Cap</a:t>
                      </a:r>
                    </a:p>
                  </a:txBody>
                  <a:tcPr marL="30784" marR="30784" marT="32652" marB="32652" anchor="b">
                    <a:lnL w="28575" cap="flat" cmpd="sng" algn="ctr">
                      <a:solidFill>
                        <a:schemeClr val="tx1"/>
                      </a:solidFill>
                      <a:prstDash val="solid"/>
                      <a:round/>
                      <a:headEnd type="none" w="med" len="med"/>
                      <a:tailEnd type="none" w="med" len="med"/>
                    </a:lnL>
                    <a:lnR w="12700" cap="flat" cmpd="sng" algn="ctr">
                      <a:solidFill>
                        <a:schemeClr val="bg1">
                          <a:lumMod val="65000"/>
                          <a:lumOff val="3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63303">
                <a:tc vMerge="1">
                  <a:txBody>
                    <a:bodyPr/>
                    <a:lstStyle/>
                    <a:p>
                      <a:endParaRPr lang="fr-FR"/>
                    </a:p>
                  </a:txBody>
                  <a:tcPr/>
                </a:tc>
                <a:tc vMerge="1">
                  <a:txBody>
                    <a:bodyPr/>
                    <a:lstStyle/>
                    <a:p>
                      <a:pPr marL="0" marR="0" indent="0" algn="ctr" defTabSz="1043056" rtl="0" eaLnBrk="1" fontAlgn="auto" latinLnBrk="0" hangingPunct="1">
                        <a:lnSpc>
                          <a:spcPct val="100000"/>
                        </a:lnSpc>
                        <a:spcBef>
                          <a:spcPts val="0"/>
                        </a:spcBef>
                        <a:spcAft>
                          <a:spcPts val="0"/>
                        </a:spcAft>
                        <a:buClrTx/>
                        <a:buSzTx/>
                        <a:buFontTx/>
                        <a:buNone/>
                        <a:tabLst/>
                        <a:defRPr/>
                      </a:pPr>
                      <a:endParaRPr kumimoji="1" lang="ja-JP" altLang="en-US" sz="900" b="1" i="1" u="none" dirty="0" smtClean="0">
                        <a:solidFill>
                          <a:schemeClr val="bg1"/>
                        </a:solidFill>
                        <a:latin typeface="+mn-lt"/>
                        <a:ea typeface="メイリオ" panose="020B0604030504040204" pitchFamily="50" charset="-128"/>
                        <a:cs typeface="メイリオ" panose="020B0604030504040204" pitchFamily="50" charset="-128"/>
                      </a:endParaRPr>
                    </a:p>
                  </a:txBody>
                  <a:tcPr marL="30784" marR="30784" marT="32652" marB="32652"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bg1"/>
                          </a:solidFill>
                          <a:latin typeface="+mn-lt"/>
                          <a:ea typeface="メイリオ" panose="020B0604030504040204" pitchFamily="50" charset="-128"/>
                          <a:cs typeface="メイリオ" panose="020B0604030504040204" pitchFamily="50" charset="-128"/>
                        </a:rPr>
                        <a:t>Distance to Default</a:t>
                      </a:r>
                    </a:p>
                  </a:txBody>
                  <a:tcPr marL="30784" marR="30784" marT="32652" marB="32652">
                    <a:lnR w="12700" cap="flat" cmpd="sng" algn="ctr">
                      <a:solidFill>
                        <a:schemeClr val="bg1">
                          <a:lumMod val="65000"/>
                          <a:lumOff val="3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65000"/>
                          <a:lumOff val="35000"/>
                        </a:schemeClr>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1279875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847" y="1383761"/>
            <a:ext cx="5418285"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0" name="Titre 5"/>
          <p:cNvSpPr>
            <a:spLocks noGrp="1"/>
          </p:cNvSpPr>
          <p:nvPr>
            <p:ph type="title"/>
          </p:nvPr>
        </p:nvSpPr>
        <p:spPr/>
        <p:txBody>
          <a:bodyPr>
            <a:normAutofit/>
          </a:bodyPr>
          <a:lstStyle/>
          <a:p>
            <a:r>
              <a:rPr lang="en-US" altLang="fr-FR" b="0" dirty="0" smtClean="0"/>
              <a:t>Example: </a:t>
            </a:r>
            <a:r>
              <a:rPr lang="en-US" altLang="fr-FR" b="0" i="1" dirty="0" smtClean="0"/>
              <a:t>score skyline </a:t>
            </a:r>
            <a:r>
              <a:rPr lang="en-US" altLang="fr-FR" b="0" dirty="0" smtClean="0"/>
              <a:t>of a bond selected by the model</a:t>
            </a:r>
          </a:p>
        </p:txBody>
      </p:sp>
      <p:sp>
        <p:nvSpPr>
          <p:cNvPr id="18" name="Espace réservé du texte 3"/>
          <p:cNvSpPr txBox="1">
            <a:spLocks/>
          </p:cNvSpPr>
          <p:nvPr/>
        </p:nvSpPr>
        <p:spPr>
          <a:xfrm>
            <a:off x="317037" y="930401"/>
            <a:ext cx="8534341" cy="453363"/>
          </a:xfrm>
          <a:prstGeom prst="rect">
            <a:avLst/>
          </a:prstGeom>
        </p:spPr>
        <p:txBody>
          <a:bodyPr lIns="79867" tIns="39934" rIns="79867" bIns="39934">
            <a:noAutofit/>
          </a:bodyPr>
          <a:lstStyle>
            <a:lvl1pPr marL="404813" indent="-404813" algn="l" defTabSz="1039813" rtl="0" eaLnBrk="0" fontAlgn="base" hangingPunct="0">
              <a:spcBef>
                <a:spcPct val="60000"/>
              </a:spcBef>
              <a:spcAft>
                <a:spcPct val="0"/>
              </a:spcAft>
              <a:buClr>
                <a:srgbClr val="BA398A"/>
              </a:buClr>
              <a:buFont typeface="Arial Narrow" pitchFamily="34" charset="0"/>
              <a:buChar char="●"/>
              <a:defRPr sz="2300">
                <a:solidFill>
                  <a:schemeClr val="tx1"/>
                </a:solidFill>
                <a:latin typeface="+mn-lt"/>
                <a:ea typeface="+mn-ea"/>
                <a:cs typeface="+mn-cs"/>
              </a:defRPr>
            </a:lvl1pPr>
            <a:lvl2pPr marL="825500" indent="-215900" algn="l" defTabSz="1039813" rtl="0" eaLnBrk="0" fontAlgn="base" hangingPunct="0">
              <a:spcBef>
                <a:spcPct val="20000"/>
              </a:spcBef>
              <a:spcAft>
                <a:spcPct val="0"/>
              </a:spcAft>
              <a:buClr>
                <a:srgbClr val="BA398A"/>
              </a:buClr>
              <a:buFont typeface="Arial" charset="0"/>
              <a:buChar char="–"/>
              <a:defRPr>
                <a:solidFill>
                  <a:schemeClr val="tx1"/>
                </a:solidFill>
                <a:latin typeface="+mn-lt"/>
              </a:defRPr>
            </a:lvl2pPr>
            <a:lvl3pPr marL="1246188" indent="-215900" algn="l" defTabSz="1039813" rtl="0" eaLnBrk="0" fontAlgn="base" hangingPunct="0">
              <a:spcBef>
                <a:spcPct val="0"/>
              </a:spcBef>
              <a:spcAft>
                <a:spcPct val="0"/>
              </a:spcAft>
              <a:buClr>
                <a:srgbClr val="BA398A"/>
              </a:buClr>
              <a:buSzPct val="50000"/>
              <a:buFont typeface="Arial Narrow" pitchFamily="34" charset="0"/>
              <a:buChar char="●"/>
              <a:defRPr sz="2400">
                <a:solidFill>
                  <a:schemeClr val="tx1"/>
                </a:solidFill>
                <a:latin typeface="+mn-lt"/>
              </a:defRPr>
            </a:lvl3pPr>
            <a:lvl4pPr marL="1668463" indent="-215900" algn="l" defTabSz="1039813" rtl="0" eaLnBrk="0" fontAlgn="base" hangingPunct="0">
              <a:spcBef>
                <a:spcPct val="0"/>
              </a:spcBef>
              <a:spcAft>
                <a:spcPct val="0"/>
              </a:spcAft>
              <a:buClr>
                <a:srgbClr val="BA398A"/>
              </a:buClr>
              <a:buFont typeface="Arial" charset="0"/>
              <a:buChar char="–"/>
              <a:defRPr sz="1400">
                <a:solidFill>
                  <a:schemeClr val="tx1"/>
                </a:solidFill>
                <a:latin typeface="+mn-lt"/>
              </a:defRPr>
            </a:lvl4pPr>
            <a:lvl5pPr marL="2092325" indent="-215900" algn="l" defTabSz="1039813" rtl="0" eaLnBrk="0" fontAlgn="base" hangingPunct="0">
              <a:spcBef>
                <a:spcPct val="0"/>
              </a:spcBef>
              <a:spcAft>
                <a:spcPct val="0"/>
              </a:spcAft>
              <a:buClr>
                <a:srgbClr val="BA398A"/>
              </a:buClr>
              <a:buSzPct val="65000"/>
              <a:buFont typeface="Arial Narrow" pitchFamily="34" charset="0"/>
              <a:buChar char="●"/>
              <a:defRPr sz="1400">
                <a:solidFill>
                  <a:schemeClr val="tx1"/>
                </a:solidFill>
                <a:latin typeface="+mn-lt"/>
              </a:defRPr>
            </a:lvl5pPr>
            <a:lvl6pPr marL="2550663"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7782"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490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02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spcBef>
                <a:spcPts val="1578"/>
              </a:spcBef>
              <a:buClr>
                <a:schemeClr val="accent6"/>
              </a:buClr>
              <a:buSzPct val="100000"/>
              <a:buNone/>
            </a:pPr>
            <a:r>
              <a:rPr lang="en-US" sz="2100" kern="0" dirty="0" smtClean="0">
                <a:solidFill>
                  <a:schemeClr val="accent3"/>
                </a:solidFill>
                <a:ea typeface="メイリオ" panose="020B0604030504040204" pitchFamily="50" charset="-128"/>
                <a:cs typeface="メイリオ" panose="020B0604030504040204" pitchFamily="50" charset="-128"/>
              </a:rPr>
              <a:t>Example 1: </a:t>
            </a:r>
            <a:r>
              <a:rPr lang="en-US" sz="2100" kern="0" dirty="0">
                <a:solidFill>
                  <a:schemeClr val="accent3"/>
                </a:solidFill>
                <a:ea typeface="メイリオ" panose="020B0604030504040204" pitchFamily="50" charset="-128"/>
                <a:cs typeface="メイリオ" panose="020B0604030504040204" pitchFamily="50" charset="-128"/>
              </a:rPr>
              <a:t>attractive value and quality, with below average risk</a:t>
            </a:r>
          </a:p>
        </p:txBody>
      </p:sp>
      <p:grpSp>
        <p:nvGrpSpPr>
          <p:cNvPr id="16" name="Group 15"/>
          <p:cNvGrpSpPr/>
          <p:nvPr/>
        </p:nvGrpSpPr>
        <p:grpSpPr>
          <a:xfrm>
            <a:off x="1271520" y="1893766"/>
            <a:ext cx="4092644" cy="294055"/>
            <a:chOff x="1271518" y="1771211"/>
            <a:chExt cx="3028863" cy="294054"/>
          </a:xfrm>
        </p:grpSpPr>
        <p:sp>
          <p:nvSpPr>
            <p:cNvPr id="14" name="Left Bracket 13"/>
            <p:cNvSpPr/>
            <p:nvPr/>
          </p:nvSpPr>
          <p:spPr>
            <a:xfrm rot="5400000">
              <a:off x="1589611" y="1670748"/>
              <a:ext cx="72008" cy="708193"/>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lumMod val="65000"/>
                    <a:lumOff val="35000"/>
                  </a:schemeClr>
                </a:solidFill>
              </a:endParaRPr>
            </a:p>
          </p:txBody>
        </p:sp>
        <p:sp>
          <p:nvSpPr>
            <p:cNvPr id="25" name="Left Bracket 24"/>
            <p:cNvSpPr/>
            <p:nvPr/>
          </p:nvSpPr>
          <p:spPr>
            <a:xfrm rot="5400000">
              <a:off x="2355934" y="1673807"/>
              <a:ext cx="72008" cy="708193"/>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lumMod val="65000"/>
                    <a:lumOff val="35000"/>
                  </a:schemeClr>
                </a:solidFill>
              </a:endParaRPr>
            </a:p>
          </p:txBody>
        </p:sp>
        <p:sp>
          <p:nvSpPr>
            <p:cNvPr id="26" name="Left Bracket 25"/>
            <p:cNvSpPr/>
            <p:nvPr/>
          </p:nvSpPr>
          <p:spPr>
            <a:xfrm rot="5400000">
              <a:off x="3116557" y="1675164"/>
              <a:ext cx="72008" cy="708193"/>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lumMod val="65000"/>
                    <a:lumOff val="35000"/>
                  </a:schemeClr>
                </a:solidFill>
              </a:endParaRPr>
            </a:p>
          </p:txBody>
        </p:sp>
        <p:sp>
          <p:nvSpPr>
            <p:cNvPr id="27" name="Left Bracket 26"/>
            <p:cNvSpPr/>
            <p:nvPr/>
          </p:nvSpPr>
          <p:spPr>
            <a:xfrm rot="5400000">
              <a:off x="3900566" y="1670748"/>
              <a:ext cx="72008" cy="708193"/>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lumMod val="65000"/>
                    <a:lumOff val="35000"/>
                  </a:schemeClr>
                </a:solidFill>
              </a:endParaRPr>
            </a:p>
          </p:txBody>
        </p:sp>
        <p:sp>
          <p:nvSpPr>
            <p:cNvPr id="15" name="TextBox 14"/>
            <p:cNvSpPr txBox="1"/>
            <p:nvPr/>
          </p:nvSpPr>
          <p:spPr>
            <a:xfrm>
              <a:off x="1271518" y="1772816"/>
              <a:ext cx="708194" cy="144016"/>
            </a:xfrm>
            <a:prstGeom prst="rect">
              <a:avLst/>
            </a:prstGeom>
            <a:noFill/>
          </p:spPr>
          <p:txBody>
            <a:bodyPr wrap="square" lIns="0" tIns="0" rIns="0" bIns="0" rtlCol="0">
              <a:noAutofit/>
            </a:bodyPr>
            <a:lstStyle/>
            <a:p>
              <a:pPr algn="ctr"/>
              <a:r>
                <a:rPr lang="en-GB" sz="1050" b="1" dirty="0">
                  <a:solidFill>
                    <a:schemeClr val="bg1">
                      <a:lumMod val="65000"/>
                      <a:lumOff val="35000"/>
                    </a:schemeClr>
                  </a:solidFill>
                  <a:latin typeface="Calibri" panose="020F0502020204030204" pitchFamily="34" charset="0"/>
                </a:rPr>
                <a:t>V</a:t>
              </a:r>
              <a:r>
                <a:rPr lang="en-GB" sz="1050" b="1" dirty="0" smtClean="0">
                  <a:solidFill>
                    <a:schemeClr val="bg1">
                      <a:lumMod val="65000"/>
                      <a:lumOff val="35000"/>
                    </a:schemeClr>
                  </a:solidFill>
                  <a:latin typeface="Calibri" panose="020F0502020204030204" pitchFamily="34" charset="0"/>
                </a:rPr>
                <a:t>alue</a:t>
              </a:r>
            </a:p>
          </p:txBody>
        </p:sp>
        <p:sp>
          <p:nvSpPr>
            <p:cNvPr id="29" name="TextBox 28"/>
            <p:cNvSpPr txBox="1"/>
            <p:nvPr/>
          </p:nvSpPr>
          <p:spPr>
            <a:xfrm>
              <a:off x="2047351" y="1771773"/>
              <a:ext cx="708194" cy="144016"/>
            </a:xfrm>
            <a:prstGeom prst="rect">
              <a:avLst/>
            </a:prstGeom>
            <a:noFill/>
          </p:spPr>
          <p:txBody>
            <a:bodyPr wrap="square" lIns="0" tIns="0" rIns="0" bIns="0" rtlCol="0">
              <a:noAutofit/>
            </a:bodyPr>
            <a:lstStyle/>
            <a:p>
              <a:pPr algn="ctr"/>
              <a:r>
                <a:rPr lang="en-GB" sz="1050" b="1" dirty="0" smtClean="0">
                  <a:solidFill>
                    <a:schemeClr val="bg1">
                      <a:lumMod val="65000"/>
                      <a:lumOff val="35000"/>
                    </a:schemeClr>
                  </a:solidFill>
                  <a:latin typeface="Calibri" panose="020F0502020204030204" pitchFamily="34" charset="0"/>
                </a:rPr>
                <a:t>Quality</a:t>
              </a:r>
            </a:p>
          </p:txBody>
        </p:sp>
        <p:sp>
          <p:nvSpPr>
            <p:cNvPr id="30" name="TextBox 29"/>
            <p:cNvSpPr txBox="1"/>
            <p:nvPr/>
          </p:nvSpPr>
          <p:spPr>
            <a:xfrm>
              <a:off x="2798464" y="1771211"/>
              <a:ext cx="708194" cy="144016"/>
            </a:xfrm>
            <a:prstGeom prst="rect">
              <a:avLst/>
            </a:prstGeom>
            <a:noFill/>
          </p:spPr>
          <p:txBody>
            <a:bodyPr wrap="square" lIns="0" tIns="0" rIns="0" bIns="0" rtlCol="0">
              <a:noAutofit/>
            </a:bodyPr>
            <a:lstStyle/>
            <a:p>
              <a:pPr algn="ctr"/>
              <a:r>
                <a:rPr lang="en-GB" sz="1050" b="1" dirty="0" smtClean="0">
                  <a:solidFill>
                    <a:schemeClr val="bg1">
                      <a:lumMod val="65000"/>
                      <a:lumOff val="35000"/>
                    </a:schemeClr>
                  </a:solidFill>
                  <a:latin typeface="Calibri" panose="020F0502020204030204" pitchFamily="34" charset="0"/>
                </a:rPr>
                <a:t>Momentum</a:t>
              </a:r>
            </a:p>
          </p:txBody>
        </p:sp>
        <p:sp>
          <p:nvSpPr>
            <p:cNvPr id="31" name="TextBox 30"/>
            <p:cNvSpPr txBox="1"/>
            <p:nvPr/>
          </p:nvSpPr>
          <p:spPr>
            <a:xfrm>
              <a:off x="3592187" y="1771211"/>
              <a:ext cx="708194" cy="144016"/>
            </a:xfrm>
            <a:prstGeom prst="rect">
              <a:avLst/>
            </a:prstGeom>
            <a:noFill/>
          </p:spPr>
          <p:txBody>
            <a:bodyPr wrap="square" lIns="0" tIns="0" rIns="0" bIns="0" rtlCol="0">
              <a:noAutofit/>
            </a:bodyPr>
            <a:lstStyle/>
            <a:p>
              <a:pPr algn="ctr"/>
              <a:r>
                <a:rPr lang="en-GB" sz="1050" b="1" dirty="0" smtClean="0">
                  <a:solidFill>
                    <a:schemeClr val="bg1">
                      <a:lumMod val="65000"/>
                      <a:lumOff val="35000"/>
                    </a:schemeClr>
                  </a:solidFill>
                  <a:latin typeface="Calibri" panose="020F0502020204030204" pitchFamily="34" charset="0"/>
                </a:rPr>
                <a:t>Low risk</a:t>
              </a:r>
            </a:p>
          </p:txBody>
        </p:sp>
      </p:grpSp>
      <p:sp>
        <p:nvSpPr>
          <p:cNvPr id="33" name="TextBox 32"/>
          <p:cNvSpPr txBox="1"/>
          <p:nvPr/>
        </p:nvSpPr>
        <p:spPr>
          <a:xfrm>
            <a:off x="317029" y="4797157"/>
            <a:ext cx="8424614" cy="1239583"/>
          </a:xfrm>
          <a:prstGeom prst="rect">
            <a:avLst/>
          </a:prstGeom>
          <a:noFill/>
        </p:spPr>
        <p:txBody>
          <a:bodyPr wrap="square" lIns="0" tIns="0" rIns="0" bIns="0" rtlCol="0" anchor="t">
            <a:noAutofit/>
          </a:bodyPr>
          <a:lstStyle/>
          <a:p>
            <a:pPr marL="171450" defTabSz="798358" fontAlgn="base">
              <a:spcBef>
                <a:spcPct val="0"/>
              </a:spcBef>
              <a:spcAft>
                <a:spcPts val="400"/>
              </a:spcAft>
              <a:buClr>
                <a:schemeClr val="accent6">
                  <a:lumMod val="75000"/>
                </a:schemeClr>
              </a:buClr>
              <a:buSzPct val="100000"/>
            </a:pPr>
            <a:r>
              <a:rPr lang="en-US" altLang="fr-FR" sz="1400" dirty="0" smtClean="0">
                <a:solidFill>
                  <a:schemeClr val="bg1"/>
                </a:solidFill>
              </a:rPr>
              <a:t>Overview :</a:t>
            </a:r>
            <a:endParaRPr lang="en-US" altLang="fr-FR" sz="1400" dirty="0">
              <a:solidFill>
                <a:schemeClr val="bg1"/>
              </a:solidFill>
            </a:endParaRPr>
          </a:p>
          <a:p>
            <a:pPr marL="913273" lvl="1" indent="-285750" defTabSz="798358" fontAlgn="base">
              <a:spcBef>
                <a:spcPct val="0"/>
              </a:spcBef>
              <a:spcAft>
                <a:spcPts val="400"/>
              </a:spcAft>
              <a:buClr>
                <a:schemeClr val="bg2"/>
              </a:buClr>
              <a:buSzPct val="100000"/>
              <a:buFont typeface="Arial" panose="020B0604020202020204" pitchFamily="34" charset="0"/>
              <a:buChar char="►"/>
            </a:pPr>
            <a:r>
              <a:rPr lang="en-US" sz="1200" b="1" dirty="0" smtClean="0">
                <a:solidFill>
                  <a:srgbClr val="000000"/>
                </a:solidFill>
                <a:ea typeface="MS Gothic" pitchFamily="49" charset="-128"/>
              </a:rPr>
              <a:t>Value</a:t>
            </a:r>
            <a:r>
              <a:rPr lang="en-US" sz="1200" dirty="0" smtClean="0">
                <a:solidFill>
                  <a:srgbClr val="000000"/>
                </a:solidFill>
                <a:ea typeface="MS Gothic" pitchFamily="49" charset="-128"/>
              </a:rPr>
              <a:t>: Good - the bond under consideration exhibits an attractive spread-to-risk ratio</a:t>
            </a:r>
          </a:p>
          <a:p>
            <a:pPr marL="913273" lvl="1" indent="-285750" defTabSz="798358" fontAlgn="base">
              <a:spcBef>
                <a:spcPct val="0"/>
              </a:spcBef>
              <a:spcAft>
                <a:spcPts val="400"/>
              </a:spcAft>
              <a:buClr>
                <a:schemeClr val="bg2"/>
              </a:buClr>
              <a:buSzPct val="100000"/>
              <a:buFont typeface="Arial" panose="020B0604020202020204" pitchFamily="34" charset="0"/>
              <a:buChar char="►"/>
            </a:pPr>
            <a:r>
              <a:rPr lang="en-US" sz="1200" b="1" dirty="0" smtClean="0">
                <a:solidFill>
                  <a:srgbClr val="000000"/>
                </a:solidFill>
                <a:ea typeface="MS Gothic" pitchFamily="49" charset="-128"/>
              </a:rPr>
              <a:t>Quality</a:t>
            </a:r>
            <a:r>
              <a:rPr lang="en-US" sz="1200" dirty="0" smtClean="0">
                <a:solidFill>
                  <a:srgbClr val="000000"/>
                </a:solidFill>
                <a:ea typeface="MS Gothic" pitchFamily="49" charset="-128"/>
              </a:rPr>
              <a:t>: Good - Schneider ranks better than its sector peers regarding its dependence on financing flows</a:t>
            </a:r>
          </a:p>
          <a:p>
            <a:pPr marL="913273" lvl="1" indent="-285750" defTabSz="798358" fontAlgn="base">
              <a:spcBef>
                <a:spcPct val="0"/>
              </a:spcBef>
              <a:spcAft>
                <a:spcPts val="400"/>
              </a:spcAft>
              <a:buClr>
                <a:schemeClr val="bg2"/>
              </a:buClr>
              <a:buSzPct val="100000"/>
              <a:buFont typeface="Arial" panose="020B0604020202020204" pitchFamily="34" charset="0"/>
              <a:buChar char="►"/>
            </a:pPr>
            <a:r>
              <a:rPr lang="en-US" sz="1200" b="1" dirty="0" smtClean="0">
                <a:solidFill>
                  <a:srgbClr val="000000"/>
                </a:solidFill>
                <a:ea typeface="MS Gothic" pitchFamily="49" charset="-128"/>
              </a:rPr>
              <a:t>Momentum</a:t>
            </a:r>
            <a:r>
              <a:rPr lang="en-US" sz="1200" dirty="0" smtClean="0">
                <a:solidFill>
                  <a:srgbClr val="000000"/>
                </a:solidFill>
                <a:ea typeface="MS Gothic" pitchFamily="49" charset="-128"/>
              </a:rPr>
              <a:t>: Neutral - both the equity price momentum and the asset growth are roughly neutral</a:t>
            </a:r>
          </a:p>
          <a:p>
            <a:pPr marL="913273" lvl="1" indent="-285750" defTabSz="798358" fontAlgn="base">
              <a:spcBef>
                <a:spcPct val="0"/>
              </a:spcBef>
              <a:spcAft>
                <a:spcPts val="400"/>
              </a:spcAft>
              <a:buClr>
                <a:schemeClr val="bg2"/>
              </a:buClr>
              <a:buSzPct val="100000"/>
              <a:buFont typeface="Arial" panose="020B0604020202020204" pitchFamily="34" charset="0"/>
              <a:buChar char="►"/>
            </a:pPr>
            <a:r>
              <a:rPr lang="en-US" sz="1200" b="1" dirty="0" smtClean="0">
                <a:solidFill>
                  <a:srgbClr val="000000"/>
                </a:solidFill>
                <a:ea typeface="MS Gothic" pitchFamily="49" charset="-128"/>
              </a:rPr>
              <a:t>Low risk</a:t>
            </a:r>
            <a:r>
              <a:rPr lang="en-US" sz="1200" dirty="0" smtClean="0">
                <a:solidFill>
                  <a:srgbClr val="000000"/>
                </a:solidFill>
                <a:ea typeface="MS Gothic" pitchFamily="49" charset="-128"/>
              </a:rPr>
              <a:t>: Good - its financial leverage is good relative to its sector peers</a:t>
            </a:r>
          </a:p>
          <a:p>
            <a:pPr marL="457200" indent="-285750" defTabSz="798358" fontAlgn="base">
              <a:spcBef>
                <a:spcPct val="0"/>
              </a:spcBef>
              <a:spcAft>
                <a:spcPts val="600"/>
              </a:spcAft>
              <a:buClr>
                <a:schemeClr val="accent6">
                  <a:lumMod val="75000"/>
                </a:schemeClr>
              </a:buClr>
              <a:buSzPct val="100000"/>
              <a:buFont typeface="Arial" panose="020B0604020202020204" pitchFamily="34" charset="0"/>
              <a:buChar char="►"/>
            </a:pPr>
            <a:endParaRPr lang="en-US" sz="1200" dirty="0">
              <a:solidFill>
                <a:srgbClr val="000000"/>
              </a:solidFill>
              <a:ea typeface="MS Gothic" pitchFamily="49" charset="-128"/>
            </a:endParaRPr>
          </a:p>
        </p:txBody>
      </p:sp>
      <p:sp>
        <p:nvSpPr>
          <p:cNvPr id="34" name="Text Box 16"/>
          <p:cNvSpPr txBox="1">
            <a:spLocks noChangeArrowheads="1"/>
          </p:cNvSpPr>
          <p:nvPr/>
        </p:nvSpPr>
        <p:spPr bwMode="auto">
          <a:xfrm>
            <a:off x="6444208" y="2540127"/>
            <a:ext cx="2407162" cy="1397028"/>
          </a:xfrm>
          <a:prstGeom prst="rect">
            <a:avLst/>
          </a:prstGeom>
          <a:noFill/>
          <a:ln w="19050">
            <a:noFill/>
            <a:miter lim="800000"/>
            <a:headEnd/>
            <a:tailEnd/>
          </a:ln>
        </p:spPr>
        <p:txBody>
          <a:bodyPr wrap="square" lIns="0" tIns="0" rIns="0" bIns="0" anchor="t">
            <a:noAutofit/>
          </a:bodyPr>
          <a:lstStyle/>
          <a:p>
            <a:pPr>
              <a:buClr>
                <a:srgbClr val="000000"/>
              </a:buClr>
              <a:buSzPct val="100000"/>
            </a:pPr>
            <a:r>
              <a:rPr lang="en-US" sz="900" i="1" dirty="0">
                <a:solidFill>
                  <a:schemeClr val="bg1"/>
                </a:solidFill>
              </a:rPr>
              <a:t>Source for the </a:t>
            </a:r>
            <a:r>
              <a:rPr lang="en-US" sz="900" i="1" dirty="0" smtClean="0">
                <a:solidFill>
                  <a:schemeClr val="bg1"/>
                </a:solidFill>
              </a:rPr>
              <a:t>chart : BNPPAM  as </a:t>
            </a:r>
            <a:r>
              <a:rPr lang="en-US" sz="900" i="1" dirty="0">
                <a:solidFill>
                  <a:schemeClr val="bg1"/>
                </a:solidFill>
              </a:rPr>
              <a:t>of end of </a:t>
            </a:r>
            <a:r>
              <a:rPr lang="en-US" sz="900" i="1" dirty="0" smtClean="0">
                <a:solidFill>
                  <a:schemeClr val="bg1"/>
                </a:solidFill>
              </a:rPr>
              <a:t>February 2018  </a:t>
            </a:r>
          </a:p>
          <a:p>
            <a:pPr>
              <a:buClr>
                <a:srgbClr val="000000"/>
              </a:buClr>
              <a:buSzPct val="100000"/>
            </a:pPr>
            <a:endParaRPr lang="en-US" sz="900" i="1" dirty="0" smtClean="0">
              <a:solidFill>
                <a:schemeClr val="bg1"/>
              </a:solidFill>
            </a:endParaRPr>
          </a:p>
          <a:p>
            <a:pPr>
              <a:buClr>
                <a:srgbClr val="000000"/>
              </a:buClr>
              <a:buSzPct val="100000"/>
            </a:pPr>
            <a:r>
              <a:rPr lang="en-US" sz="900" i="1" dirty="0" smtClean="0">
                <a:solidFill>
                  <a:schemeClr val="bg1"/>
                </a:solidFill>
              </a:rPr>
              <a:t>This </a:t>
            </a:r>
            <a:r>
              <a:rPr lang="en-US" sz="900" i="1" dirty="0">
                <a:solidFill>
                  <a:schemeClr val="bg1"/>
                </a:solidFill>
              </a:rPr>
              <a:t>is for general information only and should not be used as a basis for making any specific investment, business or commercial decisions. </a:t>
            </a:r>
            <a:endParaRPr lang="en-US" sz="900" i="1" dirty="0" smtClean="0">
              <a:solidFill>
                <a:schemeClr val="bg1"/>
              </a:solidFill>
            </a:endParaRPr>
          </a:p>
          <a:p>
            <a:pPr>
              <a:buClr>
                <a:srgbClr val="000000"/>
              </a:buClr>
              <a:buSzPct val="100000"/>
            </a:pPr>
            <a:endParaRPr lang="en-US" sz="900" i="1" dirty="0">
              <a:solidFill>
                <a:schemeClr val="bg1"/>
              </a:solidFill>
            </a:endParaRPr>
          </a:p>
          <a:p>
            <a:pPr>
              <a:buClr>
                <a:srgbClr val="000000"/>
              </a:buClr>
              <a:buSzPct val="100000"/>
            </a:pPr>
            <a:r>
              <a:rPr lang="en-US" sz="900" i="1" dirty="0" smtClean="0">
                <a:solidFill>
                  <a:schemeClr val="bg1"/>
                </a:solidFill>
              </a:rPr>
              <a:t>Any </a:t>
            </a:r>
            <a:r>
              <a:rPr lang="en-US" sz="900" i="1" dirty="0">
                <a:solidFill>
                  <a:schemeClr val="bg1"/>
                </a:solidFill>
              </a:rPr>
              <a:t>economic and market trend, prediction, projection or forecast is not necessarily indicative of the future or likely performance of the funds. </a:t>
            </a:r>
          </a:p>
        </p:txBody>
      </p:sp>
      <p:sp>
        <p:nvSpPr>
          <p:cNvPr id="2" name="Rectangle 1"/>
          <p:cNvSpPr/>
          <p:nvPr/>
        </p:nvSpPr>
        <p:spPr>
          <a:xfrm>
            <a:off x="1547664" y="1484784"/>
            <a:ext cx="3168352" cy="288032"/>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en-GB" dirty="0" smtClean="0">
                <a:solidFill>
                  <a:schemeClr val="bg1"/>
                </a:solidFill>
              </a:rPr>
              <a:t>Score skyline of bond 1</a:t>
            </a:r>
          </a:p>
        </p:txBody>
      </p:sp>
      <p:sp>
        <p:nvSpPr>
          <p:cNvPr id="3" name="Espace réservé du pied de page 2"/>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533464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96" y="1388455"/>
            <a:ext cx="5418285"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0" name="Titre 5"/>
          <p:cNvSpPr>
            <a:spLocks noGrp="1"/>
          </p:cNvSpPr>
          <p:nvPr>
            <p:ph type="title"/>
          </p:nvPr>
        </p:nvSpPr>
        <p:spPr/>
        <p:txBody>
          <a:bodyPr>
            <a:normAutofit/>
          </a:bodyPr>
          <a:lstStyle/>
          <a:p>
            <a:r>
              <a:rPr lang="en-US" altLang="fr-FR" b="0" dirty="0"/>
              <a:t>Example: </a:t>
            </a:r>
            <a:r>
              <a:rPr lang="en-US" altLang="fr-FR" b="0" i="1" dirty="0"/>
              <a:t>score skyline </a:t>
            </a:r>
            <a:r>
              <a:rPr lang="en-US" altLang="fr-FR" b="0" dirty="0" smtClean="0"/>
              <a:t>of a </a:t>
            </a:r>
            <a:r>
              <a:rPr lang="en-US" altLang="fr-FR" b="0" dirty="0"/>
              <a:t>bond </a:t>
            </a:r>
            <a:r>
              <a:rPr lang="en-US" altLang="fr-FR" b="0" u="sng" dirty="0" smtClean="0"/>
              <a:t>not</a:t>
            </a:r>
            <a:r>
              <a:rPr lang="en-US" altLang="fr-FR" b="0" dirty="0" smtClean="0"/>
              <a:t> selected </a:t>
            </a:r>
            <a:r>
              <a:rPr lang="en-US" altLang="fr-FR" b="0" dirty="0"/>
              <a:t>by the model </a:t>
            </a:r>
            <a:endParaRPr lang="en-US" altLang="fr-FR" b="0" dirty="0" smtClean="0"/>
          </a:p>
        </p:txBody>
      </p:sp>
      <p:sp>
        <p:nvSpPr>
          <p:cNvPr id="18" name="Espace réservé du texte 3"/>
          <p:cNvSpPr txBox="1">
            <a:spLocks/>
          </p:cNvSpPr>
          <p:nvPr/>
        </p:nvSpPr>
        <p:spPr>
          <a:xfrm>
            <a:off x="317037" y="930401"/>
            <a:ext cx="8534341" cy="453363"/>
          </a:xfrm>
          <a:prstGeom prst="rect">
            <a:avLst/>
          </a:prstGeom>
        </p:spPr>
        <p:txBody>
          <a:bodyPr lIns="79867" tIns="39934" rIns="79867" bIns="39934">
            <a:noAutofit/>
          </a:bodyPr>
          <a:lstStyle>
            <a:lvl1pPr marL="404813" indent="-404813" algn="l" defTabSz="1039813" rtl="0" eaLnBrk="0" fontAlgn="base" hangingPunct="0">
              <a:spcBef>
                <a:spcPct val="60000"/>
              </a:spcBef>
              <a:spcAft>
                <a:spcPct val="0"/>
              </a:spcAft>
              <a:buClr>
                <a:srgbClr val="BA398A"/>
              </a:buClr>
              <a:buFont typeface="Arial Narrow" pitchFamily="34" charset="0"/>
              <a:buChar char="●"/>
              <a:defRPr sz="2300">
                <a:solidFill>
                  <a:schemeClr val="tx1"/>
                </a:solidFill>
                <a:latin typeface="+mn-lt"/>
                <a:ea typeface="+mn-ea"/>
                <a:cs typeface="+mn-cs"/>
              </a:defRPr>
            </a:lvl1pPr>
            <a:lvl2pPr marL="825500" indent="-215900" algn="l" defTabSz="1039813" rtl="0" eaLnBrk="0" fontAlgn="base" hangingPunct="0">
              <a:spcBef>
                <a:spcPct val="20000"/>
              </a:spcBef>
              <a:spcAft>
                <a:spcPct val="0"/>
              </a:spcAft>
              <a:buClr>
                <a:srgbClr val="BA398A"/>
              </a:buClr>
              <a:buFont typeface="Arial" charset="0"/>
              <a:buChar char="–"/>
              <a:defRPr>
                <a:solidFill>
                  <a:schemeClr val="tx1"/>
                </a:solidFill>
                <a:latin typeface="+mn-lt"/>
              </a:defRPr>
            </a:lvl2pPr>
            <a:lvl3pPr marL="1246188" indent="-215900" algn="l" defTabSz="1039813" rtl="0" eaLnBrk="0" fontAlgn="base" hangingPunct="0">
              <a:spcBef>
                <a:spcPct val="0"/>
              </a:spcBef>
              <a:spcAft>
                <a:spcPct val="0"/>
              </a:spcAft>
              <a:buClr>
                <a:srgbClr val="BA398A"/>
              </a:buClr>
              <a:buSzPct val="50000"/>
              <a:buFont typeface="Arial Narrow" pitchFamily="34" charset="0"/>
              <a:buChar char="●"/>
              <a:defRPr sz="2400">
                <a:solidFill>
                  <a:schemeClr val="tx1"/>
                </a:solidFill>
                <a:latin typeface="+mn-lt"/>
              </a:defRPr>
            </a:lvl3pPr>
            <a:lvl4pPr marL="1668463" indent="-215900" algn="l" defTabSz="1039813" rtl="0" eaLnBrk="0" fontAlgn="base" hangingPunct="0">
              <a:spcBef>
                <a:spcPct val="0"/>
              </a:spcBef>
              <a:spcAft>
                <a:spcPct val="0"/>
              </a:spcAft>
              <a:buClr>
                <a:srgbClr val="BA398A"/>
              </a:buClr>
              <a:buFont typeface="Arial" charset="0"/>
              <a:buChar char="–"/>
              <a:defRPr sz="1400">
                <a:solidFill>
                  <a:schemeClr val="tx1"/>
                </a:solidFill>
                <a:latin typeface="+mn-lt"/>
              </a:defRPr>
            </a:lvl4pPr>
            <a:lvl5pPr marL="2092325" indent="-215900" algn="l" defTabSz="1039813" rtl="0" eaLnBrk="0" fontAlgn="base" hangingPunct="0">
              <a:spcBef>
                <a:spcPct val="0"/>
              </a:spcBef>
              <a:spcAft>
                <a:spcPct val="0"/>
              </a:spcAft>
              <a:buClr>
                <a:srgbClr val="BA398A"/>
              </a:buClr>
              <a:buSzPct val="65000"/>
              <a:buFont typeface="Arial Narrow" pitchFamily="34" charset="0"/>
              <a:buChar char="●"/>
              <a:defRPr sz="1400">
                <a:solidFill>
                  <a:schemeClr val="tx1"/>
                </a:solidFill>
                <a:latin typeface="+mn-lt"/>
              </a:defRPr>
            </a:lvl5pPr>
            <a:lvl6pPr marL="2550663"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7782"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490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02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spcBef>
                <a:spcPts val="1578"/>
              </a:spcBef>
              <a:buClr>
                <a:schemeClr val="accent6"/>
              </a:buClr>
              <a:buSzPct val="100000"/>
              <a:buNone/>
            </a:pPr>
            <a:r>
              <a:rPr lang="en-US" sz="2100" kern="0" dirty="0" smtClean="0">
                <a:solidFill>
                  <a:schemeClr val="accent3"/>
                </a:solidFill>
                <a:ea typeface="メイリオ" panose="020B0604030504040204" pitchFamily="50" charset="-128"/>
                <a:cs typeface="メイリオ" panose="020B0604030504040204" pitchFamily="50" charset="-128"/>
              </a:rPr>
              <a:t>Example 2: </a:t>
            </a:r>
            <a:r>
              <a:rPr lang="en-US" sz="2100" kern="0" dirty="0">
                <a:solidFill>
                  <a:schemeClr val="accent3"/>
                </a:solidFill>
                <a:ea typeface="メイリオ" panose="020B0604030504040204" pitchFamily="50" charset="-128"/>
                <a:cs typeface="メイリオ" panose="020B0604030504040204" pitchFamily="50" charset="-128"/>
              </a:rPr>
              <a:t>good value but poor quality, momentum and risk</a:t>
            </a:r>
          </a:p>
        </p:txBody>
      </p:sp>
      <p:sp>
        <p:nvSpPr>
          <p:cNvPr id="19" name="Text Box 16"/>
          <p:cNvSpPr txBox="1">
            <a:spLocks noChangeArrowheads="1"/>
          </p:cNvSpPr>
          <p:nvPr/>
        </p:nvSpPr>
        <p:spPr bwMode="auto">
          <a:xfrm>
            <a:off x="6516216" y="2492899"/>
            <a:ext cx="2335154" cy="1397028"/>
          </a:xfrm>
          <a:prstGeom prst="rect">
            <a:avLst/>
          </a:prstGeom>
          <a:noFill/>
          <a:ln w="19050">
            <a:noFill/>
            <a:miter lim="800000"/>
            <a:headEnd/>
            <a:tailEnd/>
          </a:ln>
        </p:spPr>
        <p:txBody>
          <a:bodyPr wrap="square" lIns="0" tIns="0" rIns="0" bIns="0" anchor="t">
            <a:noAutofit/>
          </a:bodyPr>
          <a:lstStyle/>
          <a:p>
            <a:pPr>
              <a:buClr>
                <a:srgbClr val="000000"/>
              </a:buClr>
              <a:buSzPct val="100000"/>
            </a:pPr>
            <a:r>
              <a:rPr lang="en-US" sz="900" i="1" dirty="0">
                <a:solidFill>
                  <a:schemeClr val="bg1"/>
                </a:solidFill>
              </a:rPr>
              <a:t>Source for the </a:t>
            </a:r>
            <a:r>
              <a:rPr lang="en-US" sz="900" i="1" dirty="0" smtClean="0">
                <a:solidFill>
                  <a:schemeClr val="bg1"/>
                </a:solidFill>
              </a:rPr>
              <a:t>chart : BNPPAM  as </a:t>
            </a:r>
            <a:r>
              <a:rPr lang="en-US" sz="900" i="1" dirty="0">
                <a:solidFill>
                  <a:schemeClr val="bg1"/>
                </a:solidFill>
              </a:rPr>
              <a:t>of end of </a:t>
            </a:r>
            <a:r>
              <a:rPr lang="en-US" sz="900" i="1" dirty="0" smtClean="0">
                <a:solidFill>
                  <a:schemeClr val="bg1"/>
                </a:solidFill>
              </a:rPr>
              <a:t>February 2018  </a:t>
            </a:r>
          </a:p>
          <a:p>
            <a:pPr>
              <a:buClr>
                <a:srgbClr val="000000"/>
              </a:buClr>
              <a:buSzPct val="100000"/>
            </a:pPr>
            <a:endParaRPr lang="en-US" sz="900" i="1" dirty="0" smtClean="0">
              <a:solidFill>
                <a:schemeClr val="bg1"/>
              </a:solidFill>
            </a:endParaRPr>
          </a:p>
          <a:p>
            <a:pPr>
              <a:buClr>
                <a:srgbClr val="000000"/>
              </a:buClr>
              <a:buSzPct val="100000"/>
            </a:pPr>
            <a:r>
              <a:rPr lang="en-US" sz="900" i="1" dirty="0" smtClean="0">
                <a:solidFill>
                  <a:schemeClr val="bg1"/>
                </a:solidFill>
              </a:rPr>
              <a:t>This </a:t>
            </a:r>
            <a:r>
              <a:rPr lang="en-US" sz="900" i="1" dirty="0">
                <a:solidFill>
                  <a:schemeClr val="bg1"/>
                </a:solidFill>
              </a:rPr>
              <a:t>is for general information only and should not be used as a basis for making any specific investment, business or commercial decisions. </a:t>
            </a:r>
            <a:endParaRPr lang="en-US" sz="900" i="1" dirty="0" smtClean="0">
              <a:solidFill>
                <a:schemeClr val="bg1"/>
              </a:solidFill>
            </a:endParaRPr>
          </a:p>
          <a:p>
            <a:pPr>
              <a:buClr>
                <a:srgbClr val="000000"/>
              </a:buClr>
              <a:buSzPct val="100000"/>
            </a:pPr>
            <a:endParaRPr lang="en-US" sz="900" i="1" dirty="0">
              <a:solidFill>
                <a:schemeClr val="bg1"/>
              </a:solidFill>
            </a:endParaRPr>
          </a:p>
          <a:p>
            <a:pPr>
              <a:buClr>
                <a:srgbClr val="000000"/>
              </a:buClr>
              <a:buSzPct val="100000"/>
            </a:pPr>
            <a:r>
              <a:rPr lang="en-US" sz="900" i="1" dirty="0" smtClean="0">
                <a:solidFill>
                  <a:schemeClr val="bg1"/>
                </a:solidFill>
              </a:rPr>
              <a:t>Any </a:t>
            </a:r>
            <a:r>
              <a:rPr lang="en-US" sz="900" i="1" dirty="0">
                <a:solidFill>
                  <a:schemeClr val="bg1"/>
                </a:solidFill>
              </a:rPr>
              <a:t>economic and market trend, prediction, projection or forecast is not necessarily indicative of the future or likely performance of the funds. </a:t>
            </a:r>
          </a:p>
        </p:txBody>
      </p:sp>
      <p:sp>
        <p:nvSpPr>
          <p:cNvPr id="20" name="TextBox 19"/>
          <p:cNvSpPr txBox="1"/>
          <p:nvPr/>
        </p:nvSpPr>
        <p:spPr>
          <a:xfrm>
            <a:off x="317029" y="4797157"/>
            <a:ext cx="8424614" cy="1239583"/>
          </a:xfrm>
          <a:prstGeom prst="rect">
            <a:avLst/>
          </a:prstGeom>
          <a:noFill/>
        </p:spPr>
        <p:txBody>
          <a:bodyPr wrap="square" lIns="0" tIns="0" rIns="0" bIns="0" rtlCol="0" anchor="t">
            <a:noAutofit/>
          </a:bodyPr>
          <a:lstStyle/>
          <a:p>
            <a:pPr marL="171450" defTabSz="798358" fontAlgn="base">
              <a:spcBef>
                <a:spcPct val="0"/>
              </a:spcBef>
              <a:spcAft>
                <a:spcPts val="400"/>
              </a:spcAft>
              <a:buClr>
                <a:schemeClr val="accent6">
                  <a:lumMod val="75000"/>
                </a:schemeClr>
              </a:buClr>
              <a:buSzPct val="100000"/>
            </a:pPr>
            <a:r>
              <a:rPr lang="en-US" altLang="fr-FR" sz="1400" dirty="0" smtClean="0">
                <a:solidFill>
                  <a:schemeClr val="bg1"/>
                </a:solidFill>
              </a:rPr>
              <a:t>Overview :</a:t>
            </a:r>
            <a:endParaRPr lang="en-US" altLang="fr-FR" sz="1400" dirty="0">
              <a:solidFill>
                <a:schemeClr val="bg1"/>
              </a:solidFill>
            </a:endParaRPr>
          </a:p>
          <a:p>
            <a:pPr marL="913273" lvl="1" indent="-285750" defTabSz="798358" fontAlgn="base">
              <a:spcBef>
                <a:spcPct val="0"/>
              </a:spcBef>
              <a:spcAft>
                <a:spcPts val="400"/>
              </a:spcAft>
              <a:buClr>
                <a:schemeClr val="bg2"/>
              </a:buClr>
              <a:buSzPct val="100000"/>
              <a:buFont typeface="Arial" panose="020B0604020202020204" pitchFamily="34" charset="0"/>
              <a:buChar char="►"/>
            </a:pPr>
            <a:r>
              <a:rPr lang="en-US" sz="1200" b="1" dirty="0" smtClean="0">
                <a:solidFill>
                  <a:srgbClr val="000000"/>
                </a:solidFill>
                <a:ea typeface="MS Gothic" pitchFamily="49" charset="-128"/>
              </a:rPr>
              <a:t>Value</a:t>
            </a:r>
            <a:r>
              <a:rPr lang="en-US" sz="1200" dirty="0" smtClean="0">
                <a:solidFill>
                  <a:srgbClr val="000000"/>
                </a:solidFill>
                <a:ea typeface="MS Gothic" pitchFamily="49" charset="-128"/>
              </a:rPr>
              <a:t>: Good - the bond under consideration exhibits a high spread relative to its risk</a:t>
            </a:r>
          </a:p>
          <a:p>
            <a:pPr marL="913273" lvl="1" indent="-285750" defTabSz="798358" fontAlgn="base">
              <a:spcBef>
                <a:spcPct val="0"/>
              </a:spcBef>
              <a:spcAft>
                <a:spcPts val="400"/>
              </a:spcAft>
              <a:buClr>
                <a:schemeClr val="bg2"/>
              </a:buClr>
              <a:buSzPct val="100000"/>
              <a:buFont typeface="Arial" panose="020B0604020202020204" pitchFamily="34" charset="0"/>
              <a:buChar char="►"/>
            </a:pPr>
            <a:r>
              <a:rPr lang="en-US" sz="1200" b="1" dirty="0" smtClean="0">
                <a:solidFill>
                  <a:srgbClr val="000000"/>
                </a:solidFill>
                <a:ea typeface="MS Gothic" pitchFamily="49" charset="-128"/>
              </a:rPr>
              <a:t>Quality</a:t>
            </a:r>
            <a:r>
              <a:rPr lang="en-US" sz="1200" dirty="0" smtClean="0">
                <a:solidFill>
                  <a:srgbClr val="000000"/>
                </a:solidFill>
                <a:ea typeface="MS Gothic" pitchFamily="49" charset="-128"/>
              </a:rPr>
              <a:t>: Poor – both quality factors score poorly relative to the sector</a:t>
            </a:r>
          </a:p>
          <a:p>
            <a:pPr marL="913273" lvl="1" indent="-285750" defTabSz="798358" fontAlgn="base">
              <a:spcBef>
                <a:spcPct val="0"/>
              </a:spcBef>
              <a:spcAft>
                <a:spcPts val="400"/>
              </a:spcAft>
              <a:buClr>
                <a:schemeClr val="bg2"/>
              </a:buClr>
              <a:buSzPct val="100000"/>
              <a:buFont typeface="Arial" panose="020B0604020202020204" pitchFamily="34" charset="0"/>
              <a:buChar char="►"/>
            </a:pPr>
            <a:r>
              <a:rPr lang="en-US" sz="1200" b="1" dirty="0" smtClean="0">
                <a:solidFill>
                  <a:srgbClr val="000000"/>
                </a:solidFill>
                <a:ea typeface="MS Gothic" pitchFamily="49" charset="-128"/>
              </a:rPr>
              <a:t>Momentum</a:t>
            </a:r>
            <a:r>
              <a:rPr lang="en-US" sz="1200" dirty="0" smtClean="0">
                <a:solidFill>
                  <a:srgbClr val="000000"/>
                </a:solidFill>
                <a:ea typeface="MS Gothic" pitchFamily="49" charset="-128"/>
              </a:rPr>
              <a:t>: Poor – the equity price momentum suggest negative sentiment </a:t>
            </a:r>
          </a:p>
          <a:p>
            <a:pPr marL="913273" lvl="1" indent="-285750" defTabSz="798358" fontAlgn="base">
              <a:spcBef>
                <a:spcPct val="0"/>
              </a:spcBef>
              <a:spcAft>
                <a:spcPts val="400"/>
              </a:spcAft>
              <a:buClr>
                <a:schemeClr val="bg2"/>
              </a:buClr>
              <a:buSzPct val="100000"/>
              <a:buFont typeface="Arial" panose="020B0604020202020204" pitchFamily="34" charset="0"/>
              <a:buChar char="►"/>
            </a:pPr>
            <a:r>
              <a:rPr lang="en-US" sz="1200" b="1" dirty="0" smtClean="0">
                <a:solidFill>
                  <a:srgbClr val="000000"/>
                </a:solidFill>
                <a:ea typeface="MS Gothic" pitchFamily="49" charset="-128"/>
              </a:rPr>
              <a:t>Low risk</a:t>
            </a:r>
            <a:r>
              <a:rPr lang="en-US" sz="1200" dirty="0" smtClean="0">
                <a:solidFill>
                  <a:srgbClr val="000000"/>
                </a:solidFill>
                <a:ea typeface="MS Gothic" pitchFamily="49" charset="-128"/>
              </a:rPr>
              <a:t>: Poor - its financial leverage looks high compared to sector peers</a:t>
            </a:r>
          </a:p>
          <a:p>
            <a:pPr marL="457200" indent="-285750" defTabSz="798358" fontAlgn="base">
              <a:spcBef>
                <a:spcPct val="0"/>
              </a:spcBef>
              <a:spcAft>
                <a:spcPts val="600"/>
              </a:spcAft>
              <a:buClr>
                <a:schemeClr val="bg2"/>
              </a:buClr>
              <a:buSzPct val="100000"/>
              <a:buFont typeface="Arial" panose="020B0604020202020204" pitchFamily="34" charset="0"/>
              <a:buChar char="►"/>
            </a:pPr>
            <a:endParaRPr lang="en-US" sz="1200" dirty="0">
              <a:solidFill>
                <a:srgbClr val="000000"/>
              </a:solidFill>
              <a:ea typeface="MS Gothic" pitchFamily="49" charset="-128"/>
            </a:endParaRPr>
          </a:p>
        </p:txBody>
      </p:sp>
      <p:grpSp>
        <p:nvGrpSpPr>
          <p:cNvPr id="45" name="Group 44"/>
          <p:cNvGrpSpPr/>
          <p:nvPr/>
        </p:nvGrpSpPr>
        <p:grpSpPr>
          <a:xfrm>
            <a:off x="1271520" y="1893766"/>
            <a:ext cx="4092644" cy="294055"/>
            <a:chOff x="1271518" y="1771211"/>
            <a:chExt cx="3028863" cy="294054"/>
          </a:xfrm>
        </p:grpSpPr>
        <p:sp>
          <p:nvSpPr>
            <p:cNvPr id="46" name="Left Bracket 45"/>
            <p:cNvSpPr/>
            <p:nvPr/>
          </p:nvSpPr>
          <p:spPr>
            <a:xfrm rot="5400000">
              <a:off x="1589611" y="1670748"/>
              <a:ext cx="72008" cy="708193"/>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lumMod val="65000"/>
                    <a:lumOff val="35000"/>
                  </a:schemeClr>
                </a:solidFill>
              </a:endParaRPr>
            </a:p>
          </p:txBody>
        </p:sp>
        <p:sp>
          <p:nvSpPr>
            <p:cNvPr id="47" name="Left Bracket 46"/>
            <p:cNvSpPr/>
            <p:nvPr/>
          </p:nvSpPr>
          <p:spPr>
            <a:xfrm rot="5400000">
              <a:off x="2355934" y="1673807"/>
              <a:ext cx="72008" cy="708193"/>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lumMod val="65000"/>
                    <a:lumOff val="35000"/>
                  </a:schemeClr>
                </a:solidFill>
              </a:endParaRPr>
            </a:p>
          </p:txBody>
        </p:sp>
        <p:sp>
          <p:nvSpPr>
            <p:cNvPr id="48" name="Left Bracket 47"/>
            <p:cNvSpPr/>
            <p:nvPr/>
          </p:nvSpPr>
          <p:spPr>
            <a:xfrm rot="5400000">
              <a:off x="3116557" y="1675164"/>
              <a:ext cx="72008" cy="708193"/>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lumMod val="65000"/>
                    <a:lumOff val="35000"/>
                  </a:schemeClr>
                </a:solidFill>
              </a:endParaRPr>
            </a:p>
          </p:txBody>
        </p:sp>
        <p:sp>
          <p:nvSpPr>
            <p:cNvPr id="49" name="Left Bracket 48"/>
            <p:cNvSpPr/>
            <p:nvPr/>
          </p:nvSpPr>
          <p:spPr>
            <a:xfrm rot="5400000">
              <a:off x="3900566" y="1670748"/>
              <a:ext cx="72008" cy="708193"/>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lumMod val="65000"/>
                    <a:lumOff val="35000"/>
                  </a:schemeClr>
                </a:solidFill>
              </a:endParaRPr>
            </a:p>
          </p:txBody>
        </p:sp>
        <p:sp>
          <p:nvSpPr>
            <p:cNvPr id="50" name="TextBox 49"/>
            <p:cNvSpPr txBox="1"/>
            <p:nvPr/>
          </p:nvSpPr>
          <p:spPr>
            <a:xfrm>
              <a:off x="1271518" y="1772816"/>
              <a:ext cx="708194" cy="144016"/>
            </a:xfrm>
            <a:prstGeom prst="rect">
              <a:avLst/>
            </a:prstGeom>
            <a:noFill/>
          </p:spPr>
          <p:txBody>
            <a:bodyPr wrap="square" lIns="0" tIns="0" rIns="0" bIns="0" rtlCol="0">
              <a:noAutofit/>
            </a:bodyPr>
            <a:lstStyle/>
            <a:p>
              <a:pPr algn="ctr"/>
              <a:r>
                <a:rPr lang="en-GB" sz="1050" b="1" dirty="0">
                  <a:solidFill>
                    <a:schemeClr val="bg1">
                      <a:lumMod val="65000"/>
                      <a:lumOff val="35000"/>
                    </a:schemeClr>
                  </a:solidFill>
                  <a:latin typeface="Calibri" panose="020F0502020204030204" pitchFamily="34" charset="0"/>
                </a:rPr>
                <a:t>V</a:t>
              </a:r>
              <a:r>
                <a:rPr lang="en-GB" sz="1050" b="1" dirty="0" smtClean="0">
                  <a:solidFill>
                    <a:schemeClr val="bg1">
                      <a:lumMod val="65000"/>
                      <a:lumOff val="35000"/>
                    </a:schemeClr>
                  </a:solidFill>
                  <a:latin typeface="Calibri" panose="020F0502020204030204" pitchFamily="34" charset="0"/>
                </a:rPr>
                <a:t>alue</a:t>
              </a:r>
            </a:p>
          </p:txBody>
        </p:sp>
        <p:sp>
          <p:nvSpPr>
            <p:cNvPr id="51" name="TextBox 50"/>
            <p:cNvSpPr txBox="1"/>
            <p:nvPr/>
          </p:nvSpPr>
          <p:spPr>
            <a:xfrm>
              <a:off x="2047351" y="1771773"/>
              <a:ext cx="708194" cy="144016"/>
            </a:xfrm>
            <a:prstGeom prst="rect">
              <a:avLst/>
            </a:prstGeom>
            <a:noFill/>
          </p:spPr>
          <p:txBody>
            <a:bodyPr wrap="square" lIns="0" tIns="0" rIns="0" bIns="0" rtlCol="0">
              <a:noAutofit/>
            </a:bodyPr>
            <a:lstStyle/>
            <a:p>
              <a:pPr algn="ctr"/>
              <a:r>
                <a:rPr lang="en-GB" sz="1050" b="1" dirty="0" smtClean="0">
                  <a:solidFill>
                    <a:schemeClr val="bg1">
                      <a:lumMod val="65000"/>
                      <a:lumOff val="35000"/>
                    </a:schemeClr>
                  </a:solidFill>
                  <a:latin typeface="Calibri" panose="020F0502020204030204" pitchFamily="34" charset="0"/>
                </a:rPr>
                <a:t>Quality</a:t>
              </a:r>
            </a:p>
          </p:txBody>
        </p:sp>
        <p:sp>
          <p:nvSpPr>
            <p:cNvPr id="52" name="TextBox 51"/>
            <p:cNvSpPr txBox="1"/>
            <p:nvPr/>
          </p:nvSpPr>
          <p:spPr>
            <a:xfrm>
              <a:off x="2798464" y="1771211"/>
              <a:ext cx="708194" cy="144016"/>
            </a:xfrm>
            <a:prstGeom prst="rect">
              <a:avLst/>
            </a:prstGeom>
            <a:noFill/>
          </p:spPr>
          <p:txBody>
            <a:bodyPr wrap="square" lIns="0" tIns="0" rIns="0" bIns="0" rtlCol="0">
              <a:noAutofit/>
            </a:bodyPr>
            <a:lstStyle/>
            <a:p>
              <a:pPr algn="ctr"/>
              <a:r>
                <a:rPr lang="en-GB" sz="1050" b="1" dirty="0" smtClean="0">
                  <a:solidFill>
                    <a:schemeClr val="bg1">
                      <a:lumMod val="65000"/>
                      <a:lumOff val="35000"/>
                    </a:schemeClr>
                  </a:solidFill>
                  <a:latin typeface="Calibri" panose="020F0502020204030204" pitchFamily="34" charset="0"/>
                </a:rPr>
                <a:t>Momentum</a:t>
              </a:r>
            </a:p>
          </p:txBody>
        </p:sp>
        <p:sp>
          <p:nvSpPr>
            <p:cNvPr id="53" name="TextBox 52"/>
            <p:cNvSpPr txBox="1"/>
            <p:nvPr/>
          </p:nvSpPr>
          <p:spPr>
            <a:xfrm>
              <a:off x="3592187" y="1771211"/>
              <a:ext cx="708194" cy="144016"/>
            </a:xfrm>
            <a:prstGeom prst="rect">
              <a:avLst/>
            </a:prstGeom>
            <a:noFill/>
          </p:spPr>
          <p:txBody>
            <a:bodyPr wrap="square" lIns="0" tIns="0" rIns="0" bIns="0" rtlCol="0">
              <a:noAutofit/>
            </a:bodyPr>
            <a:lstStyle/>
            <a:p>
              <a:pPr algn="ctr"/>
              <a:r>
                <a:rPr lang="en-GB" sz="1050" b="1" dirty="0" smtClean="0">
                  <a:solidFill>
                    <a:schemeClr val="bg1">
                      <a:lumMod val="65000"/>
                      <a:lumOff val="35000"/>
                    </a:schemeClr>
                  </a:solidFill>
                  <a:latin typeface="Calibri" panose="020F0502020204030204" pitchFamily="34" charset="0"/>
                </a:rPr>
                <a:t>Low risk</a:t>
              </a:r>
            </a:p>
          </p:txBody>
        </p:sp>
      </p:grpSp>
      <p:sp>
        <p:nvSpPr>
          <p:cNvPr id="17" name="Rectangle 16"/>
          <p:cNvSpPr/>
          <p:nvPr/>
        </p:nvSpPr>
        <p:spPr>
          <a:xfrm>
            <a:off x="1475656" y="1484784"/>
            <a:ext cx="3240360" cy="288032"/>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r>
              <a:rPr lang="en-GB" dirty="0" smtClean="0">
                <a:solidFill>
                  <a:schemeClr val="bg1"/>
                </a:solidFill>
              </a:rPr>
              <a:t>Score skyline of bond 2</a:t>
            </a:r>
          </a:p>
        </p:txBody>
      </p:sp>
      <p:sp>
        <p:nvSpPr>
          <p:cNvPr id="2" name="Espace réservé du pied de page 1"/>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3088006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578" y="116192"/>
            <a:ext cx="8621910" cy="745664"/>
          </a:xfrm>
        </p:spPr>
        <p:txBody>
          <a:bodyPr>
            <a:normAutofit/>
          </a:bodyPr>
          <a:lstStyle/>
          <a:p>
            <a:r>
              <a:rPr lang="en-US" sz="2800" b="0" dirty="0" smtClean="0"/>
              <a:t>Factor statistics (pro-forma, USD Investment Grade)</a:t>
            </a:r>
            <a:endParaRPr lang="en-US" sz="2800" b="0" dirty="0"/>
          </a:p>
        </p:txBody>
      </p:sp>
      <p:sp>
        <p:nvSpPr>
          <p:cNvPr id="39" name="Espace réservé du texte 3"/>
          <p:cNvSpPr txBox="1">
            <a:spLocks/>
          </p:cNvSpPr>
          <p:nvPr/>
        </p:nvSpPr>
        <p:spPr>
          <a:xfrm>
            <a:off x="304837" y="1319725"/>
            <a:ext cx="8534341" cy="453363"/>
          </a:xfrm>
          <a:prstGeom prst="rect">
            <a:avLst/>
          </a:prstGeom>
        </p:spPr>
        <p:txBody>
          <a:bodyPr lIns="79867" tIns="39934" rIns="79867" bIns="39934">
            <a:noAutofit/>
          </a:bodyPr>
          <a:lstStyle>
            <a:lvl1pPr marL="404813" indent="-404813" algn="l" defTabSz="1039813" rtl="0" eaLnBrk="0" fontAlgn="base" hangingPunct="0">
              <a:spcBef>
                <a:spcPct val="60000"/>
              </a:spcBef>
              <a:spcAft>
                <a:spcPct val="0"/>
              </a:spcAft>
              <a:buClr>
                <a:srgbClr val="BA398A"/>
              </a:buClr>
              <a:buFont typeface="Arial Narrow" pitchFamily="34" charset="0"/>
              <a:buChar char="●"/>
              <a:defRPr sz="2300">
                <a:solidFill>
                  <a:schemeClr val="tx1"/>
                </a:solidFill>
                <a:latin typeface="+mn-lt"/>
                <a:ea typeface="+mn-ea"/>
                <a:cs typeface="+mn-cs"/>
              </a:defRPr>
            </a:lvl1pPr>
            <a:lvl2pPr marL="825500" indent="-215900" algn="l" defTabSz="1039813" rtl="0" eaLnBrk="0" fontAlgn="base" hangingPunct="0">
              <a:spcBef>
                <a:spcPct val="20000"/>
              </a:spcBef>
              <a:spcAft>
                <a:spcPct val="0"/>
              </a:spcAft>
              <a:buClr>
                <a:srgbClr val="BA398A"/>
              </a:buClr>
              <a:buFont typeface="Arial" charset="0"/>
              <a:buChar char="–"/>
              <a:defRPr>
                <a:solidFill>
                  <a:schemeClr val="tx1"/>
                </a:solidFill>
                <a:latin typeface="+mn-lt"/>
              </a:defRPr>
            </a:lvl2pPr>
            <a:lvl3pPr marL="1246188" indent="-215900" algn="l" defTabSz="1039813" rtl="0" eaLnBrk="0" fontAlgn="base" hangingPunct="0">
              <a:spcBef>
                <a:spcPct val="0"/>
              </a:spcBef>
              <a:spcAft>
                <a:spcPct val="0"/>
              </a:spcAft>
              <a:buClr>
                <a:srgbClr val="BA398A"/>
              </a:buClr>
              <a:buSzPct val="50000"/>
              <a:buFont typeface="Arial Narrow" pitchFamily="34" charset="0"/>
              <a:buChar char="●"/>
              <a:defRPr sz="2400">
                <a:solidFill>
                  <a:schemeClr val="tx1"/>
                </a:solidFill>
                <a:latin typeface="+mn-lt"/>
              </a:defRPr>
            </a:lvl3pPr>
            <a:lvl4pPr marL="1668463" indent="-215900" algn="l" defTabSz="1039813" rtl="0" eaLnBrk="0" fontAlgn="base" hangingPunct="0">
              <a:spcBef>
                <a:spcPct val="0"/>
              </a:spcBef>
              <a:spcAft>
                <a:spcPct val="0"/>
              </a:spcAft>
              <a:buClr>
                <a:srgbClr val="BA398A"/>
              </a:buClr>
              <a:buFont typeface="Arial" charset="0"/>
              <a:buChar char="–"/>
              <a:defRPr sz="1400">
                <a:solidFill>
                  <a:schemeClr val="tx1"/>
                </a:solidFill>
                <a:latin typeface="+mn-lt"/>
              </a:defRPr>
            </a:lvl4pPr>
            <a:lvl5pPr marL="2092325" indent="-215900" algn="l" defTabSz="1039813" rtl="0" eaLnBrk="0" fontAlgn="base" hangingPunct="0">
              <a:spcBef>
                <a:spcPct val="0"/>
              </a:spcBef>
              <a:spcAft>
                <a:spcPct val="0"/>
              </a:spcAft>
              <a:buClr>
                <a:srgbClr val="BA398A"/>
              </a:buClr>
              <a:buSzPct val="65000"/>
              <a:buFont typeface="Arial Narrow" pitchFamily="34" charset="0"/>
              <a:buChar char="●"/>
              <a:defRPr sz="1400">
                <a:solidFill>
                  <a:schemeClr val="tx1"/>
                </a:solidFill>
                <a:latin typeface="+mn-lt"/>
              </a:defRPr>
            </a:lvl5pPr>
            <a:lvl6pPr marL="2550663"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7782"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490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02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lgn="ctr">
              <a:spcBef>
                <a:spcPts val="1578"/>
              </a:spcBef>
              <a:buClr>
                <a:schemeClr val="accent6"/>
              </a:buClr>
              <a:buSzPct val="100000"/>
              <a:buNone/>
            </a:pPr>
            <a:r>
              <a:rPr lang="en-US" sz="1600" kern="0" dirty="0">
                <a:solidFill>
                  <a:schemeClr val="bg1"/>
                </a:solidFill>
                <a:ea typeface="メイリオ" panose="020B0604030504040204" pitchFamily="50" charset="-128"/>
                <a:cs typeface="メイリオ" panose="020B0604030504040204" pitchFamily="50" charset="-128"/>
              </a:rPr>
              <a:t>Alpha based on excess returns vs Treasuries - Information Ratio by Quintile</a:t>
            </a:r>
          </a:p>
        </p:txBody>
      </p:sp>
      <p:graphicFrame>
        <p:nvGraphicFramePr>
          <p:cNvPr id="5" name="Table 4"/>
          <p:cNvGraphicFramePr>
            <a:graphicFrameLocks noGrp="1"/>
          </p:cNvGraphicFramePr>
          <p:nvPr>
            <p:extLst>
              <p:ext uri="{D42A27DB-BD31-4B8C-83A1-F6EECF244321}">
                <p14:modId xmlns:p14="http://schemas.microsoft.com/office/powerpoint/2010/main" val="2123240879"/>
              </p:ext>
            </p:extLst>
          </p:nvPr>
        </p:nvGraphicFramePr>
        <p:xfrm>
          <a:off x="335065" y="1903117"/>
          <a:ext cx="4092927" cy="2866851"/>
        </p:xfrm>
        <a:graphic>
          <a:graphicData uri="http://schemas.openxmlformats.org/drawingml/2006/table">
            <a:tbl>
              <a:tblPr/>
              <a:tblGrid>
                <a:gridCol w="1489077"/>
                <a:gridCol w="520770"/>
                <a:gridCol w="520770"/>
                <a:gridCol w="520770"/>
                <a:gridCol w="520770"/>
                <a:gridCol w="520770"/>
              </a:tblGrid>
              <a:tr h="286271">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dirty="0" err="1">
                          <a:solidFill>
                            <a:srgbClr val="000000"/>
                          </a:solidFill>
                          <a:effectLst/>
                          <a:latin typeface="Calibri"/>
                        </a:rPr>
                        <a:t>Q.Worst</a:t>
                      </a:r>
                      <a:endParaRPr lang="fr-FR"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dirty="0">
                          <a:solidFill>
                            <a:srgbClr val="000000"/>
                          </a:solidFill>
                          <a:effectLst/>
                          <a:latin typeface="Calibri"/>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dirty="0">
                          <a:solidFill>
                            <a:srgbClr val="000000"/>
                          </a:solidFill>
                          <a:effectLst/>
                          <a:latin typeface="Calibri"/>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dirty="0">
                          <a:solidFill>
                            <a:srgbClr val="000000"/>
                          </a:solidFill>
                          <a:effectLst/>
                          <a:latin typeface="Calibri"/>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dirty="0" err="1">
                          <a:solidFill>
                            <a:srgbClr val="000000"/>
                          </a:solidFill>
                          <a:effectLst/>
                          <a:latin typeface="Calibri"/>
                        </a:rPr>
                        <a:t>Q.Best</a:t>
                      </a:r>
                      <a:endParaRPr lang="fr-FR"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271">
                <a:tc>
                  <a:txBody>
                    <a:bodyPr/>
                    <a:lstStyle/>
                    <a:p>
                      <a:pPr algn="l" fontAlgn="b"/>
                      <a:r>
                        <a:rPr lang="fr-FR" sz="1100" b="1" i="0" u="none" strike="noStrike" dirty="0">
                          <a:solidFill>
                            <a:srgbClr val="000000"/>
                          </a:solidFill>
                          <a:effectLst/>
                          <a:latin typeface="Calibri"/>
                        </a:rPr>
                        <a:t>FCF/</a:t>
                      </a:r>
                      <a:r>
                        <a:rPr lang="fr-FR" sz="1100" b="1" i="0" u="none" strike="noStrike" dirty="0" err="1">
                          <a:solidFill>
                            <a:srgbClr val="000000"/>
                          </a:solidFill>
                          <a:effectLst/>
                          <a:latin typeface="Calibri"/>
                        </a:rPr>
                        <a:t>Debt</a:t>
                      </a:r>
                      <a:r>
                        <a:rPr lang="fr-FR" sz="1100" b="1" i="0" u="none" strike="noStrike" dirty="0">
                          <a:solidFill>
                            <a:srgbClr val="000000"/>
                          </a:solidFill>
                          <a:effectLst/>
                          <a:latin typeface="Calibri"/>
                        </a:rPr>
                        <a:t> </a:t>
                      </a:r>
                    </a:p>
                  </a:txBody>
                  <a:tcPr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a:rPr>
                        <a:t>-0.59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a:rPr>
                        <a:t>-0.24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271">
                <a:tc>
                  <a:txBody>
                    <a:bodyPr/>
                    <a:lstStyle/>
                    <a:p>
                      <a:pPr algn="l" fontAlgn="b"/>
                      <a:r>
                        <a:rPr lang="fr-FR" sz="1100" b="1" i="0" u="none" strike="noStrike" dirty="0" err="1">
                          <a:solidFill>
                            <a:srgbClr val="000000"/>
                          </a:solidFill>
                          <a:effectLst/>
                          <a:latin typeface="Calibri"/>
                        </a:rPr>
                        <a:t>FinancingCash</a:t>
                      </a:r>
                      <a:r>
                        <a:rPr lang="fr-FR" sz="1100" b="1" i="0" u="none" strike="noStrike" dirty="0">
                          <a:solidFill>
                            <a:srgbClr val="000000"/>
                          </a:solidFill>
                          <a:effectLst/>
                          <a:latin typeface="Calibri"/>
                        </a:rPr>
                        <a:t>/</a:t>
                      </a:r>
                      <a:r>
                        <a:rPr lang="fr-FR" sz="1100" b="1" i="0" u="none" strike="noStrike" dirty="0" err="1">
                          <a:solidFill>
                            <a:srgbClr val="000000"/>
                          </a:solidFill>
                          <a:effectLst/>
                          <a:latin typeface="Calibri"/>
                        </a:rPr>
                        <a:t>Debt</a:t>
                      </a:r>
                      <a:endParaRPr lang="fr-FR" sz="1100" b="1" i="0" u="none" strike="noStrike" dirty="0">
                        <a:solidFill>
                          <a:srgbClr val="000000"/>
                        </a:solidFill>
                        <a:effectLst/>
                        <a:latin typeface="Calibri"/>
                      </a:endParaRPr>
                    </a:p>
                  </a:txBody>
                  <a:tcPr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a:rPr>
                        <a:t>0.85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805">
                <a:tc>
                  <a:txBody>
                    <a:bodyPr/>
                    <a:lstStyle/>
                    <a:p>
                      <a:pPr algn="l" fontAlgn="b"/>
                      <a:r>
                        <a:rPr lang="fr-FR" sz="1100" b="1" i="0" u="none" strike="noStrike" dirty="0">
                          <a:solidFill>
                            <a:srgbClr val="000000"/>
                          </a:solidFill>
                          <a:effectLst/>
                          <a:latin typeface="Calibri"/>
                        </a:rPr>
                        <a:t>OAS/Distance to default</a:t>
                      </a:r>
                    </a:p>
                  </a:txBody>
                  <a:tcPr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a:rPr>
                        <a:t>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271">
                <a:tc>
                  <a:txBody>
                    <a:bodyPr/>
                    <a:lstStyle/>
                    <a:p>
                      <a:pPr algn="l" fontAlgn="b"/>
                      <a:r>
                        <a:rPr lang="fr-FR" sz="1100" b="1" i="0" u="none" strike="noStrike" dirty="0">
                          <a:solidFill>
                            <a:srgbClr val="000000"/>
                          </a:solidFill>
                          <a:effectLst/>
                          <a:latin typeface="Calibri"/>
                        </a:rPr>
                        <a:t>Book/Price</a:t>
                      </a:r>
                    </a:p>
                  </a:txBody>
                  <a:tcPr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149">
                <a:tc>
                  <a:txBody>
                    <a:bodyPr/>
                    <a:lstStyle/>
                    <a:p>
                      <a:pPr algn="l" fontAlgn="b"/>
                      <a:r>
                        <a:rPr lang="fr-FR" sz="1100" b="1" i="0" u="none" strike="noStrike" dirty="0" err="1">
                          <a:solidFill>
                            <a:srgbClr val="000000"/>
                          </a:solidFill>
                          <a:effectLst/>
                          <a:latin typeface="Calibri"/>
                        </a:rPr>
                        <a:t>Equity</a:t>
                      </a:r>
                      <a:r>
                        <a:rPr lang="fr-FR" sz="1100" b="1" i="0" u="none" strike="noStrike" dirty="0">
                          <a:solidFill>
                            <a:srgbClr val="000000"/>
                          </a:solidFill>
                          <a:effectLst/>
                          <a:latin typeface="Calibri"/>
                        </a:rPr>
                        <a:t> </a:t>
                      </a:r>
                      <a:r>
                        <a:rPr lang="fr-FR" sz="1100" b="1" i="0" u="none" strike="noStrike" dirty="0" err="1">
                          <a:solidFill>
                            <a:srgbClr val="000000"/>
                          </a:solidFill>
                          <a:effectLst/>
                          <a:latin typeface="Calibri"/>
                        </a:rPr>
                        <a:t>Momentum</a:t>
                      </a:r>
                      <a:r>
                        <a:rPr lang="fr-FR" sz="1100" b="1" i="0" u="none" strike="noStrike" dirty="0">
                          <a:solidFill>
                            <a:srgbClr val="000000"/>
                          </a:solidFill>
                          <a:effectLst/>
                          <a:latin typeface="Calibri"/>
                        </a:rPr>
                        <a:t> 12M/1M</a:t>
                      </a:r>
                    </a:p>
                  </a:txBody>
                  <a:tcPr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271">
                <a:tc>
                  <a:txBody>
                    <a:bodyPr/>
                    <a:lstStyle/>
                    <a:p>
                      <a:pPr algn="l" fontAlgn="b"/>
                      <a:r>
                        <a:rPr lang="fr-FR" sz="1100" b="1" i="0" u="none" strike="noStrike">
                          <a:solidFill>
                            <a:srgbClr val="000000"/>
                          </a:solidFill>
                          <a:effectLst/>
                          <a:latin typeface="Calibri"/>
                        </a:rPr>
                        <a:t>Asset Growth 5Y</a:t>
                      </a:r>
                    </a:p>
                  </a:txBody>
                  <a:tcPr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271">
                <a:tc>
                  <a:txBody>
                    <a:bodyPr/>
                    <a:lstStyle/>
                    <a:p>
                      <a:pPr algn="l" fontAlgn="b"/>
                      <a:r>
                        <a:rPr lang="fr-FR" sz="1100" b="1" i="0" u="none" strike="noStrike">
                          <a:solidFill>
                            <a:srgbClr val="000000"/>
                          </a:solidFill>
                          <a:effectLst/>
                          <a:latin typeface="Calibri"/>
                        </a:rPr>
                        <a:t>Distance to default</a:t>
                      </a:r>
                    </a:p>
                  </a:txBody>
                  <a:tcPr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271">
                <a:tc>
                  <a:txBody>
                    <a:bodyPr/>
                    <a:lstStyle/>
                    <a:p>
                      <a:pPr algn="l" fontAlgn="b"/>
                      <a:r>
                        <a:rPr lang="fr-FR" sz="1100" b="1" i="0" u="none" strike="noStrike" dirty="0" err="1">
                          <a:solidFill>
                            <a:srgbClr val="000000"/>
                          </a:solidFill>
                          <a:effectLst/>
                          <a:latin typeface="Calibri"/>
                        </a:rPr>
                        <a:t>Debt</a:t>
                      </a:r>
                      <a:r>
                        <a:rPr lang="fr-FR" sz="1100" b="1" i="0" u="none" strike="noStrike" dirty="0">
                          <a:solidFill>
                            <a:srgbClr val="000000"/>
                          </a:solidFill>
                          <a:effectLst/>
                          <a:latin typeface="Calibri"/>
                        </a:rPr>
                        <a:t>/</a:t>
                      </a:r>
                      <a:r>
                        <a:rPr lang="fr-FR" sz="1100" b="1" i="0" u="none" strike="noStrike" dirty="0" err="1">
                          <a:solidFill>
                            <a:srgbClr val="000000"/>
                          </a:solidFill>
                          <a:effectLst/>
                          <a:latin typeface="Calibri"/>
                        </a:rPr>
                        <a:t>Assets</a:t>
                      </a:r>
                      <a:endParaRPr lang="fr-FR" sz="1100" b="1" i="0" u="none" strike="noStrike" dirty="0">
                        <a:solidFill>
                          <a:srgbClr val="000000"/>
                        </a:solidFill>
                        <a:effectLst/>
                        <a:latin typeface="Calibri"/>
                      </a:endParaRPr>
                    </a:p>
                  </a:txBody>
                  <a:tcPr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3" name="Text Box 16"/>
          <p:cNvSpPr txBox="1">
            <a:spLocks noChangeArrowheads="1"/>
          </p:cNvSpPr>
          <p:nvPr/>
        </p:nvSpPr>
        <p:spPr bwMode="auto">
          <a:xfrm>
            <a:off x="308664" y="5445124"/>
            <a:ext cx="8547679" cy="444813"/>
          </a:xfrm>
          <a:prstGeom prst="rect">
            <a:avLst/>
          </a:prstGeom>
          <a:noFill/>
          <a:ln w="19050">
            <a:noFill/>
            <a:miter lim="800000"/>
            <a:headEnd/>
            <a:tailEnd/>
          </a:ln>
        </p:spPr>
        <p:txBody>
          <a:bodyPr wrap="square" lIns="0" tIns="0" rIns="0" bIns="0" anchor="t">
            <a:noAutofit/>
          </a:bodyPr>
          <a:lstStyle/>
          <a:p>
            <a:pPr>
              <a:buClr>
                <a:srgbClr val="000000"/>
              </a:buClr>
              <a:buSzPct val="100000"/>
            </a:pPr>
            <a:r>
              <a:rPr lang="en-US" sz="900" i="1" dirty="0">
                <a:solidFill>
                  <a:schemeClr val="bg1"/>
                </a:solidFill>
              </a:rPr>
              <a:t>Source for the </a:t>
            </a:r>
            <a:r>
              <a:rPr lang="en-US" sz="900" i="1" dirty="0" smtClean="0">
                <a:solidFill>
                  <a:schemeClr val="bg1"/>
                </a:solidFill>
              </a:rPr>
              <a:t>table and chart</a:t>
            </a:r>
            <a:r>
              <a:rPr lang="en-US" sz="900" i="1" dirty="0">
                <a:solidFill>
                  <a:schemeClr val="bg1"/>
                </a:solidFill>
              </a:rPr>
              <a:t>: BNP Paribas </a:t>
            </a:r>
            <a:r>
              <a:rPr lang="en-US" sz="900" i="1" dirty="0" smtClean="0">
                <a:solidFill>
                  <a:schemeClr val="bg1"/>
                </a:solidFill>
              </a:rPr>
              <a:t>AM, </a:t>
            </a:r>
            <a:r>
              <a:rPr lang="en-US" sz="900" i="1" dirty="0">
                <a:solidFill>
                  <a:schemeClr val="bg1"/>
                </a:solidFill>
              </a:rPr>
              <a:t>as of </a:t>
            </a:r>
            <a:r>
              <a:rPr lang="en-US" sz="900" i="1" dirty="0" smtClean="0">
                <a:solidFill>
                  <a:schemeClr val="bg1"/>
                </a:solidFill>
              </a:rPr>
              <a:t>December 2017</a:t>
            </a:r>
            <a:endParaRPr lang="en-US" sz="900" i="1" dirty="0">
              <a:solidFill>
                <a:schemeClr val="bg1"/>
              </a:solidFill>
            </a:endParaRPr>
          </a:p>
          <a:p>
            <a:pPr>
              <a:buClr>
                <a:srgbClr val="000000"/>
              </a:buClr>
              <a:buSzPct val="100000"/>
            </a:pPr>
            <a:r>
              <a:rPr lang="en-US" sz="900" i="1" dirty="0">
                <a:solidFill>
                  <a:schemeClr val="bg1"/>
                </a:solidFill>
              </a:rPr>
              <a:t>The simulations are the result of estimates of BNP Paribas </a:t>
            </a:r>
            <a:r>
              <a:rPr lang="en-US" sz="900" i="1" dirty="0" smtClean="0">
                <a:solidFill>
                  <a:schemeClr val="bg1"/>
                </a:solidFill>
              </a:rPr>
              <a:t>AM  based </a:t>
            </a:r>
            <a:r>
              <a:rPr lang="en-US" sz="900" i="1" dirty="0">
                <a:solidFill>
                  <a:schemeClr val="bg1"/>
                </a:solidFill>
              </a:rPr>
              <a:t>on various parameters used and should not be viewed as a promise of future results of the fund. As a consequence, data contained herein are indicative only and are provided solely for information purposes</a:t>
            </a:r>
            <a:r>
              <a:rPr lang="en-US" sz="900" i="1" dirty="0" smtClean="0">
                <a:solidFill>
                  <a:schemeClr val="bg1"/>
                </a:solidFill>
              </a:rPr>
              <a:t>. Past </a:t>
            </a:r>
            <a:r>
              <a:rPr lang="en-US" sz="900" i="1" dirty="0">
                <a:solidFill>
                  <a:schemeClr val="bg1"/>
                </a:solidFill>
              </a:rPr>
              <a:t>performance or achievements are not indicative of current or future performance.</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30" y="1916837"/>
            <a:ext cx="3960441" cy="287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511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431800" y="431800"/>
            <a:ext cx="820578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b="1" dirty="0" smtClean="0">
                <a:solidFill>
                  <a:srgbClr val="A51C72"/>
                </a:solidFill>
                <a:latin typeface="Rotis Semi Serif Std" pitchFamily="18" charset="0"/>
              </a:rPr>
              <a:t>Intervenants :</a:t>
            </a:r>
            <a:r>
              <a:rPr lang="fr-FR" dirty="0">
                <a:latin typeface="Rotis Semi Serif Std" pitchFamily="18" charset="0"/>
              </a:rPr>
              <a:t/>
            </a:r>
            <a:br>
              <a:rPr lang="fr-FR" dirty="0">
                <a:latin typeface="Rotis Semi Serif Std" pitchFamily="18" charset="0"/>
              </a:rPr>
            </a:br>
            <a:endParaRPr lang="fr-FR" dirty="0">
              <a:latin typeface="Rotis Semi Serif Std" pitchFamily="18" charset="0"/>
            </a:endParaRPr>
          </a:p>
        </p:txBody>
      </p:sp>
      <p:sp>
        <p:nvSpPr>
          <p:cNvPr id="4100" name="Rectangle 3"/>
          <p:cNvSpPr>
            <a:spLocks noGrp="1" noChangeArrowheads="1"/>
          </p:cNvSpPr>
          <p:nvPr>
            <p:ph type="body" idx="1"/>
          </p:nvPr>
        </p:nvSpPr>
        <p:spPr bwMode="auto">
          <a:xfrm>
            <a:off x="467544" y="1412776"/>
            <a:ext cx="8064896" cy="41764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buFont typeface="Wingdings" panose="05000000000000000000" pitchFamily="2" charset="2"/>
              <a:buChar char="§"/>
            </a:pPr>
            <a:r>
              <a:rPr lang="fr-FR" sz="2200" b="1" dirty="0"/>
              <a:t>Anthony </a:t>
            </a:r>
            <a:r>
              <a:rPr lang="fr-FR" sz="2200" b="1" dirty="0" err="1"/>
              <a:t>Desrousseaux</a:t>
            </a:r>
            <a:r>
              <a:rPr lang="fr-FR" sz="2200" dirty="0"/>
              <a:t> et </a:t>
            </a:r>
            <a:r>
              <a:rPr lang="fr-FR" sz="2200" b="1" dirty="0"/>
              <a:t>Raul </a:t>
            </a:r>
            <a:r>
              <a:rPr lang="fr-FR" sz="2200" b="1" dirty="0" err="1"/>
              <a:t>Leote</a:t>
            </a:r>
            <a:r>
              <a:rPr lang="fr-FR" sz="2200" b="1" dirty="0"/>
              <a:t> de Carvalho</a:t>
            </a:r>
            <a:r>
              <a:rPr lang="fr-FR" sz="2200" dirty="0"/>
              <a:t>, BNP Paribas AM </a:t>
            </a:r>
            <a:endParaRPr lang="fr-FR" sz="2200" dirty="0" smtClean="0"/>
          </a:p>
          <a:p>
            <a:pPr>
              <a:lnSpc>
                <a:spcPct val="100000"/>
              </a:lnSpc>
              <a:buFont typeface="Wingdings" panose="05000000000000000000" pitchFamily="2" charset="2"/>
              <a:buChar char="§"/>
            </a:pPr>
            <a:endParaRPr lang="fr-FR" sz="2200" dirty="0" smtClean="0"/>
          </a:p>
          <a:p>
            <a:pPr>
              <a:lnSpc>
                <a:spcPct val="100000"/>
              </a:lnSpc>
              <a:buFont typeface="Wingdings" panose="05000000000000000000" pitchFamily="2" charset="2"/>
              <a:buChar char="§"/>
            </a:pPr>
            <a:r>
              <a:rPr lang="fr-FR" sz="2200" b="1" dirty="0"/>
              <a:t>Jean-Charles Bertrand,</a:t>
            </a:r>
            <a:r>
              <a:rPr lang="fr-FR" sz="2200" dirty="0"/>
              <a:t> directeur des investissements multi-actifs d’HSBC Global Asset Management, et professeur affilié à HEC </a:t>
            </a:r>
            <a:endParaRPr lang="fr-FR" sz="2200" dirty="0" smtClean="0"/>
          </a:p>
          <a:p>
            <a:pPr>
              <a:lnSpc>
                <a:spcPct val="100000"/>
              </a:lnSpc>
              <a:buFont typeface="Wingdings" panose="05000000000000000000" pitchFamily="2" charset="2"/>
              <a:buChar char="§"/>
            </a:pPr>
            <a:endParaRPr lang="fr-FR" sz="2200" dirty="0" smtClean="0"/>
          </a:p>
          <a:p>
            <a:pPr>
              <a:lnSpc>
                <a:spcPct val="100000"/>
              </a:lnSpc>
              <a:buFont typeface="Wingdings" panose="05000000000000000000" pitchFamily="2" charset="2"/>
              <a:buChar char="§"/>
            </a:pPr>
            <a:r>
              <a:rPr lang="fr-FR" sz="2200" b="1" dirty="0" smtClean="0"/>
              <a:t>Jean-François </a:t>
            </a:r>
            <a:r>
              <a:rPr lang="fr-FR" sz="2200" b="1" dirty="0"/>
              <a:t>Boulier,</a:t>
            </a:r>
            <a:r>
              <a:rPr lang="fr-FR" sz="2200" dirty="0"/>
              <a:t> Président du Comité de Pilotage des Agoras de la Gestion de l'AFG et Président de l’Af2i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753844"/>
            <a:ext cx="936104" cy="85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395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dirty="0" smtClean="0"/>
              <a:t>PORTFOLIO CONSTRUCTION AND</a:t>
            </a:r>
            <a:br>
              <a:rPr lang="en-US" dirty="0" smtClean="0"/>
            </a:br>
            <a:r>
              <a:rPr lang="en-US" dirty="0" smtClean="0"/>
              <a:t>Performance simulations</a:t>
            </a:r>
            <a:endParaRPr lang="en-US" dirty="0"/>
          </a:p>
        </p:txBody>
      </p:sp>
      <p:sp>
        <p:nvSpPr>
          <p:cNvPr id="3" name="Subtitle 2"/>
          <p:cNvSpPr>
            <a:spLocks noGrp="1"/>
          </p:cNvSpPr>
          <p:nvPr>
            <p:ph type="subTitle" idx="1"/>
          </p:nvPr>
        </p:nvSpPr>
        <p:spPr/>
        <p:txBody>
          <a:bodyPr/>
          <a:lstStyle/>
          <a:p>
            <a:r>
              <a:rPr lang="fr-FR" dirty="0" smtClean="0"/>
              <a:t>4</a:t>
            </a:r>
            <a:endParaRPr lang="fr-FR" dirty="0"/>
          </a:p>
        </p:txBody>
      </p:sp>
      <p:sp>
        <p:nvSpPr>
          <p:cNvPr id="5" name="Espace réservé du pied de page 4"/>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646830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normAutofit/>
          </a:bodyPr>
          <a:lstStyle/>
          <a:p>
            <a:r>
              <a:rPr lang="en-US" sz="2800" b="0" dirty="0"/>
              <a:t>Portfolio </a:t>
            </a:r>
            <a:r>
              <a:rPr lang="en-US" sz="2800" b="0" dirty="0" smtClean="0"/>
              <a:t>construction and execution</a:t>
            </a:r>
            <a:endParaRPr lang="en-US" altLang="fr-FR" sz="2800" dirty="0" smtClean="0"/>
          </a:p>
        </p:txBody>
      </p:sp>
      <p:sp>
        <p:nvSpPr>
          <p:cNvPr id="9" name="Rectangle 3"/>
          <p:cNvSpPr/>
          <p:nvPr/>
        </p:nvSpPr>
        <p:spPr bwMode="auto">
          <a:xfrm>
            <a:off x="239711" y="1447111"/>
            <a:ext cx="8724778" cy="4430164"/>
          </a:xfrm>
          <a:prstGeom prst="rect">
            <a:avLst/>
          </a:prstGeom>
          <a:solidFill>
            <a:schemeClr val="tx1">
              <a:lumMod val="95000"/>
            </a:schemeClr>
          </a:solidFill>
          <a:ln w="9525" cap="flat" cmpd="sng" algn="ctr">
            <a:noFill/>
            <a:prstDash val="solid"/>
            <a:round/>
            <a:headEnd type="none" w="med" len="med"/>
            <a:tailEnd type="none" w="med" len="med"/>
          </a:ln>
          <a:effectLst/>
        </p:spPr>
        <p:txBody>
          <a:bodyPr lIns="182848" tIns="1188510" rIns="182848" bIns="46792" anchor="ctr">
            <a:noAutofit/>
          </a:bodyPr>
          <a:lstStyle/>
          <a:p>
            <a:pPr defTabSz="488863">
              <a:defRPr/>
            </a:pPr>
            <a:endParaRPr lang="en-GB" dirty="0"/>
          </a:p>
        </p:txBody>
      </p:sp>
      <p:sp>
        <p:nvSpPr>
          <p:cNvPr id="10" name="Text Placeholder 2"/>
          <p:cNvSpPr txBox="1">
            <a:spLocks/>
          </p:cNvSpPr>
          <p:nvPr/>
        </p:nvSpPr>
        <p:spPr>
          <a:xfrm>
            <a:off x="1028757" y="1572787"/>
            <a:ext cx="7822621" cy="4304489"/>
          </a:xfrm>
          <a:prstGeom prst="rect">
            <a:avLst/>
          </a:prstGeom>
        </p:spPr>
        <p:txBody>
          <a:bodyPr vert="horz" lIns="0" tIns="0" rIns="0" bIns="0" rtlCol="0" anchor="t" anchorCtr="0">
            <a:noAutofit/>
          </a:bodyPr>
          <a:lstStyle>
            <a:lvl1pPr marL="0" indent="0" algn="l" defTabSz="914400" rtl="0" eaLnBrk="1" latinLnBrk="0" hangingPunct="1">
              <a:spcBef>
                <a:spcPts val="200"/>
              </a:spcBef>
              <a:buClr>
                <a:schemeClr val="accent4"/>
              </a:buClr>
              <a:buSzPct val="100000"/>
              <a:buFontTx/>
              <a:buNone/>
              <a:defRPr sz="1800" kern="1200">
                <a:solidFill>
                  <a:schemeClr val="bg1"/>
                </a:solidFill>
                <a:latin typeface="+mn-lt"/>
                <a:ea typeface="+mn-ea"/>
                <a:cs typeface="+mn-cs"/>
              </a:defRPr>
            </a:lvl1pPr>
            <a:lvl2pPr marL="446088" indent="-179388" algn="l" defTabSz="914400" rtl="0" eaLnBrk="1" latinLnBrk="0" hangingPunct="1">
              <a:spcBef>
                <a:spcPts val="200"/>
              </a:spcBef>
              <a:buClr>
                <a:schemeClr val="accent1"/>
              </a:buClr>
              <a:buSzPct val="90000"/>
              <a:buFont typeface="Wingdings" panose="05000000000000000000" pitchFamily="2" charset="2"/>
              <a:buChar char="§"/>
              <a:defRPr sz="1600" b="0" i="0" u="none" kern="1200">
                <a:solidFill>
                  <a:schemeClr val="bg1"/>
                </a:solidFill>
                <a:latin typeface="+mn-lt"/>
                <a:ea typeface="+mn-ea"/>
                <a:cs typeface="+mn-cs"/>
              </a:defRPr>
            </a:lvl2pPr>
            <a:lvl3pPr marL="804863" indent="-176213" algn="l" defTabSz="914400" rtl="0" eaLnBrk="1" latinLnBrk="0" hangingPunct="1">
              <a:spcBef>
                <a:spcPts val="200"/>
              </a:spcBef>
              <a:buFont typeface="Wingdings" panose="05000000000000000000" pitchFamily="2" charset="2"/>
              <a:buChar char="§"/>
              <a:defRPr sz="1400" kern="1200">
                <a:solidFill>
                  <a:schemeClr val="accent1"/>
                </a:solidFill>
                <a:latin typeface="+mn-lt"/>
                <a:ea typeface="+mn-ea"/>
                <a:cs typeface="+mn-cs"/>
              </a:defRPr>
            </a:lvl3pPr>
            <a:lvl4pPr marL="1158875" indent="-168275" algn="l" defTabSz="914400" rtl="0" eaLnBrk="1" latinLnBrk="0" hangingPunct="1">
              <a:spcBef>
                <a:spcPts val="200"/>
              </a:spcBef>
              <a:buFont typeface="Wingdings" panose="05000000000000000000" pitchFamily="2" charset="2"/>
              <a:buChar char="§"/>
              <a:defRPr sz="1200" kern="1200">
                <a:solidFill>
                  <a:schemeClr val="bg2"/>
                </a:solidFill>
                <a:latin typeface="+mn-lt"/>
                <a:ea typeface="+mn-ea"/>
                <a:cs typeface="+mn-cs"/>
              </a:defRPr>
            </a:lvl4pPr>
            <a:lvl5pPr marL="0" indent="0" algn="l" defTabSz="914400" rtl="0" eaLnBrk="1" latinLnBrk="0" hangingPunct="1">
              <a:spcBef>
                <a:spcPts val="200"/>
              </a:spcBef>
              <a:buFontTx/>
              <a:buNone/>
              <a:defRPr sz="1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altLang="fr-FR" dirty="0" smtClean="0"/>
              <a:t>Building a portfolio while controlling risks </a:t>
            </a:r>
            <a:r>
              <a:rPr lang="en-US" altLang="fr-FR" dirty="0"/>
              <a:t>relative </a:t>
            </a:r>
            <a:r>
              <a:rPr lang="en-US" altLang="fr-FR" dirty="0" smtClean="0"/>
              <a:t>to the benchmark</a:t>
            </a:r>
          </a:p>
          <a:p>
            <a:pPr marL="457200" lvl="1" indent="-285750" defTabSz="798358" fontAlgn="base">
              <a:spcBef>
                <a:spcPts val="300"/>
              </a:spcBef>
              <a:spcAft>
                <a:spcPts val="300"/>
              </a:spcAft>
              <a:buClr>
                <a:schemeClr val="bg2"/>
              </a:buClr>
              <a:buSzPct val="100000"/>
              <a:buFont typeface="Arial" panose="020B0604020202020204" pitchFamily="34" charset="0"/>
              <a:buChar char="►"/>
            </a:pPr>
            <a:r>
              <a:rPr lang="en-US" altLang="fr-FR" dirty="0">
                <a:solidFill>
                  <a:srgbClr val="000000"/>
                </a:solidFill>
              </a:rPr>
              <a:t>Weight caps per bond and issuer for a well-diversified portfolio (minimum 100-150 bonds)</a:t>
            </a:r>
          </a:p>
          <a:p>
            <a:pPr marL="457200" lvl="1" indent="-285750" defTabSz="798358" fontAlgn="base">
              <a:spcBef>
                <a:spcPts val="300"/>
              </a:spcBef>
              <a:spcAft>
                <a:spcPts val="300"/>
              </a:spcAft>
              <a:buClr>
                <a:schemeClr val="bg2"/>
              </a:buClr>
              <a:buSzPct val="100000"/>
              <a:buFont typeface="Arial" panose="020B0604020202020204" pitchFamily="34" charset="0"/>
              <a:buChar char="►"/>
            </a:pPr>
            <a:r>
              <a:rPr lang="en-US" altLang="fr-FR" dirty="0">
                <a:solidFill>
                  <a:srgbClr val="000000"/>
                </a:solidFill>
              </a:rPr>
              <a:t>Robust optimization aiming to keep the average duration and spread close to benchmark</a:t>
            </a:r>
          </a:p>
          <a:p>
            <a:pPr marL="457200" lvl="1" indent="-285750" defTabSz="798358" fontAlgn="base">
              <a:spcBef>
                <a:spcPts val="300"/>
              </a:spcBef>
              <a:spcAft>
                <a:spcPts val="300"/>
              </a:spcAft>
              <a:buClr>
                <a:schemeClr val="bg2"/>
              </a:buClr>
              <a:buSzPct val="100000"/>
              <a:buFont typeface="Arial" panose="020B0604020202020204" pitchFamily="34" charset="0"/>
              <a:buChar char="►"/>
            </a:pPr>
            <a:r>
              <a:rPr lang="en-US" altLang="fr-FR" dirty="0">
                <a:solidFill>
                  <a:srgbClr val="000000"/>
                </a:solidFill>
              </a:rPr>
              <a:t>Integration of customized constraints if applicable, notably </a:t>
            </a:r>
            <a:r>
              <a:rPr lang="en-US" altLang="fr-FR" b="1" dirty="0">
                <a:solidFill>
                  <a:srgbClr val="000000"/>
                </a:solidFill>
              </a:rPr>
              <a:t>ESG</a:t>
            </a:r>
          </a:p>
          <a:p>
            <a:pPr marL="457200" lvl="1" indent="-285750" defTabSz="798358" fontAlgn="base">
              <a:spcBef>
                <a:spcPts val="300"/>
              </a:spcBef>
              <a:spcAft>
                <a:spcPts val="300"/>
              </a:spcAft>
              <a:buClr>
                <a:schemeClr val="bg2"/>
              </a:buClr>
              <a:buSzPct val="100000"/>
              <a:buFont typeface="Arial" panose="020B0604020202020204" pitchFamily="34" charset="0"/>
              <a:buChar char="►"/>
            </a:pPr>
            <a:r>
              <a:rPr lang="en-US" altLang="fr-FR" dirty="0">
                <a:solidFill>
                  <a:srgbClr val="000000"/>
                </a:solidFill>
              </a:rPr>
              <a:t>Use of derivatives to align the risk of portfolio (volatility) with the benchmark</a:t>
            </a:r>
          </a:p>
          <a:p>
            <a:pPr>
              <a:spcBef>
                <a:spcPts val="1800"/>
              </a:spcBef>
            </a:pPr>
            <a:r>
              <a:rPr lang="en-US" altLang="fr-FR" dirty="0" smtClean="0"/>
              <a:t>Ensuring smooth execution</a:t>
            </a:r>
            <a:endParaRPr lang="en-US" altLang="fr-FR" dirty="0"/>
          </a:p>
          <a:p>
            <a:pPr marL="457200" lvl="1" indent="-285750" defTabSz="798358" fontAlgn="base">
              <a:spcBef>
                <a:spcPts val="300"/>
              </a:spcBef>
              <a:spcAft>
                <a:spcPts val="300"/>
              </a:spcAft>
              <a:buClr>
                <a:schemeClr val="bg2"/>
              </a:buClr>
              <a:buSzPct val="100000"/>
              <a:buFont typeface="Arial" panose="020B0604020202020204" pitchFamily="34" charset="0"/>
              <a:buChar char="►"/>
            </a:pPr>
            <a:r>
              <a:rPr lang="en-US" altLang="fr-FR" dirty="0">
                <a:solidFill>
                  <a:srgbClr val="000000"/>
                </a:solidFill>
              </a:rPr>
              <a:t>Monthly rebalancing at the start of each month</a:t>
            </a:r>
          </a:p>
          <a:p>
            <a:pPr marL="457200" lvl="1" indent="-285750" defTabSz="798358" fontAlgn="base">
              <a:spcBef>
                <a:spcPts val="300"/>
              </a:spcBef>
              <a:spcAft>
                <a:spcPts val="300"/>
              </a:spcAft>
              <a:buClr>
                <a:schemeClr val="bg2"/>
              </a:buClr>
              <a:buSzPct val="100000"/>
              <a:buFont typeface="Arial" panose="020B0604020202020204" pitchFamily="34" charset="0"/>
              <a:buChar char="►"/>
            </a:pPr>
            <a:r>
              <a:rPr lang="en-US" altLang="fr-FR" dirty="0" smtClean="0">
                <a:solidFill>
                  <a:srgbClr val="000000"/>
                </a:solidFill>
              </a:rPr>
              <a:t>Average one-way turnover </a:t>
            </a:r>
            <a:r>
              <a:rPr lang="en-US" altLang="fr-FR" dirty="0">
                <a:solidFill>
                  <a:srgbClr val="000000"/>
                </a:solidFill>
              </a:rPr>
              <a:t>of about 6-7% per month arising from strong research efforts</a:t>
            </a:r>
          </a:p>
          <a:p>
            <a:pPr marL="457200" lvl="1" indent="-285750" defTabSz="798358" fontAlgn="base">
              <a:spcBef>
                <a:spcPts val="300"/>
              </a:spcBef>
              <a:spcAft>
                <a:spcPts val="300"/>
              </a:spcAft>
              <a:buClr>
                <a:schemeClr val="bg2"/>
              </a:buClr>
              <a:buSzPct val="100000"/>
              <a:buFont typeface="Arial" panose="020B0604020202020204" pitchFamily="34" charset="0"/>
              <a:buChar char="►"/>
            </a:pPr>
            <a:r>
              <a:rPr lang="en-US" altLang="fr-FR" dirty="0">
                <a:solidFill>
                  <a:srgbClr val="000000"/>
                </a:solidFill>
              </a:rPr>
              <a:t>New bonds enter the portfolio only if their expected alpha is significantly higher than transaction costs</a:t>
            </a:r>
          </a:p>
          <a:p>
            <a:pPr marL="457200" lvl="1" indent="-285750" defTabSz="798358" fontAlgn="base">
              <a:spcBef>
                <a:spcPts val="300"/>
              </a:spcBef>
              <a:spcAft>
                <a:spcPts val="300"/>
              </a:spcAft>
              <a:buClr>
                <a:schemeClr val="bg2"/>
              </a:buClr>
              <a:buSzPct val="100000"/>
              <a:buFont typeface="Arial" panose="020B0604020202020204" pitchFamily="34" charset="0"/>
              <a:buChar char="►"/>
            </a:pPr>
            <a:r>
              <a:rPr lang="en-US" altLang="fr-FR" dirty="0" smtClean="0">
                <a:solidFill>
                  <a:srgbClr val="000000"/>
                </a:solidFill>
              </a:rPr>
              <a:t>Order execution </a:t>
            </a:r>
            <a:r>
              <a:rPr lang="en-US" altLang="fr-FR" dirty="0">
                <a:solidFill>
                  <a:srgbClr val="000000"/>
                </a:solidFill>
              </a:rPr>
              <a:t>within preset limits of bid/offer</a:t>
            </a:r>
          </a:p>
          <a:p>
            <a:pPr marL="260478" lvl="1" indent="0">
              <a:spcBef>
                <a:spcPts val="263"/>
              </a:spcBef>
              <a:buClr>
                <a:schemeClr val="bg2"/>
              </a:buClr>
              <a:buSzPct val="100000"/>
              <a:buNone/>
            </a:pPr>
            <a:endParaRPr lang="en-US" altLang="fr-FR" dirty="0">
              <a:ea typeface="MS Gothic" pitchFamily="49" charset="-128"/>
            </a:endParaRPr>
          </a:p>
        </p:txBody>
      </p:sp>
      <p:sp>
        <p:nvSpPr>
          <p:cNvPr id="25" name="Rechteck 161"/>
          <p:cNvSpPr>
            <a:spLocks noChangeArrowheads="1"/>
          </p:cNvSpPr>
          <p:nvPr/>
        </p:nvSpPr>
        <p:spPr bwMode="auto">
          <a:xfrm>
            <a:off x="371601" y="3789046"/>
            <a:ext cx="600007" cy="391639"/>
          </a:xfrm>
          <a:prstGeom prst="rect">
            <a:avLst/>
          </a:prstGeom>
          <a:solidFill>
            <a:schemeClr val="bg2"/>
          </a:solidFill>
          <a:ln>
            <a:noFill/>
          </a:ln>
          <a:extLst/>
        </p:spPr>
        <p:txBody>
          <a:bodyPr wrap="square" lIns="0" tIns="0" rIns="0" bIns="0" anchor="ctr">
            <a:noAutofit/>
          </a:bodyPr>
          <a:lstStyle>
            <a:lvl1pPr defTabSz="488950" eaLnBrk="0" hangingPunct="0">
              <a:defRPr sz="1700">
                <a:solidFill>
                  <a:schemeClr val="bg1"/>
                </a:solidFill>
                <a:latin typeface="Arial Narrow" panose="020B0606020202030204" pitchFamily="34" charset="0"/>
                <a:ea typeface="MS Gothic" panose="020B0609070205080204" pitchFamily="49" charset="-128"/>
              </a:defRPr>
            </a:lvl1pPr>
            <a:lvl2pPr marL="742950" indent="-285750" defTabSz="488950" eaLnBrk="0" hangingPunct="0">
              <a:defRPr sz="1700">
                <a:solidFill>
                  <a:schemeClr val="bg1"/>
                </a:solidFill>
                <a:latin typeface="Arial Narrow" panose="020B0606020202030204" pitchFamily="34" charset="0"/>
                <a:ea typeface="MS Gothic" panose="020B0609070205080204" pitchFamily="49" charset="-128"/>
              </a:defRPr>
            </a:lvl2pPr>
            <a:lvl3pPr marL="1143000" indent="-228600" defTabSz="488950" eaLnBrk="0" hangingPunct="0">
              <a:defRPr sz="1700">
                <a:solidFill>
                  <a:schemeClr val="bg1"/>
                </a:solidFill>
                <a:latin typeface="Arial Narrow" panose="020B0606020202030204" pitchFamily="34" charset="0"/>
                <a:ea typeface="MS Gothic" panose="020B0609070205080204" pitchFamily="49" charset="-128"/>
              </a:defRPr>
            </a:lvl3pPr>
            <a:lvl4pPr marL="1600200" indent="-228600" defTabSz="488950" eaLnBrk="0" hangingPunct="0">
              <a:defRPr sz="1700">
                <a:solidFill>
                  <a:schemeClr val="bg1"/>
                </a:solidFill>
                <a:latin typeface="Arial Narrow" panose="020B0606020202030204" pitchFamily="34" charset="0"/>
                <a:ea typeface="MS Gothic" panose="020B0609070205080204" pitchFamily="49" charset="-128"/>
              </a:defRPr>
            </a:lvl4pPr>
            <a:lvl5pPr marL="2057400" indent="-228600" defTabSz="488950" eaLnBrk="0" hangingPunct="0">
              <a:defRPr sz="1700">
                <a:solidFill>
                  <a:schemeClr val="bg1"/>
                </a:solidFill>
                <a:latin typeface="Arial Narrow" panose="020B0606020202030204" pitchFamily="34" charset="0"/>
                <a:ea typeface="MS Gothic" panose="020B0609070205080204" pitchFamily="49" charset="-128"/>
              </a:defRPr>
            </a:lvl5pPr>
            <a:lvl6pPr marL="2514600" indent="-228600" defTabSz="488950" eaLnBrk="0" fontAlgn="base" hangingPunct="0">
              <a:spcBef>
                <a:spcPct val="0"/>
              </a:spcBef>
              <a:spcAft>
                <a:spcPct val="0"/>
              </a:spcAft>
              <a:buClr>
                <a:srgbClr val="000000"/>
              </a:buClr>
              <a:buSzPct val="100000"/>
              <a:buFont typeface="Times New Roman" panose="02020603050405020304" pitchFamily="18" charset="0"/>
              <a:defRPr sz="1700">
                <a:solidFill>
                  <a:schemeClr val="bg1"/>
                </a:solidFill>
                <a:latin typeface="Arial Narrow" panose="020B0606020202030204" pitchFamily="34" charset="0"/>
                <a:ea typeface="MS Gothic" panose="020B0609070205080204" pitchFamily="49" charset="-128"/>
              </a:defRPr>
            </a:lvl6pPr>
            <a:lvl7pPr marL="2971800" indent="-228600" defTabSz="488950" eaLnBrk="0" fontAlgn="base" hangingPunct="0">
              <a:spcBef>
                <a:spcPct val="0"/>
              </a:spcBef>
              <a:spcAft>
                <a:spcPct val="0"/>
              </a:spcAft>
              <a:buClr>
                <a:srgbClr val="000000"/>
              </a:buClr>
              <a:buSzPct val="100000"/>
              <a:buFont typeface="Times New Roman" panose="02020603050405020304" pitchFamily="18" charset="0"/>
              <a:defRPr sz="1700">
                <a:solidFill>
                  <a:schemeClr val="bg1"/>
                </a:solidFill>
                <a:latin typeface="Arial Narrow" panose="020B0606020202030204" pitchFamily="34" charset="0"/>
                <a:ea typeface="MS Gothic" panose="020B0609070205080204" pitchFamily="49" charset="-128"/>
              </a:defRPr>
            </a:lvl7pPr>
            <a:lvl8pPr marL="3429000" indent="-228600" defTabSz="488950" eaLnBrk="0" fontAlgn="base" hangingPunct="0">
              <a:spcBef>
                <a:spcPct val="0"/>
              </a:spcBef>
              <a:spcAft>
                <a:spcPct val="0"/>
              </a:spcAft>
              <a:buClr>
                <a:srgbClr val="000000"/>
              </a:buClr>
              <a:buSzPct val="100000"/>
              <a:buFont typeface="Times New Roman" panose="02020603050405020304" pitchFamily="18" charset="0"/>
              <a:defRPr sz="1700">
                <a:solidFill>
                  <a:schemeClr val="bg1"/>
                </a:solidFill>
                <a:latin typeface="Arial Narrow" panose="020B0606020202030204" pitchFamily="34" charset="0"/>
                <a:ea typeface="MS Gothic" panose="020B0609070205080204" pitchFamily="49" charset="-128"/>
              </a:defRPr>
            </a:lvl8pPr>
            <a:lvl9pPr marL="3886200" indent="-228600" defTabSz="488950" eaLnBrk="0" fontAlgn="base" hangingPunct="0">
              <a:spcBef>
                <a:spcPct val="0"/>
              </a:spcBef>
              <a:spcAft>
                <a:spcPct val="0"/>
              </a:spcAft>
              <a:buClr>
                <a:srgbClr val="000000"/>
              </a:buClr>
              <a:buSzPct val="100000"/>
              <a:buFont typeface="Times New Roman" panose="02020603050405020304" pitchFamily="18" charset="0"/>
              <a:defRPr sz="1700">
                <a:solidFill>
                  <a:schemeClr val="bg1"/>
                </a:solidFill>
                <a:latin typeface="Arial Narrow" panose="020B0606020202030204" pitchFamily="34" charset="0"/>
                <a:ea typeface="MS Gothic" panose="020B0609070205080204" pitchFamily="49" charset="-128"/>
              </a:defRPr>
            </a:lvl9pPr>
          </a:lstStyle>
          <a:p>
            <a:pPr eaLnBrk="1" fontAlgn="base" hangingPunct="1">
              <a:spcBef>
                <a:spcPct val="0"/>
              </a:spcBef>
              <a:spcAft>
                <a:spcPct val="0"/>
              </a:spcAft>
              <a:buClr>
                <a:srgbClr val="000000"/>
              </a:buClr>
              <a:buSzPct val="100000"/>
              <a:buFont typeface="Times New Roman" pitchFamily="18" charset="0"/>
              <a:buNone/>
              <a:defRPr/>
            </a:pPr>
            <a:endParaRPr lang="en-GB" altLang="de-DE" dirty="0">
              <a:solidFill>
                <a:srgbClr val="000000"/>
              </a:solidFill>
            </a:endParaRPr>
          </a:p>
        </p:txBody>
      </p:sp>
      <p:sp>
        <p:nvSpPr>
          <p:cNvPr id="34" name="Freeform 13"/>
          <p:cNvSpPr>
            <a:spLocks noChangeAspect="1" noEditPoints="1"/>
          </p:cNvSpPr>
          <p:nvPr/>
        </p:nvSpPr>
        <p:spPr bwMode="auto">
          <a:xfrm>
            <a:off x="516379" y="1649359"/>
            <a:ext cx="256032" cy="256032"/>
          </a:xfrm>
          <a:custGeom>
            <a:avLst/>
            <a:gdLst>
              <a:gd name="T0" fmla="*/ 112 w 224"/>
              <a:gd name="T1" fmla="*/ 0 h 224"/>
              <a:gd name="T2" fmla="*/ 0 w 224"/>
              <a:gd name="T3" fmla="*/ 35 h 224"/>
              <a:gd name="T4" fmla="*/ 0 w 224"/>
              <a:gd name="T5" fmla="*/ 56 h 224"/>
              <a:gd name="T6" fmla="*/ 84 w 224"/>
              <a:gd name="T7" fmla="*/ 140 h 224"/>
              <a:gd name="T8" fmla="*/ 84 w 224"/>
              <a:gd name="T9" fmla="*/ 210 h 224"/>
              <a:gd name="T10" fmla="*/ 112 w 224"/>
              <a:gd name="T11" fmla="*/ 224 h 224"/>
              <a:gd name="T12" fmla="*/ 140 w 224"/>
              <a:gd name="T13" fmla="*/ 210 h 224"/>
              <a:gd name="T14" fmla="*/ 140 w 224"/>
              <a:gd name="T15" fmla="*/ 140 h 224"/>
              <a:gd name="T16" fmla="*/ 224 w 224"/>
              <a:gd name="T17" fmla="*/ 56 h 224"/>
              <a:gd name="T18" fmla="*/ 224 w 224"/>
              <a:gd name="T19" fmla="*/ 35 h 224"/>
              <a:gd name="T20" fmla="*/ 112 w 224"/>
              <a:gd name="T21" fmla="*/ 0 h 224"/>
              <a:gd name="T22" fmla="*/ 21 w 224"/>
              <a:gd name="T23" fmla="*/ 30 h 224"/>
              <a:gd name="T24" fmla="*/ 42 w 224"/>
              <a:gd name="T25" fmla="*/ 22 h 224"/>
              <a:gd name="T26" fmla="*/ 112 w 224"/>
              <a:gd name="T27" fmla="*/ 14 h 224"/>
              <a:gd name="T28" fmla="*/ 182 w 224"/>
              <a:gd name="T29" fmla="*/ 22 h 224"/>
              <a:gd name="T30" fmla="*/ 203 w 224"/>
              <a:gd name="T31" fmla="*/ 30 h 224"/>
              <a:gd name="T32" fmla="*/ 210 w 224"/>
              <a:gd name="T33" fmla="*/ 35 h 224"/>
              <a:gd name="T34" fmla="*/ 203 w 224"/>
              <a:gd name="T35" fmla="*/ 39 h 224"/>
              <a:gd name="T36" fmla="*/ 182 w 224"/>
              <a:gd name="T37" fmla="*/ 47 h 224"/>
              <a:gd name="T38" fmla="*/ 112 w 224"/>
              <a:gd name="T39" fmla="*/ 56 h 224"/>
              <a:gd name="T40" fmla="*/ 42 w 224"/>
              <a:gd name="T41" fmla="*/ 47 h 224"/>
              <a:gd name="T42" fmla="*/ 21 w 224"/>
              <a:gd name="T43" fmla="*/ 39 h 224"/>
              <a:gd name="T44" fmla="*/ 15 w 224"/>
              <a:gd name="T45" fmla="*/ 35 h 224"/>
              <a:gd name="T46" fmla="*/ 21 w 224"/>
              <a:gd name="T47" fmla="*/ 3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224">
                <a:moveTo>
                  <a:pt x="112" y="0"/>
                </a:moveTo>
                <a:cubicBezTo>
                  <a:pt x="50" y="0"/>
                  <a:pt x="0" y="15"/>
                  <a:pt x="0" y="35"/>
                </a:cubicBezTo>
                <a:cubicBezTo>
                  <a:pt x="0" y="56"/>
                  <a:pt x="0" y="56"/>
                  <a:pt x="0" y="56"/>
                </a:cubicBezTo>
                <a:cubicBezTo>
                  <a:pt x="84" y="140"/>
                  <a:pt x="84" y="140"/>
                  <a:pt x="84" y="140"/>
                </a:cubicBezTo>
                <a:cubicBezTo>
                  <a:pt x="84" y="210"/>
                  <a:pt x="84" y="210"/>
                  <a:pt x="84" y="210"/>
                </a:cubicBezTo>
                <a:cubicBezTo>
                  <a:pt x="84" y="217"/>
                  <a:pt x="97" y="224"/>
                  <a:pt x="112" y="224"/>
                </a:cubicBezTo>
                <a:cubicBezTo>
                  <a:pt x="128" y="224"/>
                  <a:pt x="140" y="217"/>
                  <a:pt x="140" y="210"/>
                </a:cubicBezTo>
                <a:cubicBezTo>
                  <a:pt x="140" y="140"/>
                  <a:pt x="140" y="140"/>
                  <a:pt x="140" y="140"/>
                </a:cubicBezTo>
                <a:cubicBezTo>
                  <a:pt x="224" y="56"/>
                  <a:pt x="224" y="56"/>
                  <a:pt x="224" y="56"/>
                </a:cubicBezTo>
                <a:cubicBezTo>
                  <a:pt x="224" y="35"/>
                  <a:pt x="224" y="35"/>
                  <a:pt x="224" y="35"/>
                </a:cubicBezTo>
                <a:cubicBezTo>
                  <a:pt x="224" y="15"/>
                  <a:pt x="174" y="0"/>
                  <a:pt x="112" y="0"/>
                </a:cubicBezTo>
                <a:close/>
                <a:moveTo>
                  <a:pt x="21" y="30"/>
                </a:moveTo>
                <a:cubicBezTo>
                  <a:pt x="26" y="27"/>
                  <a:pt x="33" y="24"/>
                  <a:pt x="42" y="22"/>
                </a:cubicBezTo>
                <a:cubicBezTo>
                  <a:pt x="61" y="17"/>
                  <a:pt x="86" y="14"/>
                  <a:pt x="112" y="14"/>
                </a:cubicBezTo>
                <a:cubicBezTo>
                  <a:pt x="138" y="14"/>
                  <a:pt x="163" y="17"/>
                  <a:pt x="182" y="22"/>
                </a:cubicBezTo>
                <a:cubicBezTo>
                  <a:pt x="191" y="24"/>
                  <a:pt x="198" y="27"/>
                  <a:pt x="203" y="30"/>
                </a:cubicBezTo>
                <a:cubicBezTo>
                  <a:pt x="207" y="32"/>
                  <a:pt x="209" y="34"/>
                  <a:pt x="210" y="35"/>
                </a:cubicBezTo>
                <a:cubicBezTo>
                  <a:pt x="209" y="36"/>
                  <a:pt x="207" y="37"/>
                  <a:pt x="203" y="39"/>
                </a:cubicBezTo>
                <a:cubicBezTo>
                  <a:pt x="198" y="42"/>
                  <a:pt x="191" y="45"/>
                  <a:pt x="182" y="47"/>
                </a:cubicBezTo>
                <a:cubicBezTo>
                  <a:pt x="163" y="53"/>
                  <a:pt x="138" y="56"/>
                  <a:pt x="112" y="56"/>
                </a:cubicBezTo>
                <a:cubicBezTo>
                  <a:pt x="86" y="56"/>
                  <a:pt x="61" y="53"/>
                  <a:pt x="42" y="47"/>
                </a:cubicBezTo>
                <a:cubicBezTo>
                  <a:pt x="33" y="45"/>
                  <a:pt x="26" y="42"/>
                  <a:pt x="21" y="39"/>
                </a:cubicBezTo>
                <a:cubicBezTo>
                  <a:pt x="17" y="37"/>
                  <a:pt x="15" y="36"/>
                  <a:pt x="15" y="35"/>
                </a:cubicBezTo>
                <a:cubicBezTo>
                  <a:pt x="15" y="34"/>
                  <a:pt x="17" y="32"/>
                  <a:pt x="21" y="3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75"/>
          <p:cNvSpPr>
            <a:spLocks noChangeAspect="1" noEditPoints="1"/>
          </p:cNvSpPr>
          <p:nvPr/>
        </p:nvSpPr>
        <p:spPr bwMode="auto">
          <a:xfrm>
            <a:off x="473166" y="3859840"/>
            <a:ext cx="411480" cy="224157"/>
          </a:xfrm>
          <a:custGeom>
            <a:avLst/>
            <a:gdLst>
              <a:gd name="T0" fmla="*/ 296 w 593"/>
              <a:gd name="T1" fmla="*/ 0 h 285"/>
              <a:gd name="T2" fmla="*/ 0 w 593"/>
              <a:gd name="T3" fmla="*/ 142 h 285"/>
              <a:gd name="T4" fmla="*/ 296 w 593"/>
              <a:gd name="T5" fmla="*/ 285 h 285"/>
              <a:gd name="T6" fmla="*/ 593 w 593"/>
              <a:gd name="T7" fmla="*/ 142 h 285"/>
              <a:gd name="T8" fmla="*/ 296 w 593"/>
              <a:gd name="T9" fmla="*/ 0 h 285"/>
              <a:gd name="T10" fmla="*/ 235 w 593"/>
              <a:gd name="T11" fmla="*/ 50 h 285"/>
              <a:gd name="T12" fmla="*/ 207 w 593"/>
              <a:gd name="T13" fmla="*/ 115 h 285"/>
              <a:gd name="T14" fmla="*/ 296 w 593"/>
              <a:gd name="T15" fmla="*/ 205 h 285"/>
              <a:gd name="T16" fmla="*/ 387 w 593"/>
              <a:gd name="T17" fmla="*/ 115 h 285"/>
              <a:gd name="T18" fmla="*/ 359 w 593"/>
              <a:gd name="T19" fmla="*/ 50 h 285"/>
              <a:gd name="T20" fmla="*/ 483 w 593"/>
              <a:gd name="T21" fmla="*/ 100 h 285"/>
              <a:gd name="T22" fmla="*/ 539 w 593"/>
              <a:gd name="T23" fmla="*/ 142 h 285"/>
              <a:gd name="T24" fmla="*/ 483 w 593"/>
              <a:gd name="T25" fmla="*/ 184 h 285"/>
              <a:gd name="T26" fmla="*/ 296 w 593"/>
              <a:gd name="T27" fmla="*/ 241 h 285"/>
              <a:gd name="T28" fmla="*/ 110 w 593"/>
              <a:gd name="T29" fmla="*/ 184 h 285"/>
              <a:gd name="T30" fmla="*/ 54 w 593"/>
              <a:gd name="T31" fmla="*/ 142 h 285"/>
              <a:gd name="T32" fmla="*/ 110 w 593"/>
              <a:gd name="T33" fmla="*/ 100 h 285"/>
              <a:gd name="T34" fmla="*/ 235 w 593"/>
              <a:gd name="T35" fmla="*/ 50 h 285"/>
              <a:gd name="T36" fmla="*/ 316 w 593"/>
              <a:gd name="T37" fmla="*/ 59 h 285"/>
              <a:gd name="T38" fmla="*/ 354 w 593"/>
              <a:gd name="T39" fmla="*/ 96 h 285"/>
              <a:gd name="T40" fmla="*/ 316 w 593"/>
              <a:gd name="T41" fmla="*/ 133 h 285"/>
              <a:gd name="T42" fmla="*/ 280 w 593"/>
              <a:gd name="T43" fmla="*/ 96 h 285"/>
              <a:gd name="T44" fmla="*/ 316 w 593"/>
              <a:gd name="T45" fmla="*/ 5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3" h="285">
                <a:moveTo>
                  <a:pt x="296" y="0"/>
                </a:moveTo>
                <a:cubicBezTo>
                  <a:pt x="133" y="0"/>
                  <a:pt x="0" y="120"/>
                  <a:pt x="0" y="142"/>
                </a:cubicBezTo>
                <a:cubicBezTo>
                  <a:pt x="0" y="164"/>
                  <a:pt x="133" y="285"/>
                  <a:pt x="296" y="285"/>
                </a:cubicBezTo>
                <a:cubicBezTo>
                  <a:pt x="460" y="285"/>
                  <a:pt x="593" y="164"/>
                  <a:pt x="593" y="142"/>
                </a:cubicBezTo>
                <a:cubicBezTo>
                  <a:pt x="593" y="120"/>
                  <a:pt x="460" y="0"/>
                  <a:pt x="296" y="0"/>
                </a:cubicBezTo>
                <a:close/>
                <a:moveTo>
                  <a:pt x="235" y="50"/>
                </a:moveTo>
                <a:cubicBezTo>
                  <a:pt x="218" y="67"/>
                  <a:pt x="207" y="89"/>
                  <a:pt x="207" y="115"/>
                </a:cubicBezTo>
                <a:cubicBezTo>
                  <a:pt x="207" y="165"/>
                  <a:pt x="247" y="205"/>
                  <a:pt x="296" y="205"/>
                </a:cubicBezTo>
                <a:cubicBezTo>
                  <a:pt x="346" y="205"/>
                  <a:pt x="387" y="164"/>
                  <a:pt x="387" y="115"/>
                </a:cubicBezTo>
                <a:cubicBezTo>
                  <a:pt x="387" y="89"/>
                  <a:pt x="376" y="67"/>
                  <a:pt x="359" y="50"/>
                </a:cubicBezTo>
                <a:cubicBezTo>
                  <a:pt x="406" y="60"/>
                  <a:pt x="449" y="79"/>
                  <a:pt x="483" y="100"/>
                </a:cubicBezTo>
                <a:cubicBezTo>
                  <a:pt x="507" y="115"/>
                  <a:pt x="527" y="131"/>
                  <a:pt x="539" y="142"/>
                </a:cubicBezTo>
                <a:cubicBezTo>
                  <a:pt x="527" y="154"/>
                  <a:pt x="507" y="170"/>
                  <a:pt x="483" y="184"/>
                </a:cubicBezTo>
                <a:cubicBezTo>
                  <a:pt x="435" y="214"/>
                  <a:pt x="368" y="241"/>
                  <a:pt x="296" y="241"/>
                </a:cubicBezTo>
                <a:cubicBezTo>
                  <a:pt x="225" y="241"/>
                  <a:pt x="159" y="214"/>
                  <a:pt x="110" y="184"/>
                </a:cubicBezTo>
                <a:cubicBezTo>
                  <a:pt x="86" y="170"/>
                  <a:pt x="67" y="154"/>
                  <a:pt x="54" y="142"/>
                </a:cubicBezTo>
                <a:cubicBezTo>
                  <a:pt x="67" y="131"/>
                  <a:pt x="86" y="115"/>
                  <a:pt x="110" y="100"/>
                </a:cubicBezTo>
                <a:cubicBezTo>
                  <a:pt x="144" y="79"/>
                  <a:pt x="188" y="60"/>
                  <a:pt x="235" y="50"/>
                </a:cubicBezTo>
                <a:close/>
                <a:moveTo>
                  <a:pt x="316" y="59"/>
                </a:moveTo>
                <a:cubicBezTo>
                  <a:pt x="337" y="59"/>
                  <a:pt x="354" y="75"/>
                  <a:pt x="354" y="96"/>
                </a:cubicBezTo>
                <a:cubicBezTo>
                  <a:pt x="354" y="116"/>
                  <a:pt x="337" y="133"/>
                  <a:pt x="316" y="133"/>
                </a:cubicBezTo>
                <a:cubicBezTo>
                  <a:pt x="296" y="133"/>
                  <a:pt x="280" y="116"/>
                  <a:pt x="280" y="96"/>
                </a:cubicBezTo>
                <a:cubicBezTo>
                  <a:pt x="280" y="75"/>
                  <a:pt x="296" y="59"/>
                  <a:pt x="316" y="5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28"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324" y="1556792"/>
            <a:ext cx="599276" cy="393192"/>
          </a:xfrm>
          <a:prstGeom prst="rect">
            <a:avLst/>
          </a:prstGeom>
          <a:solidFill>
            <a:schemeClr val="accent3"/>
          </a:solidFill>
          <a:ln>
            <a:noFill/>
          </a:ln>
          <a:effectLst/>
          <a:extLst/>
        </p:spPr>
      </p:pic>
      <p:sp>
        <p:nvSpPr>
          <p:cNvPr id="26" name="Espace réservé du texte 3"/>
          <p:cNvSpPr txBox="1">
            <a:spLocks/>
          </p:cNvSpPr>
          <p:nvPr/>
        </p:nvSpPr>
        <p:spPr>
          <a:xfrm>
            <a:off x="317037" y="930401"/>
            <a:ext cx="8534341" cy="453363"/>
          </a:xfrm>
          <a:prstGeom prst="rect">
            <a:avLst/>
          </a:prstGeom>
        </p:spPr>
        <p:txBody>
          <a:bodyPr lIns="79867" tIns="39934" rIns="79867" bIns="39934">
            <a:noAutofit/>
          </a:bodyPr>
          <a:lstStyle>
            <a:lvl1pPr marL="404813" indent="-404813" algn="l" defTabSz="1039813" rtl="0" eaLnBrk="0" fontAlgn="base" hangingPunct="0">
              <a:spcBef>
                <a:spcPct val="60000"/>
              </a:spcBef>
              <a:spcAft>
                <a:spcPct val="0"/>
              </a:spcAft>
              <a:buClr>
                <a:srgbClr val="BA398A"/>
              </a:buClr>
              <a:buFont typeface="Arial Narrow" pitchFamily="34" charset="0"/>
              <a:buChar char="●"/>
              <a:defRPr sz="2300">
                <a:solidFill>
                  <a:schemeClr val="tx1"/>
                </a:solidFill>
                <a:latin typeface="+mn-lt"/>
                <a:ea typeface="+mn-ea"/>
                <a:cs typeface="+mn-cs"/>
              </a:defRPr>
            </a:lvl1pPr>
            <a:lvl2pPr marL="825500" indent="-215900" algn="l" defTabSz="1039813" rtl="0" eaLnBrk="0" fontAlgn="base" hangingPunct="0">
              <a:spcBef>
                <a:spcPct val="20000"/>
              </a:spcBef>
              <a:spcAft>
                <a:spcPct val="0"/>
              </a:spcAft>
              <a:buClr>
                <a:srgbClr val="BA398A"/>
              </a:buClr>
              <a:buFont typeface="Arial" charset="0"/>
              <a:buChar char="–"/>
              <a:defRPr>
                <a:solidFill>
                  <a:schemeClr val="tx1"/>
                </a:solidFill>
                <a:latin typeface="+mn-lt"/>
              </a:defRPr>
            </a:lvl2pPr>
            <a:lvl3pPr marL="1246188" indent="-215900" algn="l" defTabSz="1039813" rtl="0" eaLnBrk="0" fontAlgn="base" hangingPunct="0">
              <a:spcBef>
                <a:spcPct val="0"/>
              </a:spcBef>
              <a:spcAft>
                <a:spcPct val="0"/>
              </a:spcAft>
              <a:buClr>
                <a:srgbClr val="BA398A"/>
              </a:buClr>
              <a:buSzPct val="50000"/>
              <a:buFont typeface="Arial Narrow" pitchFamily="34" charset="0"/>
              <a:buChar char="●"/>
              <a:defRPr sz="2400">
                <a:solidFill>
                  <a:schemeClr val="tx1"/>
                </a:solidFill>
                <a:latin typeface="+mn-lt"/>
              </a:defRPr>
            </a:lvl3pPr>
            <a:lvl4pPr marL="1668463" indent="-215900" algn="l" defTabSz="1039813" rtl="0" eaLnBrk="0" fontAlgn="base" hangingPunct="0">
              <a:spcBef>
                <a:spcPct val="0"/>
              </a:spcBef>
              <a:spcAft>
                <a:spcPct val="0"/>
              </a:spcAft>
              <a:buClr>
                <a:srgbClr val="BA398A"/>
              </a:buClr>
              <a:buFont typeface="Arial" charset="0"/>
              <a:buChar char="–"/>
              <a:defRPr sz="1400">
                <a:solidFill>
                  <a:schemeClr val="tx1"/>
                </a:solidFill>
                <a:latin typeface="+mn-lt"/>
              </a:defRPr>
            </a:lvl4pPr>
            <a:lvl5pPr marL="2092325" indent="-215900" algn="l" defTabSz="1039813" rtl="0" eaLnBrk="0" fontAlgn="base" hangingPunct="0">
              <a:spcBef>
                <a:spcPct val="0"/>
              </a:spcBef>
              <a:spcAft>
                <a:spcPct val="0"/>
              </a:spcAft>
              <a:buClr>
                <a:srgbClr val="BA398A"/>
              </a:buClr>
              <a:buSzPct val="65000"/>
              <a:buFont typeface="Arial Narrow" pitchFamily="34" charset="0"/>
              <a:buChar char="●"/>
              <a:defRPr sz="1400">
                <a:solidFill>
                  <a:schemeClr val="tx1"/>
                </a:solidFill>
                <a:latin typeface="+mn-lt"/>
              </a:defRPr>
            </a:lvl5pPr>
            <a:lvl6pPr marL="2550663"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7782"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490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02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spcBef>
                <a:spcPts val="1578"/>
              </a:spcBef>
              <a:buClr>
                <a:schemeClr val="accent6"/>
              </a:buClr>
              <a:buSzPct val="100000"/>
              <a:buNone/>
            </a:pPr>
            <a:r>
              <a:rPr lang="en-US" sz="2100" kern="0" dirty="0">
                <a:solidFill>
                  <a:schemeClr val="accent3"/>
                </a:solidFill>
                <a:ea typeface="メイリオ" panose="020B0604030504040204" pitchFamily="50" charset="-128"/>
                <a:cs typeface="メイリオ" panose="020B0604030504040204" pitchFamily="50" charset="-128"/>
              </a:rPr>
              <a:t>From factors to portfolio</a:t>
            </a:r>
          </a:p>
        </p:txBody>
      </p:sp>
      <p:sp>
        <p:nvSpPr>
          <p:cNvPr id="2" name="Espace réservé du pied de page 1"/>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183077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SG" sz="2800" b="0" dirty="0" smtClean="0"/>
              <a:t>Overview of the selected bonds</a:t>
            </a:r>
            <a:endParaRPr lang="en-SG" sz="2800" b="0" dirty="0"/>
          </a:p>
        </p:txBody>
      </p:sp>
      <p:sp>
        <p:nvSpPr>
          <p:cNvPr id="46" name="Espace réservé du numéro de diapositive 5"/>
          <p:cNvSpPr txBox="1">
            <a:spLocks/>
          </p:cNvSpPr>
          <p:nvPr/>
        </p:nvSpPr>
        <p:spPr bwMode="auto">
          <a:xfrm>
            <a:off x="8625648" y="6347012"/>
            <a:ext cx="180000" cy="1800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r" defTabSz="912144" rtl="0" eaLnBrk="1" latinLnBrk="0" hangingPunct="1">
              <a:defRPr sz="800" b="1" kern="1200">
                <a:solidFill>
                  <a:schemeClr val="bg1"/>
                </a:solidFill>
                <a:latin typeface="+mn-lt"/>
                <a:ea typeface="+mn-ea"/>
                <a:cs typeface="+mn-cs"/>
              </a:defRPr>
            </a:lvl1pPr>
            <a:lvl2pPr marL="456073" algn="l" defTabSz="912144" rtl="0" eaLnBrk="1" latinLnBrk="0" hangingPunct="1">
              <a:defRPr sz="1800" kern="1200">
                <a:solidFill>
                  <a:schemeClr val="tx1"/>
                </a:solidFill>
                <a:latin typeface="+mn-lt"/>
                <a:ea typeface="+mn-ea"/>
                <a:cs typeface="+mn-cs"/>
              </a:defRPr>
            </a:lvl2pPr>
            <a:lvl3pPr marL="912144" algn="l" defTabSz="912144" rtl="0" eaLnBrk="1" latinLnBrk="0" hangingPunct="1">
              <a:defRPr sz="1800" kern="1200">
                <a:solidFill>
                  <a:schemeClr val="tx1"/>
                </a:solidFill>
                <a:latin typeface="+mn-lt"/>
                <a:ea typeface="+mn-ea"/>
                <a:cs typeface="+mn-cs"/>
              </a:defRPr>
            </a:lvl3pPr>
            <a:lvl4pPr marL="1368217" algn="l" defTabSz="912144" rtl="0" eaLnBrk="1" latinLnBrk="0" hangingPunct="1">
              <a:defRPr sz="1800" kern="1200">
                <a:solidFill>
                  <a:schemeClr val="tx1"/>
                </a:solidFill>
                <a:latin typeface="+mn-lt"/>
                <a:ea typeface="+mn-ea"/>
                <a:cs typeface="+mn-cs"/>
              </a:defRPr>
            </a:lvl4pPr>
            <a:lvl5pPr marL="1824289" algn="l" defTabSz="912144" rtl="0" eaLnBrk="1" latinLnBrk="0" hangingPunct="1">
              <a:defRPr sz="1800" kern="1200">
                <a:solidFill>
                  <a:schemeClr val="tx1"/>
                </a:solidFill>
                <a:latin typeface="+mn-lt"/>
                <a:ea typeface="+mn-ea"/>
                <a:cs typeface="+mn-cs"/>
              </a:defRPr>
            </a:lvl5pPr>
            <a:lvl6pPr marL="2280358" algn="l" defTabSz="912144" rtl="0" eaLnBrk="1" latinLnBrk="0" hangingPunct="1">
              <a:defRPr sz="1800" kern="1200">
                <a:solidFill>
                  <a:schemeClr val="tx1"/>
                </a:solidFill>
                <a:latin typeface="+mn-lt"/>
                <a:ea typeface="+mn-ea"/>
                <a:cs typeface="+mn-cs"/>
              </a:defRPr>
            </a:lvl6pPr>
            <a:lvl7pPr marL="2736433" algn="l" defTabSz="912144" rtl="0" eaLnBrk="1" latinLnBrk="0" hangingPunct="1">
              <a:defRPr sz="1800" kern="1200">
                <a:solidFill>
                  <a:schemeClr val="tx1"/>
                </a:solidFill>
                <a:latin typeface="+mn-lt"/>
                <a:ea typeface="+mn-ea"/>
                <a:cs typeface="+mn-cs"/>
              </a:defRPr>
            </a:lvl7pPr>
            <a:lvl8pPr marL="3192504" algn="l" defTabSz="912144" rtl="0" eaLnBrk="1" latinLnBrk="0" hangingPunct="1">
              <a:defRPr sz="1800" kern="1200">
                <a:solidFill>
                  <a:schemeClr val="tx1"/>
                </a:solidFill>
                <a:latin typeface="+mn-lt"/>
                <a:ea typeface="+mn-ea"/>
                <a:cs typeface="+mn-cs"/>
              </a:defRPr>
            </a:lvl8pPr>
            <a:lvl9pPr marL="3648573" algn="l" defTabSz="912144" rtl="0" eaLnBrk="1" latinLnBrk="0" hangingPunct="1">
              <a:defRPr sz="1800" kern="1200">
                <a:solidFill>
                  <a:schemeClr val="tx1"/>
                </a:solidFill>
                <a:latin typeface="+mn-lt"/>
                <a:ea typeface="+mn-ea"/>
                <a:cs typeface="+mn-cs"/>
              </a:defRPr>
            </a:lvl9pPr>
          </a:lstStyle>
          <a:p>
            <a:pPr>
              <a:defRPr/>
            </a:pPr>
            <a:fld id="{276219AF-F5ED-455B-A512-B03AB3602319}" type="slidenum">
              <a:rPr lang="en-GB" smtClean="0"/>
              <a:pPr>
                <a:defRPr/>
              </a:pPr>
              <a:t>22</a:t>
            </a:fld>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01" y="1429173"/>
            <a:ext cx="7899598" cy="426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15616" y="1141141"/>
            <a:ext cx="7200800" cy="288032"/>
          </a:xfrm>
          <a:prstGeom prst="rect">
            <a:avLst/>
          </a:prstGeom>
          <a:noFill/>
        </p:spPr>
        <p:txBody>
          <a:bodyPr wrap="square" lIns="0" tIns="0" rIns="0" bIns="0" rtlCol="0">
            <a:noAutofit/>
          </a:bodyPr>
          <a:lstStyle/>
          <a:p>
            <a:pPr algn="ctr"/>
            <a:r>
              <a:rPr lang="en-GB" sz="1400" dirty="0" smtClean="0">
                <a:solidFill>
                  <a:schemeClr val="bg1"/>
                </a:solidFill>
              </a:rPr>
              <a:t>Scatter plot of the portfolio relative to the investment universe (USD Inv. Grade)</a:t>
            </a:r>
          </a:p>
        </p:txBody>
      </p:sp>
      <p:sp>
        <p:nvSpPr>
          <p:cNvPr id="8" name="Text Box 16"/>
          <p:cNvSpPr txBox="1">
            <a:spLocks noChangeArrowheads="1"/>
          </p:cNvSpPr>
          <p:nvPr/>
        </p:nvSpPr>
        <p:spPr bwMode="auto">
          <a:xfrm>
            <a:off x="308664" y="5695140"/>
            <a:ext cx="8547679" cy="444813"/>
          </a:xfrm>
          <a:prstGeom prst="rect">
            <a:avLst/>
          </a:prstGeom>
          <a:noFill/>
          <a:ln w="19050">
            <a:noFill/>
            <a:miter lim="800000"/>
            <a:headEnd/>
            <a:tailEnd/>
          </a:ln>
        </p:spPr>
        <p:txBody>
          <a:bodyPr wrap="square" lIns="0" tIns="0" rIns="0" bIns="0" anchor="t">
            <a:noAutofit/>
          </a:bodyPr>
          <a:lstStyle/>
          <a:p>
            <a:pPr>
              <a:buClr>
                <a:srgbClr val="000000"/>
              </a:buClr>
              <a:buSzPct val="100000"/>
            </a:pPr>
            <a:r>
              <a:rPr lang="en-US" sz="800" i="1" dirty="0">
                <a:solidFill>
                  <a:schemeClr val="bg1"/>
                </a:solidFill>
              </a:rPr>
              <a:t>Source for the </a:t>
            </a:r>
            <a:r>
              <a:rPr lang="en-US" sz="800" i="1" dirty="0" smtClean="0">
                <a:solidFill>
                  <a:schemeClr val="bg1"/>
                </a:solidFill>
              </a:rPr>
              <a:t>chart</a:t>
            </a:r>
            <a:r>
              <a:rPr lang="en-US" sz="800" i="1" dirty="0">
                <a:solidFill>
                  <a:schemeClr val="bg1"/>
                </a:solidFill>
              </a:rPr>
              <a:t>: BNP Paribas </a:t>
            </a:r>
            <a:r>
              <a:rPr lang="en-US" sz="800" i="1" dirty="0" smtClean="0">
                <a:solidFill>
                  <a:schemeClr val="bg1"/>
                </a:solidFill>
              </a:rPr>
              <a:t>AM, </a:t>
            </a:r>
            <a:r>
              <a:rPr lang="en-US" sz="800" i="1" dirty="0">
                <a:solidFill>
                  <a:schemeClr val="bg1"/>
                </a:solidFill>
              </a:rPr>
              <a:t>as of </a:t>
            </a:r>
            <a:r>
              <a:rPr lang="en-US" sz="800" i="1" dirty="0" smtClean="0">
                <a:solidFill>
                  <a:schemeClr val="bg1"/>
                </a:solidFill>
              </a:rPr>
              <a:t>December 2017</a:t>
            </a:r>
            <a:endParaRPr lang="en-US" sz="800" i="1" dirty="0">
              <a:solidFill>
                <a:schemeClr val="bg1"/>
              </a:solidFill>
            </a:endParaRPr>
          </a:p>
          <a:p>
            <a:pPr>
              <a:buClr>
                <a:srgbClr val="000000"/>
              </a:buClr>
              <a:buSzPct val="100000"/>
            </a:pPr>
            <a:r>
              <a:rPr lang="en-US" sz="800" i="1" dirty="0">
                <a:solidFill>
                  <a:schemeClr val="bg1"/>
                </a:solidFill>
              </a:rPr>
              <a:t>The simulations are the result of estimates of BNP Paribas </a:t>
            </a:r>
            <a:r>
              <a:rPr lang="en-US" sz="800" i="1" dirty="0" smtClean="0">
                <a:solidFill>
                  <a:schemeClr val="bg1"/>
                </a:solidFill>
              </a:rPr>
              <a:t>AM  based </a:t>
            </a:r>
            <a:r>
              <a:rPr lang="en-US" sz="800" i="1" dirty="0">
                <a:solidFill>
                  <a:schemeClr val="bg1"/>
                </a:solidFill>
              </a:rPr>
              <a:t>on various parameters used and should not be viewed as a promise of future results of the fund. As a consequence, data contained herein are indicative only and are provided solely for information purposes</a:t>
            </a:r>
            <a:r>
              <a:rPr lang="en-US" sz="800" i="1" dirty="0" smtClean="0">
                <a:solidFill>
                  <a:schemeClr val="bg1"/>
                </a:solidFill>
              </a:rPr>
              <a:t>. Past </a:t>
            </a:r>
            <a:r>
              <a:rPr lang="en-US" sz="800" i="1" dirty="0">
                <a:solidFill>
                  <a:schemeClr val="bg1"/>
                </a:solidFill>
              </a:rPr>
              <a:t>performance or achievements are not indicative of current or future performance.</a:t>
            </a:r>
          </a:p>
        </p:txBody>
      </p:sp>
      <p:sp>
        <p:nvSpPr>
          <p:cNvPr id="3" name="Espace réservé du pied de page 2"/>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3942278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5"/>
          <p:cNvSpPr>
            <a:spLocks noGrp="1"/>
          </p:cNvSpPr>
          <p:nvPr>
            <p:ph type="title"/>
          </p:nvPr>
        </p:nvSpPr>
        <p:spPr/>
        <p:txBody>
          <a:bodyPr>
            <a:normAutofit/>
          </a:bodyPr>
          <a:lstStyle/>
          <a:p>
            <a:r>
              <a:rPr lang="fr-FR" altLang="fr-FR" b="0" dirty="0" err="1" smtClean="0"/>
              <a:t>Average</a:t>
            </a:r>
            <a:r>
              <a:rPr lang="fr-FR" altLang="fr-FR" b="0" dirty="0" smtClean="0"/>
              <a:t> factor </a:t>
            </a:r>
            <a:r>
              <a:rPr lang="fr-FR" altLang="fr-FR" b="0" dirty="0" err="1" smtClean="0"/>
              <a:t>scoring</a:t>
            </a:r>
            <a:r>
              <a:rPr lang="fr-FR" altLang="fr-FR" b="0" dirty="0" smtClean="0"/>
              <a:t> of the portfolio (USD + EUR IG) </a:t>
            </a:r>
            <a:endParaRPr lang="en-US" altLang="fr-FR" b="0" dirty="0" smtClean="0"/>
          </a:p>
        </p:txBody>
      </p:sp>
      <p:sp>
        <p:nvSpPr>
          <p:cNvPr id="11" name="Text Box 16"/>
          <p:cNvSpPr txBox="1">
            <a:spLocks noChangeArrowheads="1"/>
          </p:cNvSpPr>
          <p:nvPr/>
        </p:nvSpPr>
        <p:spPr bwMode="auto">
          <a:xfrm>
            <a:off x="6588224" y="3284542"/>
            <a:ext cx="2304256" cy="2808759"/>
          </a:xfrm>
          <a:prstGeom prst="rect">
            <a:avLst/>
          </a:prstGeom>
          <a:noFill/>
          <a:ln w="19050">
            <a:noFill/>
            <a:miter lim="800000"/>
            <a:headEnd/>
            <a:tailEnd/>
          </a:ln>
        </p:spPr>
        <p:txBody>
          <a:bodyPr wrap="square" lIns="0" tIns="0" rIns="0" bIns="0" anchor="t">
            <a:noAutofit/>
          </a:bodyPr>
          <a:lstStyle/>
          <a:p>
            <a:pPr algn="r">
              <a:buClr>
                <a:srgbClr val="000000"/>
              </a:buClr>
              <a:buSzPct val="100000"/>
            </a:pPr>
            <a:r>
              <a:rPr lang="en-US" sz="800" i="1" dirty="0">
                <a:solidFill>
                  <a:schemeClr val="bg1"/>
                </a:solidFill>
              </a:rPr>
              <a:t>Source for the </a:t>
            </a:r>
            <a:r>
              <a:rPr lang="en-US" sz="800" i="1" dirty="0" smtClean="0">
                <a:solidFill>
                  <a:schemeClr val="bg1"/>
                </a:solidFill>
              </a:rPr>
              <a:t>charts and tables: BNPPAM  </a:t>
            </a:r>
            <a:r>
              <a:rPr lang="en-US" sz="800" i="1" dirty="0">
                <a:solidFill>
                  <a:schemeClr val="bg1"/>
                </a:solidFill>
              </a:rPr>
              <a:t>as of end of </a:t>
            </a:r>
            <a:r>
              <a:rPr lang="en-US" sz="800" i="1" dirty="0" smtClean="0">
                <a:solidFill>
                  <a:schemeClr val="bg1"/>
                </a:solidFill>
              </a:rPr>
              <a:t>March 2018. </a:t>
            </a:r>
            <a:r>
              <a:rPr lang="en-US" sz="800" i="1" dirty="0">
                <a:solidFill>
                  <a:schemeClr val="bg1"/>
                </a:solidFill>
              </a:rPr>
              <a:t>The simulations are the result of estimates of BNP Paribas AM  based on various parameters used and should not be viewed as a promise of future results of the fund. As a consequence, data contained herein are indicative only and are provided solely for information purposes. Past performance or achievements are not indicative of current or future performance.</a:t>
            </a:r>
          </a:p>
          <a:p>
            <a:pPr algn="r">
              <a:buClr>
                <a:srgbClr val="000000"/>
              </a:buClr>
              <a:buSzPct val="100000"/>
            </a:pPr>
            <a:r>
              <a:rPr lang="en-US" sz="800" i="1" dirty="0" smtClean="0">
                <a:solidFill>
                  <a:schemeClr val="bg1"/>
                </a:solidFill>
              </a:rPr>
              <a:t>Past </a:t>
            </a:r>
            <a:r>
              <a:rPr lang="en-US" sz="800" i="1" dirty="0">
                <a:solidFill>
                  <a:schemeClr val="bg1"/>
                </a:solidFill>
              </a:rPr>
              <a:t>performance or achievement is not indicative of current or future performance</a:t>
            </a:r>
            <a:endParaRPr lang="en-US" sz="800" i="1" dirty="0" smtClean="0">
              <a:solidFill>
                <a:schemeClr val="bg1"/>
              </a:solidFill>
            </a:endParaRPr>
          </a:p>
          <a:p>
            <a:pPr algn="r">
              <a:buClr>
                <a:srgbClr val="000000"/>
              </a:buClr>
              <a:buSzPct val="100000"/>
            </a:pPr>
            <a:endParaRPr lang="en-US" sz="800" i="1"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68517"/>
            <a:ext cx="5472608" cy="485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pied de page 1"/>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4221738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0" dirty="0" smtClean="0"/>
              <a:t>Performance (pro-forma simulation): USD IG</a:t>
            </a:r>
            <a:r>
              <a:rPr lang="en-US" sz="3200" b="0" dirty="0"/>
              <a:t/>
            </a:r>
            <a:br>
              <a:rPr lang="en-US" sz="3200" b="0" dirty="0"/>
            </a:br>
            <a:r>
              <a:rPr lang="en-US" sz="1600" b="0" i="1" dirty="0"/>
              <a:t>Net of estimated transaction costs, gross of fees</a:t>
            </a:r>
            <a:endParaRPr lang="en-US" sz="3200" b="0" i="1" dirty="0"/>
          </a:p>
        </p:txBody>
      </p:sp>
      <p:sp>
        <p:nvSpPr>
          <p:cNvPr id="8" name="Text Box 16"/>
          <p:cNvSpPr txBox="1">
            <a:spLocks noChangeArrowheads="1"/>
          </p:cNvSpPr>
          <p:nvPr/>
        </p:nvSpPr>
        <p:spPr bwMode="auto">
          <a:xfrm>
            <a:off x="261826" y="5727923"/>
            <a:ext cx="8702662" cy="432048"/>
          </a:xfrm>
          <a:prstGeom prst="rect">
            <a:avLst/>
          </a:prstGeom>
          <a:noFill/>
          <a:ln w="19050">
            <a:noFill/>
            <a:miter lim="800000"/>
            <a:headEnd/>
            <a:tailEnd/>
          </a:ln>
        </p:spPr>
        <p:txBody>
          <a:bodyPr wrap="square" lIns="0" tIns="0" rIns="0" bIns="0" anchor="t">
            <a:noAutofit/>
          </a:bodyPr>
          <a:lstStyle/>
          <a:p>
            <a:pPr>
              <a:buClr>
                <a:srgbClr val="000000"/>
              </a:buClr>
              <a:buSzPct val="100000"/>
            </a:pPr>
            <a:r>
              <a:rPr lang="en-US" sz="800" i="1" dirty="0">
                <a:solidFill>
                  <a:schemeClr val="bg1"/>
                </a:solidFill>
              </a:rPr>
              <a:t>Source for the </a:t>
            </a:r>
            <a:r>
              <a:rPr lang="en-US" sz="800" i="1" dirty="0" smtClean="0">
                <a:solidFill>
                  <a:schemeClr val="bg1"/>
                </a:solidFill>
              </a:rPr>
              <a:t>chart and tables: BNPPAM , </a:t>
            </a:r>
            <a:r>
              <a:rPr lang="en-US" sz="800" i="1" dirty="0">
                <a:solidFill>
                  <a:schemeClr val="bg1"/>
                </a:solidFill>
              </a:rPr>
              <a:t>Bloomberg, </a:t>
            </a:r>
            <a:r>
              <a:rPr lang="en-US" sz="800" i="1" dirty="0" err="1" smtClean="0">
                <a:solidFill>
                  <a:schemeClr val="bg1"/>
                </a:solidFill>
              </a:rPr>
              <a:t>BoAML</a:t>
            </a:r>
            <a:r>
              <a:rPr lang="en-US" sz="800" i="1" dirty="0" smtClean="0">
                <a:solidFill>
                  <a:schemeClr val="bg1"/>
                </a:solidFill>
              </a:rPr>
              <a:t>, </a:t>
            </a:r>
            <a:r>
              <a:rPr lang="en-US" sz="800" i="1" dirty="0">
                <a:solidFill>
                  <a:schemeClr val="bg1"/>
                </a:solidFill>
              </a:rPr>
              <a:t>as of end of </a:t>
            </a:r>
            <a:r>
              <a:rPr lang="en-US" sz="800" i="1" dirty="0" smtClean="0">
                <a:solidFill>
                  <a:schemeClr val="bg1"/>
                </a:solidFill>
              </a:rPr>
              <a:t>December 2017  Hypothetical </a:t>
            </a:r>
            <a:r>
              <a:rPr lang="en-US" sz="800" i="1" dirty="0">
                <a:solidFill>
                  <a:schemeClr val="bg1"/>
                </a:solidFill>
              </a:rPr>
              <a:t>or simulated performance results are presented for illustrative purposes only and have many inherent limitations. Such results do not reflect actual portfolio returns or fees and are generally prepared with the benefit of hindsight. No representation is made that any portfolio will or is likely to achieve profits or losses similar to those shown. Please see Additional Disclosures for further information.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024215"/>
            <a:ext cx="3403288" cy="3273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63" y="1222076"/>
            <a:ext cx="4742494" cy="307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38" y="4826029"/>
            <a:ext cx="8412480" cy="61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pied de page 1"/>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1349429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5"/>
          <p:cNvSpPr>
            <a:spLocks noGrp="1"/>
          </p:cNvSpPr>
          <p:nvPr>
            <p:ph type="title"/>
          </p:nvPr>
        </p:nvSpPr>
        <p:spPr/>
        <p:txBody>
          <a:bodyPr>
            <a:normAutofit/>
          </a:bodyPr>
          <a:lstStyle/>
          <a:p>
            <a:r>
              <a:rPr lang="fr-FR" altLang="fr-FR" b="0" dirty="0" smtClean="0"/>
              <a:t>Main risks associated to the strategy</a:t>
            </a:r>
            <a:endParaRPr lang="en-US" altLang="fr-FR" b="0" dirty="0" smtClean="0"/>
          </a:p>
        </p:txBody>
      </p:sp>
      <p:sp>
        <p:nvSpPr>
          <p:cNvPr id="2" name="Rectangle 1"/>
          <p:cNvSpPr/>
          <p:nvPr/>
        </p:nvSpPr>
        <p:spPr>
          <a:xfrm>
            <a:off x="358083" y="1124750"/>
            <a:ext cx="8640638" cy="3108543"/>
          </a:xfrm>
          <a:prstGeom prst="rect">
            <a:avLst/>
          </a:prstGeom>
        </p:spPr>
        <p:txBody>
          <a:bodyPr wrap="square">
            <a:spAutoFit/>
          </a:bodyPr>
          <a:lstStyle/>
          <a:p>
            <a:r>
              <a:rPr lang="en-US" sz="1200" b="1" dirty="0">
                <a:solidFill>
                  <a:schemeClr val="bg1"/>
                </a:solidFill>
              </a:rPr>
              <a:t>Interest rates risk</a:t>
            </a:r>
            <a:r>
              <a:rPr lang="en-US" sz="1200" dirty="0" smtClean="0">
                <a:solidFill>
                  <a:schemeClr val="bg1"/>
                </a:solidFill>
              </a:rPr>
              <a:t>: The risk category is justified by the investment mainly in Interest Rate instruments. The investor's attention is drawn to the fact that an increase in interest rates results in a decrease in the value of investments in bonds and debt instruments and more generally fixed income instruments. 	</a:t>
            </a:r>
          </a:p>
          <a:p>
            <a:endParaRPr lang="en-US" sz="1200" dirty="0">
              <a:solidFill>
                <a:schemeClr val="bg1"/>
              </a:solidFill>
            </a:endParaRPr>
          </a:p>
          <a:p>
            <a:r>
              <a:rPr lang="en-US" sz="1200" b="1" dirty="0" smtClean="0">
                <a:solidFill>
                  <a:schemeClr val="bg1"/>
                </a:solidFill>
              </a:rPr>
              <a:t>Credit </a:t>
            </a:r>
            <a:r>
              <a:rPr lang="en-US" sz="1200" b="1" dirty="0">
                <a:solidFill>
                  <a:schemeClr val="bg1"/>
                </a:solidFill>
              </a:rPr>
              <a:t>Risk</a:t>
            </a:r>
            <a:r>
              <a:rPr lang="en-US" sz="1200" dirty="0">
                <a:solidFill>
                  <a:schemeClr val="bg1"/>
                </a:solidFill>
              </a:rPr>
              <a:t>: This risk relates to the ability of an issuer to </a:t>
            </a:r>
            <a:r>
              <a:rPr lang="en-US" sz="1200" dirty="0" err="1">
                <a:solidFill>
                  <a:schemeClr val="bg1"/>
                </a:solidFill>
              </a:rPr>
              <a:t>honour</a:t>
            </a:r>
            <a:r>
              <a:rPr lang="en-US" sz="1200" dirty="0">
                <a:solidFill>
                  <a:schemeClr val="bg1"/>
                </a:solidFill>
              </a:rPr>
              <a:t> its commitments: downgrades of an issue or issuer rating may lead to a drop in the value of associated bonds. </a:t>
            </a:r>
          </a:p>
          <a:p>
            <a:endParaRPr lang="en-US" sz="1200" dirty="0" smtClean="0">
              <a:solidFill>
                <a:schemeClr val="bg1"/>
              </a:solidFill>
            </a:endParaRPr>
          </a:p>
          <a:p>
            <a:r>
              <a:rPr lang="en-US" sz="1200" b="1" dirty="0" smtClean="0">
                <a:solidFill>
                  <a:schemeClr val="bg1"/>
                </a:solidFill>
              </a:rPr>
              <a:t>Liquidity </a:t>
            </a:r>
            <a:r>
              <a:rPr lang="en-US" sz="1200" b="1" dirty="0">
                <a:solidFill>
                  <a:schemeClr val="bg1"/>
                </a:solidFill>
              </a:rPr>
              <a:t>Risk</a:t>
            </a:r>
            <a:r>
              <a:rPr lang="en-US" sz="1200" dirty="0">
                <a:solidFill>
                  <a:schemeClr val="bg1"/>
                </a:solidFill>
              </a:rPr>
              <a:t>: This risk arises from the difficulty of selling an asset at a fair market price and at a desired time due to lack of buyers. </a:t>
            </a:r>
          </a:p>
          <a:p>
            <a:endParaRPr lang="en-US" sz="1200" dirty="0" smtClean="0">
              <a:solidFill>
                <a:schemeClr val="bg1"/>
              </a:solidFill>
            </a:endParaRPr>
          </a:p>
          <a:p>
            <a:r>
              <a:rPr lang="en-US" sz="1200" b="1" dirty="0" smtClean="0">
                <a:solidFill>
                  <a:schemeClr val="bg1"/>
                </a:solidFill>
              </a:rPr>
              <a:t>Counterparty </a:t>
            </a:r>
            <a:r>
              <a:rPr lang="en-US" sz="1200" b="1" dirty="0">
                <a:solidFill>
                  <a:schemeClr val="bg1"/>
                </a:solidFill>
              </a:rPr>
              <a:t>Risk</a:t>
            </a:r>
            <a:r>
              <a:rPr lang="en-US" sz="1200" dirty="0">
                <a:solidFill>
                  <a:schemeClr val="bg1"/>
                </a:solidFill>
              </a:rPr>
              <a:t>: This risk is associated with the ability of a counterparty in an Over The Counter financial transaction to fulfil its commitments like payment, delivery and reimbursement. </a:t>
            </a:r>
          </a:p>
          <a:p>
            <a:endParaRPr lang="en-US" sz="1200" dirty="0" smtClean="0">
              <a:solidFill>
                <a:schemeClr val="bg1"/>
              </a:solidFill>
            </a:endParaRPr>
          </a:p>
          <a:p>
            <a:r>
              <a:rPr lang="en-US" sz="1200" b="1" dirty="0" smtClean="0">
                <a:solidFill>
                  <a:schemeClr val="bg1"/>
                </a:solidFill>
              </a:rPr>
              <a:t>Derivatives </a:t>
            </a:r>
            <a:r>
              <a:rPr lang="en-US" sz="1200" b="1" dirty="0">
                <a:solidFill>
                  <a:schemeClr val="bg1"/>
                </a:solidFill>
              </a:rPr>
              <a:t>Risk</a:t>
            </a:r>
            <a:r>
              <a:rPr lang="en-US" sz="1200" dirty="0">
                <a:solidFill>
                  <a:schemeClr val="bg1"/>
                </a:solidFill>
              </a:rPr>
              <a:t>: When investing in over the counter or listed derivatives, the Fund aims to hedge and/or to leverage the yield of its position. The attention of the investor is drawn to the fact that leverage increases the volatility of the </a:t>
            </a:r>
            <a:r>
              <a:rPr lang="en-US" sz="1200" dirty="0" err="1">
                <a:solidFill>
                  <a:schemeClr val="bg1"/>
                </a:solidFill>
              </a:rPr>
              <a:t>subfund</a:t>
            </a:r>
            <a:r>
              <a:rPr lang="en-US" sz="1400" dirty="0">
                <a:solidFill>
                  <a:schemeClr val="bg1"/>
                </a:solidFill>
              </a:rPr>
              <a:t>. </a:t>
            </a:r>
          </a:p>
          <a:p>
            <a:r>
              <a:rPr lang="en-GB" sz="1400" dirty="0">
                <a:solidFill>
                  <a:schemeClr val="bg1"/>
                </a:solidFill>
              </a:rPr>
              <a:t>	</a:t>
            </a:r>
          </a:p>
        </p:txBody>
      </p:sp>
      <p:sp>
        <p:nvSpPr>
          <p:cNvPr id="3" name="Espace réservé du pied de page 2"/>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3199415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buClr>
                <a:srgbClr val="000000"/>
              </a:buClr>
            </a:pPr>
            <a:r>
              <a:rPr lang="en-US" dirty="0"/>
              <a:t>BNP PARIBAS ASSET MANAGEMENT France, “the investment management company,” is a simplified joint stock company with its registered office at 1 boulevard Haussmann 75009 Paris, France, RCS Paris 319 378 832, registered with the “</a:t>
            </a:r>
            <a:r>
              <a:rPr lang="en-US" dirty="0" err="1"/>
              <a:t>Autorité</a:t>
            </a:r>
            <a:r>
              <a:rPr lang="en-US" dirty="0"/>
              <a:t> des </a:t>
            </a:r>
            <a:r>
              <a:rPr lang="en-US" dirty="0" err="1"/>
              <a:t>marchés</a:t>
            </a:r>
            <a:r>
              <a:rPr lang="en-US" dirty="0"/>
              <a:t> financiers” under number GP 96002. </a:t>
            </a:r>
          </a:p>
          <a:p>
            <a:pPr>
              <a:buClr>
                <a:srgbClr val="000000"/>
              </a:buClr>
            </a:pPr>
            <a:endParaRPr lang="en-US" dirty="0"/>
          </a:p>
          <a:p>
            <a:pPr>
              <a:buClr>
                <a:srgbClr val="000000"/>
              </a:buClr>
            </a:pPr>
            <a:r>
              <a:rPr lang="en-US" dirty="0"/>
              <a:t>This material is issued and has been prepared by the investment management company.</a:t>
            </a:r>
          </a:p>
          <a:p>
            <a:pPr>
              <a:buClr>
                <a:srgbClr val="000000"/>
              </a:buClr>
            </a:pPr>
            <a:endParaRPr lang="en-US" dirty="0"/>
          </a:p>
          <a:p>
            <a:pPr>
              <a:buClr>
                <a:srgbClr val="000000"/>
              </a:buClr>
            </a:pPr>
            <a:r>
              <a:rPr lang="en-US" dirty="0"/>
              <a:t>This material is produced for information purposes only and does not constitute:</a:t>
            </a:r>
          </a:p>
          <a:p>
            <a:pPr>
              <a:buClr>
                <a:srgbClr val="000000"/>
              </a:buClr>
            </a:pPr>
            <a:endParaRPr lang="en-US" dirty="0"/>
          </a:p>
          <a:p>
            <a:pPr>
              <a:buClr>
                <a:srgbClr val="000000"/>
              </a:buClr>
            </a:pPr>
            <a:r>
              <a:rPr lang="en-US" dirty="0"/>
              <a:t>1. an offer to buy nor a solicitation to sell, nor shall it form the basis of or be relied upon in connection with any contract  or commitment whatsoever or</a:t>
            </a:r>
          </a:p>
          <a:p>
            <a:pPr>
              <a:buClr>
                <a:srgbClr val="000000"/>
              </a:buClr>
            </a:pPr>
            <a:r>
              <a:rPr lang="en-US" dirty="0"/>
              <a:t>2. investment advice.</a:t>
            </a:r>
          </a:p>
          <a:p>
            <a:pPr>
              <a:buClr>
                <a:srgbClr val="000000"/>
              </a:buClr>
            </a:pPr>
            <a:endParaRPr lang="en-US" dirty="0"/>
          </a:p>
          <a:p>
            <a:pPr>
              <a:buClr>
                <a:srgbClr val="000000"/>
              </a:buClr>
            </a:pPr>
            <a:r>
              <a:rPr lang="en-US" dirty="0"/>
              <a:t>This material makes reference to certain financial instruments </a:t>
            </a:r>
            <a:r>
              <a:rPr lang="en-US" dirty="0" err="1"/>
              <a:t>authorised</a:t>
            </a:r>
            <a:r>
              <a:rPr lang="en-US" dirty="0"/>
              <a:t> and regulated in their jurisdiction(s) of incorporation. </a:t>
            </a:r>
          </a:p>
          <a:p>
            <a:pPr>
              <a:buClr>
                <a:srgbClr val="000000"/>
              </a:buClr>
            </a:pPr>
            <a:r>
              <a:rPr lang="en-US" dirty="0"/>
              <a:t>No action has been taken which would permit the public offering of the financial instrument(s) in any other jurisdiction, except as indicated in the most recent prospectus and the Key Investor Information Document (KIID) of the relevant financial instrument(s) where such action would be required, in particular, in the United States, to US persons (as such term is defined in Regulation S of the United States Securities Act of 1933). Prior to any subscription in a country in which such financial instrument(s) is/are registered, investors should verify any legal constraints or restrictions there may be in connection with the subscription, purchase, possession or sale of the financial instrument(s).</a:t>
            </a:r>
          </a:p>
          <a:p>
            <a:pPr>
              <a:buClr>
                <a:srgbClr val="000000"/>
              </a:buClr>
            </a:pPr>
            <a:r>
              <a:rPr lang="en-US" dirty="0"/>
              <a:t>Investors considering subscribing to the financial instrument(s) should read carefully the most recent prospectus and Key Investor Information Document (KIID) and consult the financial instrument(s’) most recent financial reports. These documents are available on the website.</a:t>
            </a:r>
          </a:p>
          <a:p>
            <a:pPr>
              <a:buClr>
                <a:srgbClr val="000000"/>
              </a:buClr>
            </a:pPr>
            <a:r>
              <a:rPr lang="en-US" dirty="0"/>
              <a:t>Opinions included in this material constitute the judgement of the investment management company at the time specified and may be subject to change without notice. The investment management company is not obliged to update or alter the information or opinions contained within this material. Investors should consult their own legal and tax advisors in respect of legal, accounting, domicile and tax advice prior to investing in the financial instrument(s) in order to make an independent determination of the suitability and consequences of an investment therein, if permitted. Please note that different types of investments, if contained within this material, involve varying degrees of risk and there can be no assurance that any specific investment may either be suitable, appropriate or profitable for an investor’s investment portfolio.</a:t>
            </a:r>
          </a:p>
          <a:p>
            <a:pPr>
              <a:buClr>
                <a:srgbClr val="000000"/>
              </a:buClr>
            </a:pPr>
            <a:r>
              <a:rPr lang="en-US" dirty="0"/>
              <a:t>Given the economic and market risks, there can be no assurance that the financial instrument(s) will achieve its/their investment objectives. Returns may be affected by, amongst other things, investment strategies or objectives of the financial instrument(s) and material market and economic conditions, including interest rates, market terms and general market conditions. The different strategies applied to financial instruments may have a significant effect on the results presented in this material. Past performance is not a guide to future performance and the value of the investments in financial instrument(s) may go down as well as up. Investors may not get back the amount they originally invested.</a:t>
            </a:r>
          </a:p>
          <a:p>
            <a:pPr>
              <a:buClr>
                <a:srgbClr val="000000"/>
              </a:buClr>
            </a:pPr>
            <a:r>
              <a:rPr lang="en-US" dirty="0"/>
              <a:t>The performance data, as applicable, reflected in this material, do not take into account the commissions, costs incurred on the issue and redemption and taxes.</a:t>
            </a:r>
          </a:p>
          <a:p>
            <a:pPr>
              <a:buClr>
                <a:srgbClr val="000000"/>
              </a:buClr>
            </a:pPr>
            <a:r>
              <a:rPr lang="en-US" dirty="0"/>
              <a:t>All information referred to in the present document is available on www.bnpparibas-am.com </a:t>
            </a:r>
          </a:p>
          <a:p>
            <a:endParaRPr lang="en-GB" dirty="0"/>
          </a:p>
        </p:txBody>
      </p:sp>
      <p:sp>
        <p:nvSpPr>
          <p:cNvPr id="2" name="Title 1"/>
          <p:cNvSpPr>
            <a:spLocks noGrp="1"/>
          </p:cNvSpPr>
          <p:nvPr>
            <p:ph type="title"/>
          </p:nvPr>
        </p:nvSpPr>
        <p:spPr/>
        <p:txBody>
          <a:bodyPr>
            <a:normAutofit/>
          </a:bodyPr>
          <a:lstStyle/>
          <a:p>
            <a:pPr>
              <a:defRPr/>
            </a:pPr>
            <a:r>
              <a:rPr lang="en-GB" b="0" dirty="0"/>
              <a:t>Disclaimer</a:t>
            </a:r>
            <a:endParaRPr lang="en-GB" altLang="fr-FR" sz="1400" b="0" i="1" kern="0" dirty="0"/>
          </a:p>
        </p:txBody>
      </p:sp>
      <p:sp>
        <p:nvSpPr>
          <p:cNvPr id="10" name="Slide Number Placeholder 9"/>
          <p:cNvSpPr>
            <a:spLocks noGrp="1"/>
          </p:cNvSpPr>
          <p:nvPr>
            <p:ph type="sldNum" sz="quarter" idx="12"/>
          </p:nvPr>
        </p:nvSpPr>
        <p:spPr/>
        <p:txBody>
          <a:bodyPr/>
          <a:lstStyle/>
          <a:p>
            <a:pPr>
              <a:defRPr/>
            </a:pPr>
            <a:fld id="{276219AF-F5ED-455B-A512-B03AB3602319}" type="slidenum">
              <a:rPr lang="en-GB" smtClean="0">
                <a:solidFill>
                  <a:srgbClr val="000000"/>
                </a:solidFill>
              </a:rPr>
              <a:pPr>
                <a:defRPr/>
              </a:pPr>
              <a:t>26</a:t>
            </a:fld>
            <a:endParaRPr lang="en-GB" dirty="0">
              <a:solidFill>
                <a:srgbClr val="000000"/>
              </a:solidFill>
            </a:endParaRPr>
          </a:p>
        </p:txBody>
      </p:sp>
    </p:spTree>
    <p:extLst>
      <p:ext uri="{BB962C8B-B14F-4D97-AF65-F5344CB8AC3E}">
        <p14:creationId xmlns:p14="http://schemas.microsoft.com/office/powerpoint/2010/main" val="1911121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bwMode="auto">
          <a:xfrm>
            <a:off x="2195736" y="1196752"/>
            <a:ext cx="6272212" cy="930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1" dirty="0">
                <a:solidFill>
                  <a:srgbClr val="A51C72"/>
                </a:solidFill>
                <a:latin typeface="Rotis Semi Serif Std" pitchFamily="18" charset="0"/>
              </a:rPr>
              <a:t>Factor-</a:t>
            </a:r>
            <a:r>
              <a:rPr lang="fr-FR" b="1" dirty="0" err="1">
                <a:solidFill>
                  <a:srgbClr val="A51C72"/>
                </a:solidFill>
                <a:latin typeface="Rotis Semi Serif Std" pitchFamily="18" charset="0"/>
              </a:rPr>
              <a:t>based</a:t>
            </a:r>
            <a:r>
              <a:rPr lang="fr-FR" b="1" dirty="0">
                <a:solidFill>
                  <a:srgbClr val="A51C72"/>
                </a:solidFill>
                <a:latin typeface="Rotis Semi Serif Std" pitchFamily="18" charset="0"/>
              </a:rPr>
              <a:t> </a:t>
            </a:r>
            <a:r>
              <a:rPr lang="fr-FR" b="1" dirty="0" err="1">
                <a:solidFill>
                  <a:srgbClr val="A51C72"/>
                </a:solidFill>
                <a:latin typeface="Rotis Semi Serif Std" pitchFamily="18" charset="0"/>
              </a:rPr>
              <a:t>investing</a:t>
            </a:r>
            <a:r>
              <a:rPr lang="fr-FR" b="1" dirty="0">
                <a:solidFill>
                  <a:srgbClr val="A51C72"/>
                </a:solidFill>
                <a:latin typeface="Rotis Semi Serif Std" pitchFamily="18" charset="0"/>
              </a:rPr>
              <a:t> : un développement contrasté</a:t>
            </a:r>
            <a:r>
              <a:rPr lang="fr-FR" dirty="0" smtClean="0">
                <a:latin typeface="Rotis Semi Serif Std" pitchFamily="18" charset="0"/>
              </a:rPr>
              <a:t/>
            </a:r>
            <a:br>
              <a:rPr lang="fr-FR" dirty="0" smtClean="0">
                <a:latin typeface="Rotis Semi Serif Std" pitchFamily="18" charset="0"/>
              </a:rPr>
            </a:br>
            <a:endParaRPr lang="fr-FR" sz="2800" dirty="0">
              <a:latin typeface="Rotis Semi Serif Std" pitchFamily="18" charset="0"/>
            </a:endParaRPr>
          </a:p>
        </p:txBody>
      </p:sp>
      <p:sp>
        <p:nvSpPr>
          <p:cNvPr id="3075" name="Rectangle 8"/>
          <p:cNvSpPr>
            <a:spLocks noGrp="1" noChangeArrowheads="1"/>
          </p:cNvSpPr>
          <p:nvPr>
            <p:ph type="subTitle" idx="4294967295"/>
          </p:nvPr>
        </p:nvSpPr>
        <p:spPr bwMode="auto">
          <a:xfrm>
            <a:off x="179512" y="5157192"/>
            <a:ext cx="4392488" cy="120032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nSpc>
                <a:spcPct val="100000"/>
              </a:lnSpc>
              <a:spcBef>
                <a:spcPct val="0"/>
              </a:spcBef>
              <a:buFontTx/>
              <a:buNone/>
            </a:pPr>
            <a:r>
              <a:rPr lang="fr-FR" sz="1800" b="1" dirty="0">
                <a:solidFill>
                  <a:schemeClr val="bg1"/>
                </a:solidFill>
              </a:rPr>
              <a:t>Jean-Charles Bertrand</a:t>
            </a:r>
            <a:r>
              <a:rPr lang="fr-FR" sz="1800" dirty="0">
                <a:solidFill>
                  <a:schemeClr val="bg1"/>
                </a:solidFill>
              </a:rPr>
              <a:t>, </a:t>
            </a:r>
            <a:endParaRPr lang="fr-FR" sz="1800" dirty="0" smtClean="0">
              <a:solidFill>
                <a:schemeClr val="bg1"/>
              </a:solidFill>
            </a:endParaRPr>
          </a:p>
          <a:p>
            <a:pPr marL="0" indent="0">
              <a:lnSpc>
                <a:spcPct val="100000"/>
              </a:lnSpc>
              <a:spcBef>
                <a:spcPct val="0"/>
              </a:spcBef>
              <a:buFontTx/>
              <a:buNone/>
            </a:pPr>
            <a:r>
              <a:rPr lang="fr-FR" sz="1800" dirty="0" smtClean="0">
                <a:solidFill>
                  <a:schemeClr val="bg1"/>
                </a:solidFill>
              </a:rPr>
              <a:t>directeur </a:t>
            </a:r>
            <a:r>
              <a:rPr lang="fr-FR" sz="1800" dirty="0">
                <a:solidFill>
                  <a:schemeClr val="bg1"/>
                </a:solidFill>
              </a:rPr>
              <a:t>des investissements multi-actifs d’HSBC Global Asset Management</a:t>
            </a:r>
            <a:r>
              <a:rPr lang="fr-FR" sz="1800">
                <a:solidFill>
                  <a:schemeClr val="bg1"/>
                </a:solidFill>
              </a:rPr>
              <a:t>, </a:t>
            </a:r>
            <a:r>
              <a:rPr lang="fr-FR" sz="1800" smtClean="0">
                <a:solidFill>
                  <a:schemeClr val="bg1"/>
                </a:solidFill>
              </a:rPr>
              <a:t>professeur </a:t>
            </a:r>
            <a:r>
              <a:rPr lang="fr-FR" sz="1800" dirty="0">
                <a:solidFill>
                  <a:schemeClr val="bg1"/>
                </a:solidFill>
              </a:rPr>
              <a:t>affilié à HEC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5157192"/>
            <a:ext cx="115252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653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1526343"/>
            <a:ext cx="7587458" cy="3805317"/>
          </a:xfrm>
        </p:spPr>
        <p:txBody>
          <a:bodyPr/>
          <a:lstStyle/>
          <a:p>
            <a:pPr lvl="0">
              <a:lnSpc>
                <a:spcPct val="100000"/>
              </a:lnSpc>
              <a:buFont typeface="Wingdings" panose="05000000000000000000" pitchFamily="2" charset="2"/>
              <a:buChar char="§"/>
            </a:pPr>
            <a:r>
              <a:rPr lang="fr-FR" sz="2000" dirty="0">
                <a:solidFill>
                  <a:srgbClr val="000000"/>
                </a:solidFill>
              </a:rPr>
              <a:t>Succès pour les actions individuelles : plus de 300 papiers académiques et 200 facteurs déjà en 2014 (Harvey, Liu et Zhu) </a:t>
            </a:r>
            <a:endParaRPr lang="fr-FR" sz="2000" dirty="0" smtClean="0">
              <a:solidFill>
                <a:srgbClr val="000000"/>
              </a:solidFill>
            </a:endParaRPr>
          </a:p>
          <a:p>
            <a:pPr marL="0" lvl="0" indent="0">
              <a:lnSpc>
                <a:spcPct val="100000"/>
              </a:lnSpc>
              <a:buNone/>
            </a:pPr>
            <a:endParaRPr lang="fr-FR" sz="1500" dirty="0">
              <a:solidFill>
                <a:srgbClr val="000000"/>
              </a:solidFill>
            </a:endParaRPr>
          </a:p>
          <a:p>
            <a:pPr lvl="0">
              <a:lnSpc>
                <a:spcPct val="100000"/>
              </a:lnSpc>
              <a:buFont typeface="Wingdings" panose="05000000000000000000" pitchFamily="2" charset="2"/>
              <a:buChar char="§"/>
            </a:pPr>
            <a:r>
              <a:rPr lang="fr-FR" sz="2000" dirty="0">
                <a:solidFill>
                  <a:srgbClr val="000000"/>
                </a:solidFill>
              </a:rPr>
              <a:t>Extension progressive aux autres classes d’actifs </a:t>
            </a:r>
          </a:p>
          <a:p>
            <a:pPr lvl="1">
              <a:buClr>
                <a:srgbClr val="A51C72"/>
              </a:buClr>
              <a:buFont typeface="Wingdings" panose="05000000000000000000" pitchFamily="2" charset="2"/>
              <a:buChar char="ü"/>
            </a:pPr>
            <a:r>
              <a:rPr lang="fr-FR" sz="2000" dirty="0" err="1">
                <a:solidFill>
                  <a:srgbClr val="000000"/>
                </a:solidFill>
              </a:rPr>
              <a:t>Asness</a:t>
            </a:r>
            <a:r>
              <a:rPr lang="fr-FR" sz="2000" dirty="0">
                <a:solidFill>
                  <a:srgbClr val="000000"/>
                </a:solidFill>
              </a:rPr>
              <a:t>, </a:t>
            </a:r>
            <a:r>
              <a:rPr lang="fr-FR" sz="2000" dirty="0" err="1">
                <a:solidFill>
                  <a:srgbClr val="000000"/>
                </a:solidFill>
              </a:rPr>
              <a:t>Moskowitz</a:t>
            </a:r>
            <a:r>
              <a:rPr lang="fr-FR" sz="2000" dirty="0">
                <a:solidFill>
                  <a:srgbClr val="000000"/>
                </a:solidFill>
              </a:rPr>
              <a:t> et Pedersen, « Value and Momentum </a:t>
            </a:r>
            <a:r>
              <a:rPr lang="fr-FR" sz="2000" dirty="0" err="1">
                <a:solidFill>
                  <a:srgbClr val="000000"/>
                </a:solidFill>
              </a:rPr>
              <a:t>everywhere</a:t>
            </a:r>
            <a:r>
              <a:rPr lang="fr-FR" sz="2000" dirty="0">
                <a:solidFill>
                  <a:srgbClr val="000000"/>
                </a:solidFill>
              </a:rPr>
              <a:t> » , 2013</a:t>
            </a:r>
          </a:p>
          <a:p>
            <a:pPr lvl="1">
              <a:buClr>
                <a:srgbClr val="A51C72"/>
              </a:buClr>
              <a:buFont typeface="Wingdings" panose="05000000000000000000" pitchFamily="2" charset="2"/>
              <a:buChar char="ü"/>
            </a:pPr>
            <a:r>
              <a:rPr lang="fr-FR" sz="2000" dirty="0" err="1">
                <a:solidFill>
                  <a:srgbClr val="000000"/>
                </a:solidFill>
              </a:rPr>
              <a:t>Koijen</a:t>
            </a:r>
            <a:r>
              <a:rPr lang="fr-FR" sz="2000" dirty="0">
                <a:solidFill>
                  <a:srgbClr val="000000"/>
                </a:solidFill>
              </a:rPr>
              <a:t>, </a:t>
            </a:r>
            <a:r>
              <a:rPr lang="fr-FR" sz="2000" dirty="0" err="1">
                <a:solidFill>
                  <a:srgbClr val="000000"/>
                </a:solidFill>
              </a:rPr>
              <a:t>Moskowitz</a:t>
            </a:r>
            <a:r>
              <a:rPr lang="fr-FR" sz="2000" dirty="0">
                <a:solidFill>
                  <a:srgbClr val="000000"/>
                </a:solidFill>
              </a:rPr>
              <a:t>, Pedersen et </a:t>
            </a:r>
            <a:r>
              <a:rPr lang="fr-FR" sz="2000" dirty="0" err="1">
                <a:solidFill>
                  <a:srgbClr val="000000"/>
                </a:solidFill>
              </a:rPr>
              <a:t>Vrugt</a:t>
            </a:r>
            <a:r>
              <a:rPr lang="fr-FR" sz="2000" dirty="0">
                <a:solidFill>
                  <a:srgbClr val="000000"/>
                </a:solidFill>
              </a:rPr>
              <a:t>, « Carry », </a:t>
            </a:r>
            <a:r>
              <a:rPr lang="fr-FR" sz="2000" dirty="0" smtClean="0">
                <a:solidFill>
                  <a:srgbClr val="000000"/>
                </a:solidFill>
              </a:rPr>
              <a:t>2013</a:t>
            </a:r>
          </a:p>
          <a:p>
            <a:pPr marL="457200" lvl="1" indent="0">
              <a:buClr>
                <a:srgbClr val="A51C72"/>
              </a:buClr>
              <a:buNone/>
            </a:pPr>
            <a:endParaRPr lang="fr-FR" sz="1500" dirty="0">
              <a:solidFill>
                <a:srgbClr val="000000"/>
              </a:solidFill>
            </a:endParaRPr>
          </a:p>
          <a:p>
            <a:pPr lvl="0">
              <a:lnSpc>
                <a:spcPct val="100000"/>
              </a:lnSpc>
              <a:buFont typeface="Wingdings" panose="05000000000000000000" pitchFamily="2" charset="2"/>
              <a:buChar char="§"/>
            </a:pPr>
            <a:r>
              <a:rPr lang="fr-FR" sz="2000" dirty="0">
                <a:solidFill>
                  <a:srgbClr val="000000"/>
                </a:solidFill>
              </a:rPr>
              <a:t>Une approche encore limitée sur le crédit : </a:t>
            </a:r>
          </a:p>
          <a:p>
            <a:pPr lvl="1">
              <a:buClr>
                <a:srgbClr val="A51C72"/>
              </a:buClr>
              <a:buFont typeface="Wingdings" panose="05000000000000000000" pitchFamily="2" charset="2"/>
              <a:buChar char="ü"/>
            </a:pPr>
            <a:r>
              <a:rPr lang="fr-FR" sz="2000" dirty="0" err="1">
                <a:solidFill>
                  <a:srgbClr val="000000"/>
                </a:solidFill>
              </a:rPr>
              <a:t>Robeco</a:t>
            </a:r>
            <a:r>
              <a:rPr lang="fr-FR" sz="2000" dirty="0">
                <a:solidFill>
                  <a:srgbClr val="000000"/>
                </a:solidFill>
              </a:rPr>
              <a:t> (2014), AQR (2017 et 2018) BNP (2014 et 2018)</a:t>
            </a:r>
          </a:p>
          <a:p>
            <a:pPr marL="0" indent="0">
              <a:buNone/>
            </a:pPr>
            <a:endParaRPr lang="fr-FR" dirty="0"/>
          </a:p>
        </p:txBody>
      </p:sp>
      <p:sp>
        <p:nvSpPr>
          <p:cNvPr id="6147" name="Rectangle 2"/>
          <p:cNvSpPr>
            <a:spLocks noGrp="1" noChangeArrowheads="1"/>
          </p:cNvSpPr>
          <p:nvPr>
            <p:ph type="title"/>
          </p:nvPr>
        </p:nvSpPr>
        <p:spPr bwMode="auto">
          <a:xfrm>
            <a:off x="755576" y="430654"/>
            <a:ext cx="8136904" cy="9541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fr-FR" sz="2800" b="1" dirty="0">
                <a:solidFill>
                  <a:srgbClr val="A51C72"/>
                </a:solidFill>
                <a:latin typeface="Rotis Semi Serif Std" pitchFamily="18" charset="0"/>
              </a:rPr>
              <a:t>Factor-</a:t>
            </a:r>
            <a:r>
              <a:rPr lang="fr-FR" sz="2800" b="1" dirty="0" err="1">
                <a:solidFill>
                  <a:srgbClr val="A51C72"/>
                </a:solidFill>
                <a:latin typeface="Rotis Semi Serif Std" pitchFamily="18" charset="0"/>
              </a:rPr>
              <a:t>based</a:t>
            </a:r>
            <a:r>
              <a:rPr lang="fr-FR" sz="2800" b="1" dirty="0">
                <a:solidFill>
                  <a:srgbClr val="A51C72"/>
                </a:solidFill>
                <a:latin typeface="Rotis Semi Serif Std" pitchFamily="18" charset="0"/>
              </a:rPr>
              <a:t> </a:t>
            </a:r>
            <a:r>
              <a:rPr lang="fr-FR" sz="2800" b="1" dirty="0" err="1">
                <a:solidFill>
                  <a:srgbClr val="A51C72"/>
                </a:solidFill>
                <a:latin typeface="Rotis Semi Serif Std" pitchFamily="18" charset="0"/>
              </a:rPr>
              <a:t>investing</a:t>
            </a:r>
            <a:r>
              <a:rPr lang="fr-FR" sz="2800" b="1" dirty="0">
                <a:solidFill>
                  <a:srgbClr val="A51C72"/>
                </a:solidFill>
                <a:latin typeface="Rotis Semi Serif Std" pitchFamily="18" charset="0"/>
              </a:rPr>
              <a:t> : un développement contrasté</a:t>
            </a:r>
            <a:endParaRPr lang="fr-FR" sz="2800" b="1" dirty="0">
              <a:solidFill>
                <a:srgbClr val="A51C72"/>
              </a:solidFill>
            </a:endParaRPr>
          </a:p>
        </p:txBody>
      </p:sp>
    </p:spTree>
    <p:extLst>
      <p:ext uri="{BB962C8B-B14F-4D97-AF65-F5344CB8AC3E}">
        <p14:creationId xmlns:p14="http://schemas.microsoft.com/office/powerpoint/2010/main" val="50062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1430332"/>
            <a:ext cx="7587458" cy="3805317"/>
          </a:xfrm>
        </p:spPr>
        <p:txBody>
          <a:bodyPr/>
          <a:lstStyle/>
          <a:p>
            <a:pPr lvl="0">
              <a:buFont typeface="Wingdings" panose="05000000000000000000" pitchFamily="2" charset="2"/>
              <a:buChar char="§"/>
            </a:pPr>
            <a:endParaRPr lang="fr-FR" sz="1600" dirty="0">
              <a:solidFill>
                <a:srgbClr val="000000"/>
              </a:solidFill>
            </a:endParaRPr>
          </a:p>
          <a:p>
            <a:pPr lvl="0">
              <a:buFont typeface="Wingdings" panose="05000000000000000000" pitchFamily="2" charset="2"/>
              <a:buChar char="§"/>
            </a:pPr>
            <a:endParaRPr lang="fr-FR" sz="1600" dirty="0">
              <a:solidFill>
                <a:srgbClr val="000000"/>
              </a:solidFill>
            </a:endParaRPr>
          </a:p>
          <a:p>
            <a:pPr marL="0" indent="0">
              <a:buNone/>
            </a:pPr>
            <a:endParaRPr lang="fr-FR" dirty="0"/>
          </a:p>
        </p:txBody>
      </p:sp>
      <p:sp>
        <p:nvSpPr>
          <p:cNvPr id="6147" name="Rectangle 2"/>
          <p:cNvSpPr>
            <a:spLocks noGrp="1" noChangeArrowheads="1"/>
          </p:cNvSpPr>
          <p:nvPr>
            <p:ph type="title"/>
          </p:nvPr>
        </p:nvSpPr>
        <p:spPr bwMode="auto">
          <a:xfrm>
            <a:off x="827584" y="377057"/>
            <a:ext cx="7488832" cy="9541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fr-FR" sz="2800" b="1" dirty="0">
                <a:solidFill>
                  <a:srgbClr val="A51C72"/>
                </a:solidFill>
                <a:latin typeface="Rotis Semi Serif Std" pitchFamily="18" charset="0"/>
              </a:rPr>
              <a:t>Factor-</a:t>
            </a:r>
            <a:r>
              <a:rPr lang="fr-FR" sz="2800" b="1" dirty="0" err="1">
                <a:solidFill>
                  <a:srgbClr val="A51C72"/>
                </a:solidFill>
                <a:latin typeface="Rotis Semi Serif Std" pitchFamily="18" charset="0"/>
              </a:rPr>
              <a:t>based</a:t>
            </a:r>
            <a:r>
              <a:rPr lang="fr-FR" sz="2800" b="1" dirty="0">
                <a:solidFill>
                  <a:srgbClr val="A51C72"/>
                </a:solidFill>
                <a:latin typeface="Rotis Semi Serif Std" pitchFamily="18" charset="0"/>
              </a:rPr>
              <a:t> </a:t>
            </a:r>
            <a:r>
              <a:rPr lang="fr-FR" sz="2800" b="1" dirty="0" err="1">
                <a:solidFill>
                  <a:srgbClr val="A51C72"/>
                </a:solidFill>
                <a:latin typeface="Rotis Semi Serif Std" pitchFamily="18" charset="0"/>
              </a:rPr>
              <a:t>investing</a:t>
            </a:r>
            <a:r>
              <a:rPr lang="fr-FR" sz="2800" b="1" dirty="0">
                <a:solidFill>
                  <a:srgbClr val="A51C72"/>
                </a:solidFill>
                <a:latin typeface="Rotis Semi Serif Std" pitchFamily="18" charset="0"/>
              </a:rPr>
              <a:t> : stratégies factorielles ou quantitatives actives ? (1)</a:t>
            </a:r>
            <a:endParaRPr lang="fr-FR" sz="2800" b="1" dirty="0">
              <a:solidFill>
                <a:srgbClr val="A51C72"/>
              </a:solidFill>
            </a:endParaRPr>
          </a:p>
        </p:txBody>
      </p:sp>
      <p:graphicFrame>
        <p:nvGraphicFramePr>
          <p:cNvPr id="2" name="Tableau 1">
            <a:extLst>
              <a:ext uri="{FF2B5EF4-FFF2-40B4-BE49-F238E27FC236}">
                <a16:creationId xmlns="" xmlns:a16="http://schemas.microsoft.com/office/drawing/2014/main" id="{3304AD95-5A37-415F-93FA-37F48DFE2578}"/>
              </a:ext>
            </a:extLst>
          </p:cNvPr>
          <p:cNvGraphicFramePr>
            <a:graphicFrameLocks noGrp="1"/>
          </p:cNvGraphicFramePr>
          <p:nvPr>
            <p:extLst>
              <p:ext uri="{D42A27DB-BD31-4B8C-83A1-F6EECF244321}">
                <p14:modId xmlns:p14="http://schemas.microsoft.com/office/powerpoint/2010/main" val="1728787821"/>
              </p:ext>
            </p:extLst>
          </p:nvPr>
        </p:nvGraphicFramePr>
        <p:xfrm>
          <a:off x="1115616" y="1484784"/>
          <a:ext cx="6408712" cy="4482590"/>
        </p:xfrm>
        <a:graphic>
          <a:graphicData uri="http://schemas.openxmlformats.org/drawingml/2006/table">
            <a:tbl>
              <a:tblPr firstRow="1" bandRow="1">
                <a:tableStyleId>{5C22544A-7EE6-4342-B048-85BDC9FD1C3A}</a:tableStyleId>
              </a:tblPr>
              <a:tblGrid>
                <a:gridCol w="1988910">
                  <a:extLst>
                    <a:ext uri="{9D8B030D-6E8A-4147-A177-3AD203B41FA5}">
                      <a16:colId xmlns="" xmlns:a16="http://schemas.microsoft.com/office/drawing/2014/main" val="812437979"/>
                    </a:ext>
                  </a:extLst>
                </a:gridCol>
                <a:gridCol w="4419802">
                  <a:extLst>
                    <a:ext uri="{9D8B030D-6E8A-4147-A177-3AD203B41FA5}">
                      <a16:colId xmlns="" xmlns:a16="http://schemas.microsoft.com/office/drawing/2014/main" val="4065538675"/>
                    </a:ext>
                  </a:extLst>
                </a:gridCol>
              </a:tblGrid>
              <a:tr h="487680">
                <a:tc>
                  <a:txBody>
                    <a:bodyPr/>
                    <a:lstStyle/>
                    <a:p>
                      <a:r>
                        <a:rPr lang="fr-FR" sz="2400" dirty="0"/>
                        <a:t>Facteurs</a:t>
                      </a:r>
                    </a:p>
                  </a:txBody>
                  <a:tcPr marT="60960" marB="60960">
                    <a:solidFill>
                      <a:schemeClr val="tx2">
                        <a:lumMod val="50000"/>
                        <a:lumOff val="50000"/>
                      </a:schemeClr>
                    </a:solidFill>
                  </a:tcPr>
                </a:tc>
                <a:tc>
                  <a:txBody>
                    <a:bodyPr/>
                    <a:lstStyle/>
                    <a:p>
                      <a:r>
                        <a:rPr lang="fr-FR" sz="2400" dirty="0"/>
                        <a:t>Définitions</a:t>
                      </a:r>
                    </a:p>
                  </a:txBody>
                  <a:tcPr marT="60960" marB="60960">
                    <a:solidFill>
                      <a:schemeClr val="tx2">
                        <a:lumMod val="50000"/>
                        <a:lumOff val="50000"/>
                      </a:schemeClr>
                    </a:solidFill>
                  </a:tcPr>
                </a:tc>
                <a:extLst>
                  <a:ext uri="{0D108BD9-81ED-4DB2-BD59-A6C34878D82A}">
                    <a16:rowId xmlns="" xmlns:a16="http://schemas.microsoft.com/office/drawing/2014/main" val="2205478676"/>
                  </a:ext>
                </a:extLst>
              </a:tr>
              <a:tr h="701040">
                <a:tc>
                  <a:txBody>
                    <a:bodyPr/>
                    <a:lstStyle/>
                    <a:p>
                      <a:r>
                        <a:rPr lang="fr-FR" sz="1900" dirty="0"/>
                        <a:t>Value</a:t>
                      </a:r>
                    </a:p>
                  </a:txBody>
                  <a:tcPr marT="60960" marB="60960">
                    <a:solidFill>
                      <a:schemeClr val="bg2">
                        <a:lumMod val="60000"/>
                        <a:lumOff val="40000"/>
                      </a:schemeClr>
                    </a:solidFill>
                  </a:tcPr>
                </a:tc>
                <a:tc>
                  <a:txBody>
                    <a:bodyPr/>
                    <a:lstStyle/>
                    <a:p>
                      <a:r>
                        <a:rPr lang="fr-FR" sz="1900" dirty="0"/>
                        <a:t>Spread vs </a:t>
                      </a:r>
                      <a:r>
                        <a:rPr lang="fr-FR" sz="1900" dirty="0" err="1"/>
                        <a:t>Fitted</a:t>
                      </a:r>
                      <a:r>
                        <a:rPr lang="fr-FR" sz="1900" dirty="0"/>
                        <a:t> spread – Spread / Distance to Default</a:t>
                      </a:r>
                    </a:p>
                  </a:txBody>
                  <a:tcPr marT="60960" marB="60960">
                    <a:solidFill>
                      <a:schemeClr val="bg2">
                        <a:lumMod val="60000"/>
                        <a:lumOff val="40000"/>
                      </a:schemeClr>
                    </a:solidFill>
                  </a:tcPr>
                </a:tc>
                <a:extLst>
                  <a:ext uri="{0D108BD9-81ED-4DB2-BD59-A6C34878D82A}">
                    <a16:rowId xmlns="" xmlns:a16="http://schemas.microsoft.com/office/drawing/2014/main" val="2317763497"/>
                  </a:ext>
                </a:extLst>
              </a:tr>
              <a:tr h="450595">
                <a:tc>
                  <a:txBody>
                    <a:bodyPr/>
                    <a:lstStyle/>
                    <a:p>
                      <a:r>
                        <a:rPr lang="fr-FR" sz="1900" dirty="0"/>
                        <a:t>Carry </a:t>
                      </a:r>
                    </a:p>
                  </a:txBody>
                  <a:tcPr marT="60960" marB="60960">
                    <a:solidFill>
                      <a:schemeClr val="bg2">
                        <a:lumMod val="20000"/>
                        <a:lumOff val="80000"/>
                      </a:schemeClr>
                    </a:solidFill>
                  </a:tcPr>
                </a:tc>
                <a:tc>
                  <a:txBody>
                    <a:bodyPr/>
                    <a:lstStyle/>
                    <a:p>
                      <a:r>
                        <a:rPr lang="fr-FR" sz="1900" dirty="0"/>
                        <a:t>OAS</a:t>
                      </a:r>
                    </a:p>
                  </a:txBody>
                  <a:tcPr marT="60960" marB="60960">
                    <a:solidFill>
                      <a:schemeClr val="bg2">
                        <a:lumMod val="20000"/>
                        <a:lumOff val="80000"/>
                      </a:schemeClr>
                    </a:solidFill>
                  </a:tcPr>
                </a:tc>
                <a:extLst>
                  <a:ext uri="{0D108BD9-81ED-4DB2-BD59-A6C34878D82A}">
                    <a16:rowId xmlns="" xmlns:a16="http://schemas.microsoft.com/office/drawing/2014/main" val="1051483487"/>
                  </a:ext>
                </a:extLst>
              </a:tr>
              <a:tr h="701040">
                <a:tc>
                  <a:txBody>
                    <a:bodyPr/>
                    <a:lstStyle/>
                    <a:p>
                      <a:r>
                        <a:rPr lang="fr-FR" sz="1900" dirty="0"/>
                        <a:t>Momentum</a:t>
                      </a:r>
                    </a:p>
                  </a:txBody>
                  <a:tcPr marT="60960" marB="60960">
                    <a:solidFill>
                      <a:schemeClr val="bg2">
                        <a:lumMod val="60000"/>
                        <a:lumOff val="40000"/>
                      </a:schemeClr>
                    </a:solidFill>
                  </a:tcPr>
                </a:tc>
                <a:tc>
                  <a:txBody>
                    <a:bodyPr/>
                    <a:lstStyle/>
                    <a:p>
                      <a:r>
                        <a:rPr lang="fr-FR" sz="1900" dirty="0"/>
                        <a:t>Excess return to </a:t>
                      </a:r>
                      <a:r>
                        <a:rPr lang="fr-FR" sz="1900" dirty="0" err="1"/>
                        <a:t>Treasuries</a:t>
                      </a:r>
                      <a:r>
                        <a:rPr lang="fr-FR" sz="1900" dirty="0"/>
                        <a:t> – </a:t>
                      </a:r>
                      <a:r>
                        <a:rPr lang="fr-FR" sz="1900" dirty="0" err="1"/>
                        <a:t>Equity</a:t>
                      </a:r>
                      <a:r>
                        <a:rPr lang="fr-FR" sz="1900" dirty="0"/>
                        <a:t> return</a:t>
                      </a:r>
                    </a:p>
                  </a:txBody>
                  <a:tcPr marT="60960" marB="60960">
                    <a:solidFill>
                      <a:schemeClr val="bg2">
                        <a:lumMod val="60000"/>
                        <a:lumOff val="40000"/>
                      </a:schemeClr>
                    </a:solidFill>
                  </a:tcPr>
                </a:tc>
                <a:extLst>
                  <a:ext uri="{0D108BD9-81ED-4DB2-BD59-A6C34878D82A}">
                    <a16:rowId xmlns="" xmlns:a16="http://schemas.microsoft.com/office/drawing/2014/main" val="3742607614"/>
                  </a:ext>
                </a:extLst>
              </a:tr>
              <a:tr h="990600">
                <a:tc>
                  <a:txBody>
                    <a:bodyPr/>
                    <a:lstStyle/>
                    <a:p>
                      <a:r>
                        <a:rPr lang="fr-FR" sz="1900" dirty="0"/>
                        <a:t>Low Risk </a:t>
                      </a:r>
                    </a:p>
                  </a:txBody>
                  <a:tcPr marT="60960" marB="60960">
                    <a:solidFill>
                      <a:schemeClr val="bg2">
                        <a:lumMod val="20000"/>
                        <a:lumOff val="80000"/>
                      </a:schemeClr>
                    </a:solidFill>
                  </a:tcPr>
                </a:tc>
                <a:tc>
                  <a:txBody>
                    <a:bodyPr/>
                    <a:lstStyle/>
                    <a:p>
                      <a:r>
                        <a:rPr lang="fr-FR" sz="1900" dirty="0" err="1"/>
                        <a:t>Leverage</a:t>
                      </a:r>
                      <a:r>
                        <a:rPr lang="fr-FR" sz="1900" dirty="0"/>
                        <a:t>-Gross </a:t>
                      </a:r>
                      <a:r>
                        <a:rPr lang="fr-FR" sz="1900" dirty="0" err="1"/>
                        <a:t>Profitability</a:t>
                      </a:r>
                      <a:r>
                        <a:rPr lang="fr-FR" sz="1900" dirty="0"/>
                        <a:t>-Low Duration – DTS – DTY – </a:t>
                      </a:r>
                      <a:r>
                        <a:rPr lang="fr-FR" sz="1900" dirty="0" err="1"/>
                        <a:t>Debt</a:t>
                      </a:r>
                      <a:r>
                        <a:rPr lang="fr-FR" sz="1900" dirty="0"/>
                        <a:t> to </a:t>
                      </a:r>
                      <a:r>
                        <a:rPr lang="fr-FR" sz="1900" dirty="0" err="1"/>
                        <a:t>Market</a:t>
                      </a:r>
                      <a:r>
                        <a:rPr lang="fr-FR" sz="1900" dirty="0"/>
                        <a:t> cap</a:t>
                      </a:r>
                    </a:p>
                  </a:txBody>
                  <a:tcPr marT="60960" marB="60960">
                    <a:solidFill>
                      <a:schemeClr val="bg2">
                        <a:lumMod val="20000"/>
                        <a:lumOff val="80000"/>
                      </a:schemeClr>
                    </a:solidFill>
                  </a:tcPr>
                </a:tc>
                <a:extLst>
                  <a:ext uri="{0D108BD9-81ED-4DB2-BD59-A6C34878D82A}">
                    <a16:rowId xmlns="" xmlns:a16="http://schemas.microsoft.com/office/drawing/2014/main" val="1384932968"/>
                  </a:ext>
                </a:extLst>
              </a:tr>
              <a:tr h="450595">
                <a:tc>
                  <a:txBody>
                    <a:bodyPr/>
                    <a:lstStyle/>
                    <a:p>
                      <a:r>
                        <a:rPr lang="fr-FR" sz="1900" dirty="0"/>
                        <a:t>Size</a:t>
                      </a:r>
                    </a:p>
                  </a:txBody>
                  <a:tcPr marT="60960" marB="60960">
                    <a:solidFill>
                      <a:schemeClr val="bg2">
                        <a:lumMod val="60000"/>
                        <a:lumOff val="40000"/>
                      </a:schemeClr>
                    </a:solidFill>
                  </a:tcPr>
                </a:tc>
                <a:tc>
                  <a:txBody>
                    <a:bodyPr/>
                    <a:lstStyle/>
                    <a:p>
                      <a:r>
                        <a:rPr lang="fr-FR" sz="1900" dirty="0"/>
                        <a:t>Public </a:t>
                      </a:r>
                      <a:r>
                        <a:rPr lang="fr-FR" sz="1900" dirty="0" err="1"/>
                        <a:t>debt</a:t>
                      </a:r>
                      <a:r>
                        <a:rPr lang="fr-FR" sz="1900" dirty="0"/>
                        <a:t> size</a:t>
                      </a:r>
                    </a:p>
                  </a:txBody>
                  <a:tcPr marT="60960" marB="60960">
                    <a:solidFill>
                      <a:schemeClr val="bg2">
                        <a:lumMod val="60000"/>
                        <a:lumOff val="40000"/>
                      </a:schemeClr>
                    </a:solidFill>
                  </a:tcPr>
                </a:tc>
                <a:extLst>
                  <a:ext uri="{0D108BD9-81ED-4DB2-BD59-A6C34878D82A}">
                    <a16:rowId xmlns="" xmlns:a16="http://schemas.microsoft.com/office/drawing/2014/main" val="1752765005"/>
                  </a:ext>
                </a:extLst>
              </a:tr>
              <a:tr h="701040">
                <a:tc>
                  <a:txBody>
                    <a:bodyPr/>
                    <a:lstStyle/>
                    <a:p>
                      <a:r>
                        <a:rPr lang="fr-FR" sz="1900" dirty="0" err="1"/>
                        <a:t>Defensive</a:t>
                      </a:r>
                      <a:r>
                        <a:rPr lang="fr-FR" sz="1900" dirty="0"/>
                        <a:t> / </a:t>
                      </a:r>
                      <a:r>
                        <a:rPr lang="fr-FR" sz="1900" dirty="0" err="1"/>
                        <a:t>Quality</a:t>
                      </a:r>
                      <a:endParaRPr lang="fr-FR" sz="1900" dirty="0"/>
                    </a:p>
                  </a:txBody>
                  <a:tcPr marT="60960" marB="60960">
                    <a:solidFill>
                      <a:schemeClr val="bg2">
                        <a:lumMod val="20000"/>
                        <a:lumOff val="80000"/>
                      </a:schemeClr>
                    </a:solidFill>
                  </a:tcPr>
                </a:tc>
                <a:tc>
                  <a:txBody>
                    <a:bodyPr/>
                    <a:lstStyle/>
                    <a:p>
                      <a:r>
                        <a:rPr lang="fr-FR" sz="1900" dirty="0"/>
                        <a:t>Ebitda / </a:t>
                      </a:r>
                      <a:r>
                        <a:rPr lang="fr-FR" sz="1900" dirty="0" err="1"/>
                        <a:t>Debt</a:t>
                      </a:r>
                      <a:r>
                        <a:rPr lang="fr-FR" sz="1900" dirty="0"/>
                        <a:t> – </a:t>
                      </a:r>
                      <a:r>
                        <a:rPr lang="fr-FR" sz="1900" dirty="0" err="1"/>
                        <a:t>Financing</a:t>
                      </a:r>
                      <a:r>
                        <a:rPr lang="fr-FR" sz="1900" dirty="0"/>
                        <a:t> Cash / </a:t>
                      </a:r>
                      <a:r>
                        <a:rPr lang="fr-FR" sz="1900" dirty="0" err="1"/>
                        <a:t>debt</a:t>
                      </a:r>
                      <a:endParaRPr lang="fr-FR" sz="1900" dirty="0"/>
                    </a:p>
                  </a:txBody>
                  <a:tcPr marT="60960" marB="60960">
                    <a:solidFill>
                      <a:schemeClr val="bg2">
                        <a:lumMod val="20000"/>
                        <a:lumOff val="80000"/>
                      </a:schemeClr>
                    </a:solidFill>
                  </a:tcPr>
                </a:tc>
                <a:extLst>
                  <a:ext uri="{0D108BD9-81ED-4DB2-BD59-A6C34878D82A}">
                    <a16:rowId xmlns="" xmlns:a16="http://schemas.microsoft.com/office/drawing/2014/main" val="3469952265"/>
                  </a:ext>
                </a:extLst>
              </a:tr>
            </a:tbl>
          </a:graphicData>
        </a:graphic>
      </p:graphicFrame>
    </p:spTree>
    <p:extLst>
      <p:ext uri="{BB962C8B-B14F-4D97-AF65-F5344CB8AC3E}">
        <p14:creationId xmlns:p14="http://schemas.microsoft.com/office/powerpoint/2010/main" val="2347961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bwMode="auto">
          <a:xfrm>
            <a:off x="1907704" y="1196752"/>
            <a:ext cx="6560244" cy="930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1" dirty="0">
                <a:solidFill>
                  <a:srgbClr val="A51C72"/>
                </a:solidFill>
                <a:latin typeface="Rotis Semi Serif Std" pitchFamily="18" charset="0"/>
              </a:rPr>
              <a:t>Factor-</a:t>
            </a:r>
            <a:r>
              <a:rPr lang="fr-FR" b="1" dirty="0" err="1">
                <a:solidFill>
                  <a:srgbClr val="A51C72"/>
                </a:solidFill>
                <a:latin typeface="Rotis Semi Serif Std" pitchFamily="18" charset="0"/>
              </a:rPr>
              <a:t>based</a:t>
            </a:r>
            <a:r>
              <a:rPr lang="fr-FR" b="1" dirty="0">
                <a:solidFill>
                  <a:srgbClr val="A51C72"/>
                </a:solidFill>
                <a:latin typeface="Rotis Semi Serif Std" pitchFamily="18" charset="0"/>
              </a:rPr>
              <a:t> </a:t>
            </a:r>
            <a:r>
              <a:rPr lang="fr-FR" b="1" dirty="0" err="1">
                <a:solidFill>
                  <a:srgbClr val="A51C72"/>
                </a:solidFill>
                <a:latin typeface="Rotis Semi Serif Std" pitchFamily="18" charset="0"/>
              </a:rPr>
              <a:t>s</a:t>
            </a:r>
            <a:r>
              <a:rPr lang="fr-FR" b="1" dirty="0" err="1" smtClean="0">
                <a:solidFill>
                  <a:srgbClr val="A51C72"/>
                </a:solidFill>
                <a:latin typeface="Rotis Semi Serif Std" pitchFamily="18" charset="0"/>
              </a:rPr>
              <a:t>trategies</a:t>
            </a:r>
            <a:r>
              <a:rPr lang="fr-FR" b="1" dirty="0" smtClean="0">
                <a:solidFill>
                  <a:srgbClr val="A51C72"/>
                </a:solidFill>
                <a:latin typeface="Rotis Semi Serif Std" pitchFamily="18" charset="0"/>
              </a:rPr>
              <a:t> </a:t>
            </a:r>
            <a:r>
              <a:rPr lang="fr-FR" b="1" dirty="0">
                <a:solidFill>
                  <a:srgbClr val="A51C72"/>
                </a:solidFill>
                <a:latin typeface="Rotis Semi Serif Std" pitchFamily="18" charset="0"/>
              </a:rPr>
              <a:t>in </a:t>
            </a:r>
            <a:r>
              <a:rPr lang="fr-FR" b="1" dirty="0" err="1" smtClean="0">
                <a:solidFill>
                  <a:srgbClr val="A51C72"/>
                </a:solidFill>
                <a:latin typeface="Rotis Semi Serif Std" pitchFamily="18" charset="0"/>
              </a:rPr>
              <a:t>credit</a:t>
            </a:r>
            <a:r>
              <a:rPr lang="fr-FR" dirty="0" smtClean="0">
                <a:latin typeface="Rotis Semi Serif Std" pitchFamily="18" charset="0"/>
              </a:rPr>
              <a:t/>
            </a:r>
            <a:br>
              <a:rPr lang="fr-FR" dirty="0" smtClean="0">
                <a:latin typeface="Rotis Semi Serif Std" pitchFamily="18" charset="0"/>
              </a:rPr>
            </a:br>
            <a:endParaRPr lang="fr-FR" sz="2800" dirty="0">
              <a:latin typeface="Rotis Semi Serif Std" pitchFamily="18" charset="0"/>
            </a:endParaRPr>
          </a:p>
        </p:txBody>
      </p:sp>
      <p:sp>
        <p:nvSpPr>
          <p:cNvPr id="3075" name="Rectangle 8"/>
          <p:cNvSpPr>
            <a:spLocks noGrp="1" noChangeArrowheads="1"/>
          </p:cNvSpPr>
          <p:nvPr>
            <p:ph type="subTitle" idx="4294967295"/>
          </p:nvPr>
        </p:nvSpPr>
        <p:spPr bwMode="auto">
          <a:xfrm>
            <a:off x="179512" y="5301208"/>
            <a:ext cx="3456384" cy="92333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nSpc>
                <a:spcPct val="100000"/>
              </a:lnSpc>
              <a:spcBef>
                <a:spcPct val="0"/>
              </a:spcBef>
              <a:buFontTx/>
              <a:buNone/>
            </a:pPr>
            <a:r>
              <a:rPr lang="fr-FR" sz="1800" b="1" dirty="0" smtClean="0">
                <a:solidFill>
                  <a:schemeClr val="bg1"/>
                </a:solidFill>
              </a:rPr>
              <a:t>Anthony </a:t>
            </a:r>
            <a:r>
              <a:rPr lang="fr-FR" sz="1800" b="1" dirty="0" err="1" smtClean="0">
                <a:solidFill>
                  <a:schemeClr val="bg1"/>
                </a:solidFill>
              </a:rPr>
              <a:t>Desrousseaux</a:t>
            </a:r>
            <a:r>
              <a:rPr lang="fr-FR" sz="1800" b="1" dirty="0" smtClean="0">
                <a:solidFill>
                  <a:schemeClr val="bg1"/>
                </a:solidFill>
              </a:rPr>
              <a:t> </a:t>
            </a:r>
            <a:r>
              <a:rPr lang="fr-FR" sz="1800" dirty="0" smtClean="0">
                <a:solidFill>
                  <a:schemeClr val="bg1"/>
                </a:solidFill>
              </a:rPr>
              <a:t>et </a:t>
            </a:r>
            <a:r>
              <a:rPr lang="fr-FR" sz="1800" b="1" dirty="0" smtClean="0">
                <a:solidFill>
                  <a:schemeClr val="bg1"/>
                </a:solidFill>
              </a:rPr>
              <a:t>Raul </a:t>
            </a:r>
            <a:r>
              <a:rPr lang="fr-FR" sz="1800" b="1" dirty="0" err="1" smtClean="0">
                <a:solidFill>
                  <a:schemeClr val="bg1"/>
                </a:solidFill>
              </a:rPr>
              <a:t>Leote</a:t>
            </a:r>
            <a:r>
              <a:rPr lang="fr-FR" sz="1800" b="1" dirty="0" smtClean="0">
                <a:solidFill>
                  <a:schemeClr val="bg1"/>
                </a:solidFill>
              </a:rPr>
              <a:t> de Carvalho</a:t>
            </a:r>
            <a:r>
              <a:rPr lang="fr-FR" sz="1800" dirty="0" smtClean="0">
                <a:solidFill>
                  <a:schemeClr val="bg1"/>
                </a:solidFill>
              </a:rPr>
              <a:t>, </a:t>
            </a:r>
          </a:p>
          <a:p>
            <a:pPr marL="0" indent="0">
              <a:lnSpc>
                <a:spcPct val="100000"/>
              </a:lnSpc>
              <a:spcBef>
                <a:spcPct val="0"/>
              </a:spcBef>
              <a:buFontTx/>
              <a:buNone/>
            </a:pPr>
            <a:r>
              <a:rPr lang="fr-FR" sz="1800" dirty="0" smtClean="0">
                <a:solidFill>
                  <a:schemeClr val="bg1"/>
                </a:solidFill>
              </a:rPr>
              <a:t>BNP Paribas AM </a:t>
            </a:r>
            <a:endParaRPr lang="fr-FR" sz="1800" dirty="0">
              <a:solidFill>
                <a:schemeClr val="bg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229200"/>
            <a:ext cx="1152128" cy="106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44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1430332"/>
            <a:ext cx="7587458" cy="3805317"/>
          </a:xfrm>
        </p:spPr>
        <p:txBody>
          <a:bodyPr/>
          <a:lstStyle/>
          <a:p>
            <a:pPr lvl="0">
              <a:buFont typeface="Wingdings" panose="05000000000000000000" pitchFamily="2" charset="2"/>
              <a:buChar char="§"/>
            </a:pPr>
            <a:endParaRPr lang="fr-FR" sz="1600" dirty="0">
              <a:solidFill>
                <a:srgbClr val="000000"/>
              </a:solidFill>
            </a:endParaRPr>
          </a:p>
          <a:p>
            <a:pPr lvl="0">
              <a:lnSpc>
                <a:spcPct val="100000"/>
              </a:lnSpc>
              <a:buFont typeface="Wingdings" panose="05000000000000000000" pitchFamily="2" charset="2"/>
              <a:buChar char="§"/>
            </a:pPr>
            <a:r>
              <a:rPr lang="fr-FR" sz="2000" dirty="0" smtClean="0">
                <a:solidFill>
                  <a:srgbClr val="000000"/>
                </a:solidFill>
              </a:rPr>
              <a:t>Les </a:t>
            </a:r>
            <a:r>
              <a:rPr lang="fr-FR" sz="2000" dirty="0">
                <a:solidFill>
                  <a:srgbClr val="000000"/>
                </a:solidFill>
              </a:rPr>
              <a:t>définitions des facteurs Value et Low Risk / </a:t>
            </a:r>
            <a:r>
              <a:rPr lang="fr-FR" sz="2000" dirty="0" err="1">
                <a:solidFill>
                  <a:srgbClr val="000000"/>
                </a:solidFill>
              </a:rPr>
              <a:t>Defensive</a:t>
            </a:r>
            <a:r>
              <a:rPr lang="fr-FR" sz="2000" dirty="0">
                <a:solidFill>
                  <a:srgbClr val="000000"/>
                </a:solidFill>
              </a:rPr>
              <a:t> / </a:t>
            </a:r>
            <a:r>
              <a:rPr lang="fr-FR" sz="2000" dirty="0" err="1">
                <a:solidFill>
                  <a:srgbClr val="000000"/>
                </a:solidFill>
              </a:rPr>
              <a:t>Quality</a:t>
            </a:r>
            <a:r>
              <a:rPr lang="fr-FR" sz="2000" dirty="0">
                <a:solidFill>
                  <a:srgbClr val="000000"/>
                </a:solidFill>
              </a:rPr>
              <a:t> n’apparaissent pas évidentes : </a:t>
            </a:r>
            <a:endParaRPr lang="fr-FR" sz="2000" dirty="0" smtClean="0">
              <a:solidFill>
                <a:srgbClr val="000000"/>
              </a:solidFill>
            </a:endParaRPr>
          </a:p>
          <a:p>
            <a:pPr lvl="0">
              <a:lnSpc>
                <a:spcPct val="100000"/>
              </a:lnSpc>
              <a:buFont typeface="Wingdings" panose="05000000000000000000" pitchFamily="2" charset="2"/>
              <a:buChar char="§"/>
            </a:pPr>
            <a:endParaRPr lang="fr-FR" sz="2000" dirty="0">
              <a:solidFill>
                <a:srgbClr val="000000"/>
              </a:solidFill>
            </a:endParaRPr>
          </a:p>
          <a:p>
            <a:pPr lvl="1">
              <a:buClr>
                <a:srgbClr val="A51C72"/>
              </a:buClr>
              <a:buFont typeface="Wingdings" panose="05000000000000000000" pitchFamily="2" charset="2"/>
              <a:buChar char="ü"/>
            </a:pPr>
            <a:r>
              <a:rPr lang="fr-FR" sz="2000" dirty="0">
                <a:solidFill>
                  <a:srgbClr val="000000"/>
                </a:solidFill>
              </a:rPr>
              <a:t>Le facteur Value ressemble plus à une stratégie quantitative active qu’à un facteur de « style </a:t>
            </a:r>
            <a:r>
              <a:rPr lang="fr-FR" sz="2000" dirty="0" smtClean="0">
                <a:solidFill>
                  <a:srgbClr val="000000"/>
                </a:solidFill>
              </a:rPr>
              <a:t>»</a:t>
            </a:r>
          </a:p>
          <a:p>
            <a:pPr lvl="1">
              <a:buClr>
                <a:srgbClr val="A51C72"/>
              </a:buClr>
              <a:buFont typeface="Wingdings" panose="05000000000000000000" pitchFamily="2" charset="2"/>
              <a:buChar char="ü"/>
            </a:pPr>
            <a:endParaRPr lang="fr-FR" sz="800" dirty="0">
              <a:solidFill>
                <a:srgbClr val="000000"/>
              </a:solidFill>
            </a:endParaRPr>
          </a:p>
          <a:p>
            <a:pPr lvl="1">
              <a:buClr>
                <a:srgbClr val="A51C72"/>
              </a:buClr>
              <a:buFont typeface="Wingdings" panose="05000000000000000000" pitchFamily="2" charset="2"/>
              <a:buChar char="ü"/>
            </a:pPr>
            <a:r>
              <a:rPr lang="fr-FR" sz="2000" dirty="0" err="1">
                <a:solidFill>
                  <a:srgbClr val="000000"/>
                </a:solidFill>
              </a:rPr>
              <a:t>Ambiguité</a:t>
            </a:r>
            <a:r>
              <a:rPr lang="fr-FR" sz="2000" dirty="0">
                <a:solidFill>
                  <a:srgbClr val="000000"/>
                </a:solidFill>
              </a:rPr>
              <a:t> des facteurs Low Risk et </a:t>
            </a:r>
            <a:r>
              <a:rPr lang="fr-FR" sz="2000" dirty="0" err="1">
                <a:solidFill>
                  <a:srgbClr val="000000"/>
                </a:solidFill>
              </a:rPr>
              <a:t>Defensive</a:t>
            </a:r>
            <a:r>
              <a:rPr lang="fr-FR" sz="2000" dirty="0">
                <a:solidFill>
                  <a:srgbClr val="000000"/>
                </a:solidFill>
              </a:rPr>
              <a:t> / </a:t>
            </a:r>
            <a:r>
              <a:rPr lang="fr-FR" sz="2000" dirty="0" err="1" smtClean="0">
                <a:solidFill>
                  <a:srgbClr val="000000"/>
                </a:solidFill>
              </a:rPr>
              <a:t>Quality</a:t>
            </a:r>
            <a:endParaRPr lang="fr-FR" sz="2000" dirty="0" smtClean="0">
              <a:solidFill>
                <a:srgbClr val="000000"/>
              </a:solidFill>
            </a:endParaRPr>
          </a:p>
          <a:p>
            <a:pPr lvl="1">
              <a:buClr>
                <a:srgbClr val="A51C72"/>
              </a:buClr>
              <a:buFont typeface="Wingdings" panose="05000000000000000000" pitchFamily="2" charset="2"/>
              <a:buChar char="ü"/>
            </a:pPr>
            <a:endParaRPr lang="fr-FR" sz="800" dirty="0">
              <a:solidFill>
                <a:srgbClr val="000000"/>
              </a:solidFill>
            </a:endParaRPr>
          </a:p>
          <a:p>
            <a:pPr lvl="1">
              <a:buClr>
                <a:srgbClr val="A51C72"/>
              </a:buClr>
              <a:buFont typeface="Wingdings" panose="05000000000000000000" pitchFamily="2" charset="2"/>
              <a:buChar char="ü"/>
            </a:pPr>
            <a:r>
              <a:rPr lang="fr-FR" sz="2000" dirty="0">
                <a:solidFill>
                  <a:srgbClr val="000000"/>
                </a:solidFill>
              </a:rPr>
              <a:t>Redondance avec les facteurs actions</a:t>
            </a:r>
          </a:p>
          <a:p>
            <a:pPr lvl="1">
              <a:buClr>
                <a:srgbClr val="A51C72"/>
              </a:buClr>
              <a:buFont typeface="Wingdings" panose="05000000000000000000" pitchFamily="2" charset="2"/>
              <a:buChar char="ü"/>
            </a:pPr>
            <a:endParaRPr lang="fr-FR" sz="2000" dirty="0">
              <a:solidFill>
                <a:srgbClr val="000000"/>
              </a:solidFill>
            </a:endParaRPr>
          </a:p>
          <a:p>
            <a:pPr lvl="0">
              <a:buFont typeface="Wingdings" panose="05000000000000000000" pitchFamily="2" charset="2"/>
              <a:buChar char="§"/>
            </a:pPr>
            <a:endParaRPr lang="fr-FR" sz="1600" dirty="0">
              <a:solidFill>
                <a:srgbClr val="000000"/>
              </a:solidFill>
            </a:endParaRPr>
          </a:p>
          <a:p>
            <a:pPr marL="0" indent="0">
              <a:buNone/>
            </a:pPr>
            <a:endParaRPr lang="fr-FR" dirty="0"/>
          </a:p>
        </p:txBody>
      </p:sp>
      <p:sp>
        <p:nvSpPr>
          <p:cNvPr id="6147" name="Rectangle 2"/>
          <p:cNvSpPr>
            <a:spLocks noGrp="1" noChangeArrowheads="1"/>
          </p:cNvSpPr>
          <p:nvPr>
            <p:ph type="title"/>
          </p:nvPr>
        </p:nvSpPr>
        <p:spPr bwMode="auto">
          <a:xfrm>
            <a:off x="827584" y="548680"/>
            <a:ext cx="7488832" cy="9541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fr-FR" sz="2800" b="1" dirty="0">
                <a:solidFill>
                  <a:srgbClr val="A51C72"/>
                </a:solidFill>
                <a:latin typeface="Rotis Semi Serif Std" pitchFamily="18" charset="0"/>
              </a:rPr>
              <a:t>Factor-</a:t>
            </a:r>
            <a:r>
              <a:rPr lang="fr-FR" sz="2800" b="1" dirty="0" err="1">
                <a:solidFill>
                  <a:srgbClr val="A51C72"/>
                </a:solidFill>
                <a:latin typeface="Rotis Semi Serif Std" pitchFamily="18" charset="0"/>
              </a:rPr>
              <a:t>based</a:t>
            </a:r>
            <a:r>
              <a:rPr lang="fr-FR" sz="2800" b="1" dirty="0">
                <a:solidFill>
                  <a:srgbClr val="A51C72"/>
                </a:solidFill>
                <a:latin typeface="Rotis Semi Serif Std" pitchFamily="18" charset="0"/>
              </a:rPr>
              <a:t> </a:t>
            </a:r>
            <a:r>
              <a:rPr lang="fr-FR" sz="2800" b="1" dirty="0" err="1">
                <a:solidFill>
                  <a:srgbClr val="A51C72"/>
                </a:solidFill>
                <a:latin typeface="Rotis Semi Serif Std" pitchFamily="18" charset="0"/>
              </a:rPr>
              <a:t>investing</a:t>
            </a:r>
            <a:r>
              <a:rPr lang="fr-FR" sz="2800" b="1" dirty="0">
                <a:solidFill>
                  <a:srgbClr val="A51C72"/>
                </a:solidFill>
                <a:latin typeface="Rotis Semi Serif Std" pitchFamily="18" charset="0"/>
              </a:rPr>
              <a:t> : stratégies factorielles ou quantitatives actives ? (2)</a:t>
            </a:r>
            <a:endParaRPr lang="fr-FR" sz="2800" b="1" dirty="0">
              <a:solidFill>
                <a:srgbClr val="A51C72"/>
              </a:solidFill>
            </a:endParaRPr>
          </a:p>
        </p:txBody>
      </p:sp>
    </p:spTree>
    <p:extLst>
      <p:ext uri="{BB962C8B-B14F-4D97-AF65-F5344CB8AC3E}">
        <p14:creationId xmlns:p14="http://schemas.microsoft.com/office/powerpoint/2010/main" val="583681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1268760"/>
            <a:ext cx="7587458" cy="3805317"/>
          </a:xfrm>
        </p:spPr>
        <p:txBody>
          <a:bodyPr/>
          <a:lstStyle/>
          <a:p>
            <a:pPr lvl="0">
              <a:lnSpc>
                <a:spcPct val="100000"/>
              </a:lnSpc>
              <a:buFont typeface="Wingdings" panose="05000000000000000000" pitchFamily="2" charset="2"/>
              <a:buChar char="§"/>
            </a:pPr>
            <a:r>
              <a:rPr lang="fr-FR" sz="1800" dirty="0">
                <a:solidFill>
                  <a:srgbClr val="000000"/>
                </a:solidFill>
              </a:rPr>
              <a:t>Un constat : les coûts de transaction par unité de risque sont beaucoup plus importants que sur les marchés </a:t>
            </a:r>
            <a:r>
              <a:rPr lang="fr-FR" sz="1800" dirty="0" smtClean="0">
                <a:solidFill>
                  <a:srgbClr val="000000"/>
                </a:solidFill>
              </a:rPr>
              <a:t>actions</a:t>
            </a:r>
          </a:p>
          <a:p>
            <a:pPr lvl="0">
              <a:lnSpc>
                <a:spcPct val="100000"/>
              </a:lnSpc>
              <a:buFont typeface="Wingdings" panose="05000000000000000000" pitchFamily="2" charset="2"/>
              <a:buChar char="§"/>
            </a:pPr>
            <a:endParaRPr lang="fr-FR" sz="800" dirty="0">
              <a:solidFill>
                <a:srgbClr val="000000"/>
              </a:solidFill>
            </a:endParaRPr>
          </a:p>
          <a:p>
            <a:pPr lvl="0">
              <a:lnSpc>
                <a:spcPct val="100000"/>
              </a:lnSpc>
              <a:buFont typeface="Wingdings" panose="05000000000000000000" pitchFamily="2" charset="2"/>
              <a:buChar char="§"/>
            </a:pPr>
            <a:r>
              <a:rPr lang="fr-FR" sz="1800" dirty="0">
                <a:solidFill>
                  <a:srgbClr val="000000"/>
                </a:solidFill>
              </a:rPr>
              <a:t>Peu de transparence sur les hypothèses de coûts de transaction </a:t>
            </a:r>
            <a:endParaRPr lang="fr-FR" sz="1800" dirty="0" smtClean="0">
              <a:solidFill>
                <a:srgbClr val="000000"/>
              </a:solidFill>
            </a:endParaRPr>
          </a:p>
          <a:p>
            <a:pPr lvl="0">
              <a:lnSpc>
                <a:spcPct val="100000"/>
              </a:lnSpc>
              <a:buFont typeface="Wingdings" panose="05000000000000000000" pitchFamily="2" charset="2"/>
              <a:buChar char="§"/>
            </a:pPr>
            <a:endParaRPr lang="fr-FR" sz="800" dirty="0">
              <a:solidFill>
                <a:srgbClr val="000000"/>
              </a:solidFill>
            </a:endParaRPr>
          </a:p>
          <a:p>
            <a:pPr lvl="0">
              <a:lnSpc>
                <a:spcPct val="100000"/>
              </a:lnSpc>
              <a:buFont typeface="Wingdings" panose="05000000000000000000" pitchFamily="2" charset="2"/>
              <a:buChar char="§"/>
            </a:pPr>
            <a:r>
              <a:rPr lang="fr-FR" sz="1800" dirty="0">
                <a:solidFill>
                  <a:srgbClr val="000000"/>
                </a:solidFill>
              </a:rPr>
              <a:t>Prise en compte de coûts de transaction variables en fonction de l’environnement </a:t>
            </a:r>
            <a:r>
              <a:rPr lang="fr-FR" sz="1800" dirty="0" smtClean="0">
                <a:solidFill>
                  <a:srgbClr val="000000"/>
                </a:solidFill>
              </a:rPr>
              <a:t>?</a:t>
            </a:r>
          </a:p>
          <a:p>
            <a:pPr lvl="0">
              <a:lnSpc>
                <a:spcPct val="100000"/>
              </a:lnSpc>
              <a:buFont typeface="Wingdings" panose="05000000000000000000" pitchFamily="2" charset="2"/>
              <a:buChar char="§"/>
            </a:pPr>
            <a:endParaRPr lang="fr-FR" sz="800" dirty="0">
              <a:solidFill>
                <a:srgbClr val="000000"/>
              </a:solidFill>
            </a:endParaRPr>
          </a:p>
          <a:p>
            <a:pPr lvl="0">
              <a:lnSpc>
                <a:spcPct val="100000"/>
              </a:lnSpc>
              <a:buFont typeface="Wingdings" panose="05000000000000000000" pitchFamily="2" charset="2"/>
              <a:buChar char="§"/>
            </a:pPr>
            <a:r>
              <a:rPr lang="fr-FR" sz="1800" dirty="0">
                <a:solidFill>
                  <a:srgbClr val="000000"/>
                </a:solidFill>
              </a:rPr>
              <a:t>Les sources de prix standard (BVAL pour Barclays/Bloomberg , ICE pour </a:t>
            </a:r>
            <a:r>
              <a:rPr lang="fr-FR" sz="1800" dirty="0" err="1">
                <a:solidFill>
                  <a:srgbClr val="000000"/>
                </a:solidFill>
              </a:rPr>
              <a:t>BofA</a:t>
            </a:r>
            <a:r>
              <a:rPr lang="fr-FR" sz="1800" dirty="0">
                <a:solidFill>
                  <a:srgbClr val="000000"/>
                </a:solidFill>
              </a:rPr>
              <a:t> ML) ne reflètent pas toujours les conditions de marché </a:t>
            </a:r>
            <a:endParaRPr lang="fr-FR" sz="1800" dirty="0" smtClean="0">
              <a:solidFill>
                <a:srgbClr val="000000"/>
              </a:solidFill>
            </a:endParaRPr>
          </a:p>
          <a:p>
            <a:pPr lvl="0">
              <a:lnSpc>
                <a:spcPct val="100000"/>
              </a:lnSpc>
              <a:buFont typeface="Wingdings" panose="05000000000000000000" pitchFamily="2" charset="2"/>
              <a:buChar char="§"/>
            </a:pPr>
            <a:endParaRPr lang="fr-FR" sz="800" dirty="0">
              <a:solidFill>
                <a:srgbClr val="000000"/>
              </a:solidFill>
            </a:endParaRPr>
          </a:p>
          <a:p>
            <a:pPr lvl="0">
              <a:lnSpc>
                <a:spcPct val="100000"/>
              </a:lnSpc>
              <a:buFont typeface="Wingdings" panose="05000000000000000000" pitchFamily="2" charset="2"/>
              <a:buChar char="§"/>
            </a:pPr>
            <a:r>
              <a:rPr lang="fr-FR" sz="1800" dirty="0">
                <a:solidFill>
                  <a:srgbClr val="000000"/>
                </a:solidFill>
              </a:rPr>
              <a:t>Possibilité de traiter ? </a:t>
            </a:r>
          </a:p>
          <a:p>
            <a:pPr lvl="1">
              <a:buClr>
                <a:srgbClr val="A51C72"/>
              </a:buClr>
              <a:buFont typeface="Wingdings" panose="05000000000000000000" pitchFamily="2" charset="2"/>
              <a:buChar char="ü"/>
            </a:pPr>
            <a:r>
              <a:rPr lang="fr-FR" sz="1800" dirty="0">
                <a:solidFill>
                  <a:srgbClr val="000000"/>
                </a:solidFill>
              </a:rPr>
              <a:t>Période de crise</a:t>
            </a:r>
          </a:p>
          <a:p>
            <a:pPr lvl="1">
              <a:buClr>
                <a:srgbClr val="A51C72"/>
              </a:buClr>
              <a:buFont typeface="Wingdings" panose="05000000000000000000" pitchFamily="2" charset="2"/>
              <a:buChar char="ü"/>
            </a:pPr>
            <a:r>
              <a:rPr lang="fr-FR" sz="1800" dirty="0">
                <a:solidFill>
                  <a:srgbClr val="000000"/>
                </a:solidFill>
              </a:rPr>
              <a:t>L’indice </a:t>
            </a:r>
            <a:r>
              <a:rPr lang="fr-FR" sz="1800" dirty="0" err="1">
                <a:solidFill>
                  <a:srgbClr val="000000"/>
                </a:solidFill>
              </a:rPr>
              <a:t>Iboxx</a:t>
            </a:r>
            <a:r>
              <a:rPr lang="fr-FR" sz="1800" dirty="0">
                <a:solidFill>
                  <a:srgbClr val="000000"/>
                </a:solidFill>
              </a:rPr>
              <a:t> Euro </a:t>
            </a:r>
            <a:r>
              <a:rPr lang="fr-FR" sz="1800" dirty="0" err="1">
                <a:solidFill>
                  <a:srgbClr val="000000"/>
                </a:solidFill>
              </a:rPr>
              <a:t>Liquid</a:t>
            </a:r>
            <a:r>
              <a:rPr lang="fr-FR" sz="1800" dirty="0">
                <a:solidFill>
                  <a:srgbClr val="000000"/>
                </a:solidFill>
              </a:rPr>
              <a:t> </a:t>
            </a:r>
            <a:r>
              <a:rPr lang="fr-FR" sz="1800" dirty="0" err="1">
                <a:solidFill>
                  <a:srgbClr val="000000"/>
                </a:solidFill>
              </a:rPr>
              <a:t>Corporate</a:t>
            </a:r>
            <a:r>
              <a:rPr lang="fr-FR" sz="1800" dirty="0">
                <a:solidFill>
                  <a:srgbClr val="000000"/>
                </a:solidFill>
              </a:rPr>
              <a:t> Bond comporte 40 titres</a:t>
            </a:r>
          </a:p>
          <a:p>
            <a:pPr lvl="1">
              <a:buClr>
                <a:srgbClr val="A51C72"/>
              </a:buClr>
              <a:buFont typeface="Wingdings" panose="05000000000000000000" pitchFamily="2" charset="2"/>
              <a:buChar char="ü"/>
            </a:pPr>
            <a:r>
              <a:rPr lang="fr-FR" sz="1800" dirty="0">
                <a:solidFill>
                  <a:srgbClr val="000000"/>
                </a:solidFill>
              </a:rPr>
              <a:t>Univers limité de CDS pour les positions short</a:t>
            </a:r>
          </a:p>
          <a:p>
            <a:pPr lvl="0">
              <a:buFont typeface="Wingdings" panose="05000000000000000000" pitchFamily="2" charset="2"/>
              <a:buChar char="§"/>
            </a:pPr>
            <a:endParaRPr lang="fr-FR" sz="1600" dirty="0">
              <a:solidFill>
                <a:srgbClr val="000000"/>
              </a:solidFill>
            </a:endParaRPr>
          </a:p>
          <a:p>
            <a:pPr marL="0" indent="0">
              <a:buNone/>
            </a:pPr>
            <a:endParaRPr lang="fr-FR" dirty="0"/>
          </a:p>
        </p:txBody>
      </p:sp>
      <p:sp>
        <p:nvSpPr>
          <p:cNvPr id="6147" name="Rectangle 2"/>
          <p:cNvSpPr>
            <a:spLocks noGrp="1" noChangeArrowheads="1"/>
          </p:cNvSpPr>
          <p:nvPr>
            <p:ph type="title"/>
          </p:nvPr>
        </p:nvSpPr>
        <p:spPr bwMode="auto">
          <a:xfrm>
            <a:off x="827584" y="476672"/>
            <a:ext cx="7488832" cy="5232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fr-FR" sz="2800" b="1" dirty="0" err="1">
                <a:solidFill>
                  <a:srgbClr val="A51C72"/>
                </a:solidFill>
                <a:latin typeface="Rotis Semi Serif Std" pitchFamily="18" charset="0"/>
              </a:rPr>
              <a:t>Backtests</a:t>
            </a:r>
            <a:r>
              <a:rPr lang="fr-FR" sz="2800" b="1" dirty="0">
                <a:solidFill>
                  <a:srgbClr val="A51C72"/>
                </a:solidFill>
                <a:latin typeface="Rotis Semi Serif Std" pitchFamily="18" charset="0"/>
              </a:rPr>
              <a:t> : réalité ou illusion ? </a:t>
            </a:r>
            <a:endParaRPr lang="fr-FR" sz="2800" b="1" dirty="0">
              <a:solidFill>
                <a:srgbClr val="A51C72"/>
              </a:solidFill>
            </a:endParaRPr>
          </a:p>
        </p:txBody>
      </p:sp>
    </p:spTree>
    <p:extLst>
      <p:ext uri="{BB962C8B-B14F-4D97-AF65-F5344CB8AC3E}">
        <p14:creationId xmlns:p14="http://schemas.microsoft.com/office/powerpoint/2010/main" val="3898423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890952"/>
            <a:ext cx="7587458" cy="3805317"/>
          </a:xfrm>
        </p:spPr>
        <p:txBody>
          <a:bodyPr/>
          <a:lstStyle/>
          <a:p>
            <a:pPr lvl="0">
              <a:lnSpc>
                <a:spcPct val="100000"/>
              </a:lnSpc>
              <a:buFont typeface="Wingdings" panose="05000000000000000000" pitchFamily="2" charset="2"/>
              <a:buChar char="§"/>
            </a:pPr>
            <a:r>
              <a:rPr lang="fr-FR" sz="1800" dirty="0">
                <a:solidFill>
                  <a:srgbClr val="000000"/>
                </a:solidFill>
              </a:rPr>
              <a:t>Au-delà des </a:t>
            </a:r>
            <a:r>
              <a:rPr lang="fr-FR" sz="1800" dirty="0" err="1">
                <a:solidFill>
                  <a:srgbClr val="000000"/>
                </a:solidFill>
              </a:rPr>
              <a:t>backtests</a:t>
            </a:r>
            <a:r>
              <a:rPr lang="fr-FR" sz="1800" dirty="0">
                <a:solidFill>
                  <a:srgbClr val="000000"/>
                </a:solidFill>
              </a:rPr>
              <a:t>, il est primordial de trouver des explications aux primes liées aux facteurs :</a:t>
            </a:r>
          </a:p>
          <a:p>
            <a:pPr lvl="1">
              <a:buClr>
                <a:srgbClr val="A51C72"/>
              </a:buClr>
              <a:buFont typeface="Wingdings" panose="05000000000000000000" pitchFamily="2" charset="2"/>
              <a:buChar char="ü"/>
            </a:pPr>
            <a:r>
              <a:rPr lang="fr-FR" sz="1800" dirty="0">
                <a:solidFill>
                  <a:srgbClr val="000000"/>
                </a:solidFill>
              </a:rPr>
              <a:t>Primes de risque</a:t>
            </a:r>
          </a:p>
          <a:p>
            <a:pPr lvl="1">
              <a:buClr>
                <a:srgbClr val="A51C72"/>
              </a:buClr>
              <a:buFont typeface="Wingdings" panose="05000000000000000000" pitchFamily="2" charset="2"/>
              <a:buChar char="ü"/>
            </a:pPr>
            <a:r>
              <a:rPr lang="fr-FR" sz="1800" dirty="0">
                <a:solidFill>
                  <a:srgbClr val="000000"/>
                </a:solidFill>
              </a:rPr>
              <a:t>Anomalies /  Explications Comportementales / Contraintes / Limits to </a:t>
            </a:r>
            <a:r>
              <a:rPr lang="fr-FR" sz="1800" dirty="0" smtClean="0">
                <a:solidFill>
                  <a:srgbClr val="000000"/>
                </a:solidFill>
              </a:rPr>
              <a:t>Arbitrage</a:t>
            </a:r>
          </a:p>
          <a:p>
            <a:pPr lvl="1">
              <a:buClr>
                <a:srgbClr val="A51C72"/>
              </a:buClr>
              <a:buFont typeface="Wingdings" panose="05000000000000000000" pitchFamily="2" charset="2"/>
              <a:buChar char="ü"/>
            </a:pPr>
            <a:endParaRPr lang="fr-FR" sz="800" dirty="0">
              <a:solidFill>
                <a:srgbClr val="000000"/>
              </a:solidFill>
            </a:endParaRPr>
          </a:p>
          <a:p>
            <a:pPr lvl="0">
              <a:lnSpc>
                <a:spcPct val="100000"/>
              </a:lnSpc>
              <a:buFont typeface="Wingdings" panose="05000000000000000000" pitchFamily="2" charset="2"/>
              <a:buChar char="§"/>
            </a:pPr>
            <a:r>
              <a:rPr lang="fr-FR" sz="1800" dirty="0">
                <a:solidFill>
                  <a:srgbClr val="000000"/>
                </a:solidFill>
              </a:rPr>
              <a:t>Besoin de mieux comprendre la nature des primes factorielles sur les marchés de </a:t>
            </a:r>
            <a:r>
              <a:rPr lang="fr-FR" sz="1800" dirty="0" smtClean="0">
                <a:solidFill>
                  <a:srgbClr val="000000"/>
                </a:solidFill>
              </a:rPr>
              <a:t>crédit</a:t>
            </a:r>
          </a:p>
          <a:p>
            <a:pPr lvl="0">
              <a:lnSpc>
                <a:spcPct val="100000"/>
              </a:lnSpc>
              <a:buFont typeface="Wingdings" panose="05000000000000000000" pitchFamily="2" charset="2"/>
              <a:buChar char="§"/>
            </a:pPr>
            <a:endParaRPr lang="fr-FR" sz="800" dirty="0">
              <a:solidFill>
                <a:srgbClr val="000000"/>
              </a:solidFill>
            </a:endParaRPr>
          </a:p>
          <a:p>
            <a:pPr lvl="0">
              <a:lnSpc>
                <a:spcPct val="100000"/>
              </a:lnSpc>
              <a:buFont typeface="Wingdings" panose="05000000000000000000" pitchFamily="2" charset="2"/>
              <a:buChar char="§"/>
            </a:pPr>
            <a:r>
              <a:rPr lang="fr-FR" sz="1800" dirty="0">
                <a:solidFill>
                  <a:srgbClr val="000000"/>
                </a:solidFill>
              </a:rPr>
              <a:t>« </a:t>
            </a:r>
            <a:r>
              <a:rPr lang="fr-FR" sz="1800" dirty="0" err="1">
                <a:solidFill>
                  <a:srgbClr val="000000"/>
                </a:solidFill>
              </a:rPr>
              <a:t>Who</a:t>
            </a:r>
            <a:r>
              <a:rPr lang="fr-FR" sz="1800" dirty="0">
                <a:solidFill>
                  <a:srgbClr val="000000"/>
                </a:solidFill>
              </a:rPr>
              <a:t> </a:t>
            </a:r>
            <a:r>
              <a:rPr lang="fr-FR" sz="1800" dirty="0" err="1">
                <a:solidFill>
                  <a:srgbClr val="000000"/>
                </a:solidFill>
              </a:rPr>
              <a:t>is</a:t>
            </a:r>
            <a:r>
              <a:rPr lang="fr-FR" sz="1800" dirty="0">
                <a:solidFill>
                  <a:srgbClr val="000000"/>
                </a:solidFill>
              </a:rPr>
              <a:t> on the </a:t>
            </a:r>
            <a:r>
              <a:rPr lang="fr-FR" sz="1800" dirty="0" err="1">
                <a:solidFill>
                  <a:srgbClr val="000000"/>
                </a:solidFill>
              </a:rPr>
              <a:t>other</a:t>
            </a:r>
            <a:r>
              <a:rPr lang="fr-FR" sz="1800" dirty="0">
                <a:solidFill>
                  <a:srgbClr val="000000"/>
                </a:solidFill>
              </a:rPr>
              <a:t> </a:t>
            </a:r>
            <a:r>
              <a:rPr lang="fr-FR" sz="1800" dirty="0" err="1">
                <a:solidFill>
                  <a:srgbClr val="000000"/>
                </a:solidFill>
              </a:rPr>
              <a:t>side</a:t>
            </a:r>
            <a:r>
              <a:rPr lang="fr-FR" sz="1800" dirty="0">
                <a:solidFill>
                  <a:srgbClr val="000000"/>
                </a:solidFill>
              </a:rPr>
              <a:t> ? »</a:t>
            </a:r>
          </a:p>
          <a:p>
            <a:pPr lvl="1">
              <a:buClr>
                <a:srgbClr val="A51C72"/>
              </a:buClr>
              <a:buFont typeface="Wingdings" panose="05000000000000000000" pitchFamily="2" charset="2"/>
              <a:buChar char="ü"/>
            </a:pPr>
            <a:r>
              <a:rPr lang="fr-FR" sz="1800" dirty="0">
                <a:solidFill>
                  <a:srgbClr val="000000"/>
                </a:solidFill>
              </a:rPr>
              <a:t>Seul le portefeuille de marché cap-</a:t>
            </a:r>
            <a:r>
              <a:rPr lang="fr-FR" sz="1800" dirty="0" err="1">
                <a:solidFill>
                  <a:srgbClr val="000000"/>
                </a:solidFill>
              </a:rPr>
              <a:t>weighted</a:t>
            </a:r>
            <a:r>
              <a:rPr lang="fr-FR" sz="1800" dirty="0">
                <a:solidFill>
                  <a:srgbClr val="000000"/>
                </a:solidFill>
              </a:rPr>
              <a:t> est macro-consistent: tous les investisseurs peuvent détenir le même portefeuille à l’équilibre</a:t>
            </a:r>
          </a:p>
          <a:p>
            <a:pPr lvl="1">
              <a:buClr>
                <a:srgbClr val="A51C72"/>
              </a:buClr>
              <a:buFont typeface="Wingdings" panose="05000000000000000000" pitchFamily="2" charset="2"/>
              <a:buChar char="ü"/>
            </a:pPr>
            <a:r>
              <a:rPr lang="fr-FR" sz="1800" dirty="0">
                <a:solidFill>
                  <a:srgbClr val="000000"/>
                </a:solidFill>
              </a:rPr>
              <a:t>Les stratégies factorielles ne sont pas macro-consistent</a:t>
            </a:r>
          </a:p>
          <a:p>
            <a:pPr lvl="1">
              <a:buClr>
                <a:srgbClr val="A51C72"/>
              </a:buClr>
              <a:buFont typeface="Wingdings" panose="05000000000000000000" pitchFamily="2" charset="2"/>
              <a:buChar char="ü"/>
            </a:pPr>
            <a:r>
              <a:rPr lang="fr-FR" sz="1800" dirty="0">
                <a:solidFill>
                  <a:srgbClr val="000000"/>
                </a:solidFill>
              </a:rPr>
              <a:t>Mieux comprendre pourquoi les primes ne sont pas arbitrées</a:t>
            </a:r>
          </a:p>
          <a:p>
            <a:pPr lvl="0">
              <a:lnSpc>
                <a:spcPct val="100000"/>
              </a:lnSpc>
              <a:buFont typeface="Wingdings" panose="05000000000000000000" pitchFamily="2" charset="2"/>
              <a:buChar char="§"/>
            </a:pPr>
            <a:endParaRPr lang="fr-FR" sz="1800" dirty="0">
              <a:solidFill>
                <a:srgbClr val="000000"/>
              </a:solidFill>
            </a:endParaRPr>
          </a:p>
          <a:p>
            <a:pPr marL="0" indent="0">
              <a:lnSpc>
                <a:spcPct val="100000"/>
              </a:lnSpc>
              <a:buNone/>
            </a:pPr>
            <a:endParaRPr lang="fr-FR" sz="1800" dirty="0"/>
          </a:p>
        </p:txBody>
      </p:sp>
      <p:sp>
        <p:nvSpPr>
          <p:cNvPr id="6147" name="Rectangle 2"/>
          <p:cNvSpPr>
            <a:spLocks noGrp="1" noChangeArrowheads="1"/>
          </p:cNvSpPr>
          <p:nvPr>
            <p:ph type="title"/>
          </p:nvPr>
        </p:nvSpPr>
        <p:spPr bwMode="auto">
          <a:xfrm>
            <a:off x="827584" y="404664"/>
            <a:ext cx="7488832" cy="5232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fr-FR" sz="2800" b="1" dirty="0">
                <a:solidFill>
                  <a:srgbClr val="A51C72"/>
                </a:solidFill>
                <a:latin typeface="Rotis Semi Serif Std" pitchFamily="18" charset="0"/>
              </a:rPr>
              <a:t>Des explications convaincantes ? </a:t>
            </a:r>
            <a:endParaRPr lang="fr-FR" sz="2800" b="1" dirty="0">
              <a:solidFill>
                <a:srgbClr val="A51C72"/>
              </a:solidFill>
            </a:endParaRPr>
          </a:p>
        </p:txBody>
      </p:sp>
    </p:spTree>
    <p:extLst>
      <p:ext uri="{BB962C8B-B14F-4D97-AF65-F5344CB8AC3E}">
        <p14:creationId xmlns:p14="http://schemas.microsoft.com/office/powerpoint/2010/main" val="1405888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431800" y="431800"/>
            <a:ext cx="820578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b="1" dirty="0" smtClean="0">
                <a:solidFill>
                  <a:srgbClr val="A51C72"/>
                </a:solidFill>
                <a:latin typeface="Rotis Semi Serif Std" pitchFamily="18" charset="0"/>
              </a:rPr>
              <a:t>Intervenants :</a:t>
            </a:r>
            <a:r>
              <a:rPr lang="fr-FR" dirty="0">
                <a:latin typeface="Rotis Semi Serif Std" pitchFamily="18" charset="0"/>
              </a:rPr>
              <a:t/>
            </a:r>
            <a:br>
              <a:rPr lang="fr-FR" dirty="0">
                <a:latin typeface="Rotis Semi Serif Std" pitchFamily="18" charset="0"/>
              </a:rPr>
            </a:br>
            <a:endParaRPr lang="fr-FR" dirty="0">
              <a:latin typeface="Rotis Semi Serif Std" pitchFamily="18" charset="0"/>
            </a:endParaRPr>
          </a:p>
        </p:txBody>
      </p:sp>
      <p:sp>
        <p:nvSpPr>
          <p:cNvPr id="4100" name="Rectangle 3"/>
          <p:cNvSpPr>
            <a:spLocks noGrp="1" noChangeArrowheads="1"/>
          </p:cNvSpPr>
          <p:nvPr>
            <p:ph type="body" idx="1"/>
          </p:nvPr>
        </p:nvSpPr>
        <p:spPr bwMode="auto">
          <a:xfrm>
            <a:off x="467544" y="1412776"/>
            <a:ext cx="8064896" cy="41764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buFont typeface="Wingdings" panose="05000000000000000000" pitchFamily="2" charset="2"/>
              <a:buChar char="§"/>
            </a:pPr>
            <a:r>
              <a:rPr lang="fr-FR" sz="2200" b="1" dirty="0"/>
              <a:t>Anthony </a:t>
            </a:r>
            <a:r>
              <a:rPr lang="fr-FR" sz="2200" b="1" dirty="0" err="1"/>
              <a:t>Desrousseaux</a:t>
            </a:r>
            <a:r>
              <a:rPr lang="fr-FR" sz="2200" dirty="0"/>
              <a:t> et </a:t>
            </a:r>
            <a:r>
              <a:rPr lang="fr-FR" sz="2200" b="1" dirty="0"/>
              <a:t>Raul </a:t>
            </a:r>
            <a:r>
              <a:rPr lang="fr-FR" sz="2200" b="1" dirty="0" err="1"/>
              <a:t>Leote</a:t>
            </a:r>
            <a:r>
              <a:rPr lang="fr-FR" sz="2200" b="1" dirty="0"/>
              <a:t> de Carvalho</a:t>
            </a:r>
            <a:r>
              <a:rPr lang="fr-FR" sz="2200" dirty="0"/>
              <a:t>, BNP Paribas AM </a:t>
            </a:r>
            <a:endParaRPr lang="fr-FR" sz="2200" dirty="0" smtClean="0"/>
          </a:p>
          <a:p>
            <a:pPr>
              <a:lnSpc>
                <a:spcPct val="100000"/>
              </a:lnSpc>
              <a:buFont typeface="Wingdings" panose="05000000000000000000" pitchFamily="2" charset="2"/>
              <a:buChar char="§"/>
            </a:pPr>
            <a:endParaRPr lang="fr-FR" sz="2200" dirty="0" smtClean="0"/>
          </a:p>
          <a:p>
            <a:pPr>
              <a:lnSpc>
                <a:spcPct val="100000"/>
              </a:lnSpc>
              <a:buFont typeface="Wingdings" panose="05000000000000000000" pitchFamily="2" charset="2"/>
              <a:buChar char="§"/>
            </a:pPr>
            <a:r>
              <a:rPr lang="fr-FR" sz="2200" b="1" dirty="0"/>
              <a:t>Jean-Charles Bertrand,</a:t>
            </a:r>
            <a:r>
              <a:rPr lang="fr-FR" sz="2200" dirty="0"/>
              <a:t> directeur des investissements multi-actifs d’HSBC Global Asset Management, et professeur affilié à HEC </a:t>
            </a:r>
            <a:endParaRPr lang="fr-FR" sz="2200" dirty="0" smtClean="0"/>
          </a:p>
          <a:p>
            <a:pPr>
              <a:lnSpc>
                <a:spcPct val="100000"/>
              </a:lnSpc>
              <a:buFont typeface="Wingdings" panose="05000000000000000000" pitchFamily="2" charset="2"/>
              <a:buChar char="§"/>
            </a:pPr>
            <a:endParaRPr lang="fr-FR" sz="2200" dirty="0" smtClean="0"/>
          </a:p>
          <a:p>
            <a:pPr>
              <a:lnSpc>
                <a:spcPct val="100000"/>
              </a:lnSpc>
              <a:buFont typeface="Wingdings" panose="05000000000000000000" pitchFamily="2" charset="2"/>
              <a:buChar char="§"/>
            </a:pPr>
            <a:r>
              <a:rPr lang="fr-FR" sz="2200" b="1" dirty="0" smtClean="0"/>
              <a:t>Jean-François </a:t>
            </a:r>
            <a:r>
              <a:rPr lang="fr-FR" sz="2200" b="1" dirty="0"/>
              <a:t>Boulier,</a:t>
            </a:r>
            <a:r>
              <a:rPr lang="fr-FR" sz="2200" dirty="0"/>
              <a:t> Président du Comité de Pilotage des Agoras de la Gestion de l'AFG et Président de l’Af2i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753844"/>
            <a:ext cx="936104" cy="85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439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bwMode="auto">
          <a:xfrm>
            <a:off x="1043608" y="548680"/>
            <a:ext cx="7920880" cy="20882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b="1" dirty="0" smtClean="0">
                <a:latin typeface="Rotis Semi Serif Std" pitchFamily="18" charset="0"/>
              </a:rPr>
              <a:t>Agora </a:t>
            </a:r>
            <a:r>
              <a:rPr lang="fr-FR" b="1" dirty="0">
                <a:latin typeface="Rotis Semi Serif Std" pitchFamily="18" charset="0"/>
              </a:rPr>
              <a:t>de la Gestion Financière </a:t>
            </a:r>
            <a:br>
              <a:rPr lang="fr-FR" b="1" dirty="0">
                <a:latin typeface="Rotis Semi Serif Std" pitchFamily="18" charset="0"/>
              </a:rPr>
            </a:br>
            <a:r>
              <a:rPr lang="fr-FR" b="1" dirty="0">
                <a:latin typeface="Rotis Semi Serif Std" pitchFamily="18" charset="0"/>
              </a:rPr>
              <a:t>sur les modèles factoriels </a:t>
            </a:r>
            <a:r>
              <a:rPr lang="fr-FR" b="1" dirty="0" smtClean="0">
                <a:latin typeface="Rotis Semi Serif Std" pitchFamily="18" charset="0"/>
              </a:rPr>
              <a:t>obligataires</a:t>
            </a:r>
            <a:r>
              <a:rPr lang="fr-FR" dirty="0" smtClean="0">
                <a:latin typeface="Rotis Semi Serif Std" pitchFamily="18" charset="0"/>
              </a:rPr>
              <a:t/>
            </a:r>
            <a:br>
              <a:rPr lang="fr-FR" dirty="0" smtClean="0">
                <a:latin typeface="Rotis Semi Serif Std" pitchFamily="18" charset="0"/>
              </a:rPr>
            </a:br>
            <a:r>
              <a:rPr lang="fr-FR" dirty="0" smtClean="0">
                <a:latin typeface="Rotis Semi Serif Std" pitchFamily="18" charset="0"/>
              </a:rPr>
              <a:t/>
            </a:r>
            <a:br>
              <a:rPr lang="fr-FR" dirty="0" smtClean="0">
                <a:latin typeface="Rotis Semi Serif Std" pitchFamily="18" charset="0"/>
              </a:rPr>
            </a:br>
            <a:r>
              <a:rPr lang="fr-FR" sz="2100" dirty="0" smtClean="0">
                <a:solidFill>
                  <a:srgbClr val="A51C72"/>
                </a:solidFill>
                <a:latin typeface="Rotis Semi Serif Std" pitchFamily="18" charset="0"/>
              </a:rPr>
              <a:t>3 </a:t>
            </a:r>
            <a:r>
              <a:rPr lang="fr-FR" sz="2100" dirty="0">
                <a:solidFill>
                  <a:srgbClr val="A51C72"/>
                </a:solidFill>
                <a:latin typeface="Rotis Semi Serif Std" pitchFamily="18" charset="0"/>
              </a:rPr>
              <a:t>juillet 2018</a:t>
            </a:r>
            <a:endParaRPr lang="fr-FR" sz="2800" dirty="0">
              <a:latin typeface="Rotis Semi Serif Std"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004048" y="5255458"/>
            <a:ext cx="12255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145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202" y="471613"/>
            <a:ext cx="8502277" cy="437107"/>
          </a:xfrm>
          <a:solidFill>
            <a:srgbClr val="FFFFFF">
              <a:alpha val="47059"/>
            </a:srgbClr>
          </a:solidFill>
        </p:spPr>
        <p:txBody>
          <a:bodyPr/>
          <a:lstStyle/>
          <a:p>
            <a:r>
              <a:rPr lang="en-US" sz="3500" dirty="0"/>
              <a:t>Factor-based Strategies in </a:t>
            </a:r>
            <a:r>
              <a:rPr lang="en-US" sz="3500" dirty="0" smtClean="0"/>
              <a:t>CREDIT</a:t>
            </a:r>
            <a:endParaRPr lang="en-US" sz="3500" dirty="0"/>
          </a:p>
        </p:txBody>
      </p:sp>
      <p:sp>
        <p:nvSpPr>
          <p:cNvPr id="4" name="Text Placeholder 3"/>
          <p:cNvSpPr>
            <a:spLocks noGrp="1"/>
          </p:cNvSpPr>
          <p:nvPr>
            <p:ph type="body" idx="13"/>
          </p:nvPr>
        </p:nvSpPr>
        <p:spPr/>
        <p:txBody>
          <a:bodyPr/>
          <a:lstStyle/>
          <a:p>
            <a:r>
              <a:rPr lang="fr-FR" dirty="0" smtClean="0"/>
              <a:t>Olivier </a:t>
            </a:r>
            <a:r>
              <a:rPr lang="fr-FR" dirty="0" err="1" smtClean="0"/>
              <a:t>Laplenie</a:t>
            </a:r>
            <a:r>
              <a:rPr lang="fr-FR" dirty="0" smtClean="0"/>
              <a:t> - BNPPAM</a:t>
            </a:r>
            <a:endParaRPr lang="fr-FR" dirty="0"/>
          </a:p>
        </p:txBody>
      </p:sp>
      <p:sp>
        <p:nvSpPr>
          <p:cNvPr id="5" name="Text Placeholder 4"/>
          <p:cNvSpPr>
            <a:spLocks noGrp="1"/>
          </p:cNvSpPr>
          <p:nvPr>
            <p:ph type="body" idx="14"/>
          </p:nvPr>
        </p:nvSpPr>
        <p:spPr/>
        <p:txBody>
          <a:bodyPr/>
          <a:lstStyle/>
          <a:p>
            <a:r>
              <a:rPr lang="fr-FR" dirty="0" smtClean="0"/>
              <a:t>March 2018</a:t>
            </a:r>
            <a:endParaRPr lang="fr-FR" dirty="0"/>
          </a:p>
        </p:txBody>
      </p:sp>
      <p:sp>
        <p:nvSpPr>
          <p:cNvPr id="10" name="ZoneTexte 9"/>
          <p:cNvSpPr txBox="1"/>
          <p:nvPr/>
        </p:nvSpPr>
        <p:spPr>
          <a:xfrm>
            <a:off x="1043608" y="4819058"/>
            <a:ext cx="3888432" cy="802220"/>
          </a:xfrm>
          <a:prstGeom prst="rect">
            <a:avLst/>
          </a:prstGeom>
          <a:solidFill>
            <a:schemeClr val="bg2"/>
          </a:solidFill>
        </p:spPr>
        <p:txBody>
          <a:bodyPr wrap="square" lIns="0" tIns="0" rIns="0" bIns="0" rtlCol="0" anchor="ctr">
            <a:noAutofit/>
          </a:bodyPr>
          <a:lstStyle/>
          <a:p>
            <a:pPr>
              <a:lnSpc>
                <a:spcPct val="150000"/>
              </a:lnSpc>
            </a:pPr>
            <a:r>
              <a:rPr lang="fr-FR" sz="1600" dirty="0">
                <a:solidFill>
                  <a:srgbClr val="FFFFFF"/>
                </a:solidFill>
              </a:rPr>
              <a:t>BNPPAM – MAQS Quant </a:t>
            </a:r>
            <a:r>
              <a:rPr lang="fr-FR" sz="1600" dirty="0" err="1">
                <a:solidFill>
                  <a:srgbClr val="FFFFFF"/>
                </a:solidFill>
              </a:rPr>
              <a:t>Fixed</a:t>
            </a:r>
            <a:r>
              <a:rPr lang="fr-FR" sz="1600" dirty="0">
                <a:solidFill>
                  <a:srgbClr val="FFFFFF"/>
                </a:solidFill>
              </a:rPr>
              <a:t> </a:t>
            </a:r>
            <a:r>
              <a:rPr lang="fr-FR" sz="1600" dirty="0" err="1">
                <a:solidFill>
                  <a:srgbClr val="FFFFFF"/>
                </a:solidFill>
              </a:rPr>
              <a:t>Income</a:t>
            </a:r>
            <a:r>
              <a:rPr lang="fr-FR" sz="1600" dirty="0">
                <a:solidFill>
                  <a:srgbClr val="FFFFFF"/>
                </a:solidFill>
              </a:rPr>
              <a:t> </a:t>
            </a:r>
            <a:endParaRPr lang="fr-FR" sz="1600" dirty="0" smtClean="0">
              <a:solidFill>
                <a:srgbClr val="FFFFFF"/>
              </a:solidFill>
            </a:endParaRPr>
          </a:p>
          <a:p>
            <a:r>
              <a:rPr lang="fr-FR" sz="1600" dirty="0" smtClean="0">
                <a:solidFill>
                  <a:srgbClr val="FFFFFF"/>
                </a:solidFill>
              </a:rPr>
              <a:t>July 2018</a:t>
            </a:r>
          </a:p>
          <a:p>
            <a:endParaRPr lang="fr-FR" sz="1600" dirty="0">
              <a:solidFill>
                <a:srgbClr val="FFFFFF"/>
              </a:solidFill>
            </a:endParaRPr>
          </a:p>
        </p:txBody>
      </p:sp>
      <p:sp>
        <p:nvSpPr>
          <p:cNvPr id="6" name="ZoneTexte 4"/>
          <p:cNvSpPr txBox="1"/>
          <p:nvPr/>
        </p:nvSpPr>
        <p:spPr>
          <a:xfrm>
            <a:off x="6022673" y="5297927"/>
            <a:ext cx="3088535" cy="307550"/>
          </a:xfrm>
          <a:prstGeom prst="rect">
            <a:avLst/>
          </a:prstGeom>
          <a:noFill/>
        </p:spPr>
        <p:txBody>
          <a:bodyPr wrap="none" lIns="91216" tIns="45608" rIns="91216" bIns="45608" rtlCol="0">
            <a:spAutoFit/>
          </a:bodyPr>
          <a:lstStyle/>
          <a:p>
            <a:r>
              <a:rPr lang="fr-FR" sz="1400" dirty="0" smtClean="0">
                <a:solidFill>
                  <a:srgbClr val="000000"/>
                </a:solidFill>
              </a:rPr>
              <a:t>FOR PROFESSIONAL INVESTORS</a:t>
            </a:r>
            <a:endParaRPr lang="fr-FR" sz="1400" dirty="0">
              <a:solidFill>
                <a:srgbClr val="000000"/>
              </a:solidFill>
            </a:endParaRPr>
          </a:p>
        </p:txBody>
      </p:sp>
      <p:sp>
        <p:nvSpPr>
          <p:cNvPr id="7" name="ZoneTexte 4"/>
          <p:cNvSpPr txBox="1"/>
          <p:nvPr/>
        </p:nvSpPr>
        <p:spPr>
          <a:xfrm>
            <a:off x="6074265" y="4982721"/>
            <a:ext cx="2843083" cy="307550"/>
          </a:xfrm>
          <a:prstGeom prst="rect">
            <a:avLst/>
          </a:prstGeom>
          <a:noFill/>
        </p:spPr>
        <p:txBody>
          <a:bodyPr wrap="none" lIns="91216" tIns="45608" rIns="91216" bIns="45608" rtlCol="0">
            <a:spAutoFit/>
          </a:bodyPr>
          <a:lstStyle/>
          <a:p>
            <a:r>
              <a:rPr lang="fr-FR" sz="1400" dirty="0" smtClean="0">
                <a:solidFill>
                  <a:srgbClr val="000000"/>
                </a:solidFill>
              </a:rPr>
              <a:t>MARKETING COMMUNICATION</a:t>
            </a:r>
            <a:endParaRPr lang="fr-FR" sz="1400" dirty="0">
              <a:solidFill>
                <a:srgbClr val="000000"/>
              </a:solidFill>
            </a:endParaRPr>
          </a:p>
        </p:txBody>
      </p:sp>
    </p:spTree>
    <p:extLst>
      <p:ext uri="{BB962C8B-B14F-4D97-AF65-F5344CB8AC3E}">
        <p14:creationId xmlns:p14="http://schemas.microsoft.com/office/powerpoint/2010/main" val="4286229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Biographies of the speaker</a:t>
            </a:r>
            <a:endParaRPr lang="fr-FR" b="0" dirty="0"/>
          </a:p>
        </p:txBody>
      </p:sp>
      <p:sp>
        <p:nvSpPr>
          <p:cNvPr id="59" name="TextBox 58"/>
          <p:cNvSpPr txBox="1"/>
          <p:nvPr/>
        </p:nvSpPr>
        <p:spPr>
          <a:xfrm>
            <a:off x="1339642" y="1268763"/>
            <a:ext cx="7560839" cy="1251836"/>
          </a:xfrm>
          <a:prstGeom prst="rect">
            <a:avLst/>
          </a:prstGeom>
          <a:noFill/>
        </p:spPr>
        <p:txBody>
          <a:bodyPr wrap="square" lIns="0" tIns="0" rIns="0" bIns="0" rtlCol="0" anchor="t">
            <a:noAutofit/>
          </a:bodyPr>
          <a:lstStyle/>
          <a:p>
            <a:pPr defTabSz="798358" fontAlgn="base">
              <a:spcBef>
                <a:spcPct val="0"/>
              </a:spcBef>
              <a:spcAft>
                <a:spcPts val="263"/>
              </a:spcAft>
              <a:buClr>
                <a:srgbClr val="000000"/>
              </a:buClr>
              <a:buSzPct val="100000"/>
            </a:pPr>
            <a:r>
              <a:rPr lang="en-US" dirty="0" smtClean="0">
                <a:solidFill>
                  <a:srgbClr val="000000"/>
                </a:solidFill>
                <a:ea typeface="MS Gothic" pitchFamily="49" charset="-128"/>
              </a:rPr>
              <a:t>Anthony Desrousseaux: Quant Fixed Income Portfolio Manager</a:t>
            </a:r>
            <a:endParaRPr lang="en-US" dirty="0">
              <a:solidFill>
                <a:srgbClr val="000000"/>
              </a:solidFill>
              <a:ea typeface="MS Gothic" pitchFamily="49" charset="-128"/>
            </a:endParaRPr>
          </a:p>
          <a:p>
            <a:pPr marL="249448" indent="-249448" defTabSz="798358" fontAlgn="base">
              <a:spcBef>
                <a:spcPct val="0"/>
              </a:spcBef>
              <a:spcAft>
                <a:spcPct val="0"/>
              </a:spcAft>
              <a:buClr>
                <a:srgbClr val="000000"/>
              </a:buClr>
              <a:buSzPct val="100000"/>
              <a:buFontTx/>
              <a:buChar char="-"/>
            </a:pPr>
            <a:r>
              <a:rPr lang="en-US" sz="1200" b="1" dirty="0" smtClean="0">
                <a:solidFill>
                  <a:srgbClr val="000000"/>
                </a:solidFill>
                <a:ea typeface="MS Gothic" pitchFamily="49" charset="-128"/>
              </a:rPr>
              <a:t>13 years with BNP Paribas Asset Management</a:t>
            </a:r>
          </a:p>
          <a:p>
            <a:pPr marL="249448" indent="-249448" defTabSz="798358" fontAlgn="base">
              <a:spcBef>
                <a:spcPct val="0"/>
              </a:spcBef>
              <a:spcAft>
                <a:spcPct val="0"/>
              </a:spcAft>
              <a:buClr>
                <a:srgbClr val="000000"/>
              </a:buClr>
              <a:buSzPct val="100000"/>
              <a:buFontTx/>
              <a:buChar char="-"/>
            </a:pPr>
            <a:r>
              <a:rPr lang="en-US" sz="1200" dirty="0" smtClean="0">
                <a:solidFill>
                  <a:srgbClr val="000000"/>
                </a:solidFill>
                <a:ea typeface="MS Gothic" pitchFamily="49" charset="-128"/>
              </a:rPr>
              <a:t>5 years in Portfolio Management</a:t>
            </a:r>
          </a:p>
          <a:p>
            <a:pPr marL="249448" indent="-249448" defTabSz="798358" fontAlgn="base">
              <a:spcBef>
                <a:spcPct val="0"/>
              </a:spcBef>
              <a:spcAft>
                <a:spcPct val="0"/>
              </a:spcAft>
              <a:buClr>
                <a:srgbClr val="000000"/>
              </a:buClr>
              <a:buSzPct val="100000"/>
              <a:buFontTx/>
              <a:buChar char="-"/>
            </a:pPr>
            <a:r>
              <a:rPr lang="en-US" sz="1200" dirty="0" smtClean="0">
                <a:solidFill>
                  <a:srgbClr val="000000"/>
                </a:solidFill>
                <a:ea typeface="MS Gothic" pitchFamily="49" charset="-128"/>
              </a:rPr>
              <a:t>Previously Credit Structurer in New-York then Paris</a:t>
            </a:r>
          </a:p>
          <a:p>
            <a:pPr marL="249448" indent="-249448" defTabSz="798358" fontAlgn="base">
              <a:spcBef>
                <a:spcPct val="0"/>
              </a:spcBef>
              <a:spcAft>
                <a:spcPct val="0"/>
              </a:spcAft>
              <a:buClr>
                <a:srgbClr val="000000"/>
              </a:buClr>
              <a:buSzPct val="100000"/>
              <a:buFontTx/>
              <a:buChar char="-"/>
            </a:pPr>
            <a:r>
              <a:rPr lang="en-US" sz="1200" dirty="0" smtClean="0">
                <a:solidFill>
                  <a:srgbClr val="000000"/>
                </a:solidFill>
                <a:ea typeface="MS Gothic" pitchFamily="49" charset="-128"/>
              </a:rPr>
              <a:t>Graduated from Telecom </a:t>
            </a:r>
            <a:r>
              <a:rPr lang="en-US" sz="1200" dirty="0" err="1" smtClean="0">
                <a:solidFill>
                  <a:srgbClr val="000000"/>
                </a:solidFill>
                <a:ea typeface="MS Gothic" pitchFamily="49" charset="-128"/>
              </a:rPr>
              <a:t>SudParis</a:t>
            </a:r>
            <a:r>
              <a:rPr lang="en-US" sz="1200" dirty="0" smtClean="0">
                <a:solidFill>
                  <a:srgbClr val="000000"/>
                </a:solidFill>
                <a:ea typeface="MS Gothic" pitchFamily="49" charset="-128"/>
              </a:rPr>
              <a:t> (1997), Chartered Financial Analyst (2008)</a:t>
            </a:r>
            <a:endParaRPr lang="en-US" sz="1200" dirty="0">
              <a:solidFill>
                <a:srgbClr val="000000"/>
              </a:solidFill>
              <a:ea typeface="MS Gothic" pitchFamily="49" charset="-128"/>
            </a:endParaRPr>
          </a:p>
          <a:p>
            <a:pPr marL="249448" indent="-249448" defTabSz="798358" fontAlgn="base">
              <a:spcBef>
                <a:spcPct val="0"/>
              </a:spcBef>
              <a:spcAft>
                <a:spcPct val="0"/>
              </a:spcAft>
              <a:buClr>
                <a:srgbClr val="000000"/>
              </a:buClr>
              <a:buSzPct val="100000"/>
              <a:buFontTx/>
              <a:buChar char="-"/>
            </a:pPr>
            <a:endParaRPr lang="en-US" sz="1300" dirty="0">
              <a:solidFill>
                <a:srgbClr val="000000"/>
              </a:solidFill>
              <a:ea typeface="MS Gothic" pitchFamily="49" charset="-128"/>
            </a:endParaRPr>
          </a:p>
          <a:p>
            <a:pPr marL="249448" indent="-249448" defTabSz="798358" fontAlgn="base">
              <a:spcBef>
                <a:spcPct val="0"/>
              </a:spcBef>
              <a:spcAft>
                <a:spcPct val="0"/>
              </a:spcAft>
              <a:buClr>
                <a:srgbClr val="000000"/>
              </a:buClr>
              <a:buSzPct val="100000"/>
              <a:buFontTx/>
              <a:buChar char="-"/>
            </a:pPr>
            <a:endParaRPr lang="en-US" sz="1300" dirty="0">
              <a:solidFill>
                <a:srgbClr val="000000"/>
              </a:solidFill>
              <a:ea typeface="MS Gothic" pitchFamily="49" charset="-128"/>
            </a:endParaRPr>
          </a:p>
        </p:txBody>
      </p:sp>
      <p:sp>
        <p:nvSpPr>
          <p:cNvPr id="64" name="TextBox 63"/>
          <p:cNvSpPr txBox="1"/>
          <p:nvPr/>
        </p:nvSpPr>
        <p:spPr>
          <a:xfrm>
            <a:off x="1339641" y="3573019"/>
            <a:ext cx="7422890" cy="1068956"/>
          </a:xfrm>
          <a:prstGeom prst="rect">
            <a:avLst/>
          </a:prstGeom>
          <a:noFill/>
        </p:spPr>
        <p:txBody>
          <a:bodyPr wrap="square" lIns="0" tIns="0" rIns="0" bIns="0" rtlCol="0" anchor="t">
            <a:noAutofit/>
          </a:bodyPr>
          <a:lstStyle/>
          <a:p>
            <a:pPr defTabSz="798358" fontAlgn="base">
              <a:spcBef>
                <a:spcPct val="0"/>
              </a:spcBef>
              <a:spcAft>
                <a:spcPts val="263"/>
              </a:spcAft>
              <a:buClr>
                <a:srgbClr val="000000"/>
              </a:buClr>
              <a:buSzPct val="100000"/>
            </a:pPr>
            <a:r>
              <a:rPr lang="en-US" dirty="0" smtClean="0">
                <a:solidFill>
                  <a:schemeClr val="accent1"/>
                </a:solidFill>
                <a:ea typeface="MS Gothic" pitchFamily="49" charset="-128"/>
              </a:rPr>
              <a:t>BNPPAM – Multi Asset Quant &amp; Solutions - Key figures</a:t>
            </a:r>
            <a:endParaRPr lang="en-US" dirty="0">
              <a:solidFill>
                <a:schemeClr val="accent1"/>
              </a:solidFill>
              <a:ea typeface="MS Gothic" pitchFamily="49" charset="-128"/>
            </a:endParaRPr>
          </a:p>
          <a:p>
            <a:pPr marL="249448" indent="-249448" defTabSz="798358" fontAlgn="base">
              <a:spcBef>
                <a:spcPct val="0"/>
              </a:spcBef>
              <a:spcAft>
                <a:spcPct val="0"/>
              </a:spcAft>
              <a:buClr>
                <a:srgbClr val="000000"/>
              </a:buClr>
              <a:buSzPct val="100000"/>
              <a:buFontTx/>
              <a:buChar char="-"/>
            </a:pPr>
            <a:r>
              <a:rPr lang="en-US" sz="1200" dirty="0" smtClean="0">
                <a:solidFill>
                  <a:srgbClr val="000000"/>
                </a:solidFill>
                <a:ea typeface="MS Gothic" pitchFamily="49" charset="-128"/>
              </a:rPr>
              <a:t>13 professionals (8 Portfolio Managers) dedicated to quantitative solutions across all asset classes *</a:t>
            </a:r>
          </a:p>
          <a:p>
            <a:pPr marL="249448" indent="-249448" defTabSz="798358" fontAlgn="base">
              <a:spcBef>
                <a:spcPct val="0"/>
              </a:spcBef>
              <a:spcAft>
                <a:spcPct val="0"/>
              </a:spcAft>
              <a:buClr>
                <a:srgbClr val="000000"/>
              </a:buClr>
              <a:buSzPct val="100000"/>
              <a:buFontTx/>
              <a:buChar char="-"/>
            </a:pPr>
            <a:r>
              <a:rPr lang="en-US" sz="1200" dirty="0" smtClean="0">
                <a:solidFill>
                  <a:srgbClr val="000000"/>
                </a:solidFill>
                <a:ea typeface="MS Gothic" pitchFamily="49" charset="-128"/>
              </a:rPr>
              <a:t>Supported by a transversal Quant Research </a:t>
            </a:r>
            <a:r>
              <a:rPr lang="en-US" sz="1200" dirty="0">
                <a:solidFill>
                  <a:srgbClr val="000000"/>
                </a:solidFill>
                <a:ea typeface="MS Gothic" pitchFamily="49" charset="-128"/>
              </a:rPr>
              <a:t>team </a:t>
            </a:r>
            <a:r>
              <a:rPr lang="en-US" sz="1200" dirty="0" smtClean="0">
                <a:solidFill>
                  <a:srgbClr val="000000"/>
                </a:solidFill>
                <a:ea typeface="MS Gothic" pitchFamily="49" charset="-128"/>
              </a:rPr>
              <a:t>(27 professionals) for </a:t>
            </a:r>
            <a:r>
              <a:rPr lang="en-US" sz="1200" dirty="0">
                <a:solidFill>
                  <a:srgbClr val="000000"/>
                </a:solidFill>
                <a:ea typeface="MS Gothic" pitchFamily="49" charset="-128"/>
              </a:rPr>
              <a:t>quantitative </a:t>
            </a:r>
            <a:r>
              <a:rPr lang="en-US" sz="1200" dirty="0" smtClean="0">
                <a:solidFill>
                  <a:srgbClr val="000000"/>
                </a:solidFill>
                <a:ea typeface="MS Gothic" pitchFamily="49" charset="-128"/>
              </a:rPr>
              <a:t>research *</a:t>
            </a:r>
            <a:endParaRPr lang="en-US" sz="1200" dirty="0">
              <a:solidFill>
                <a:srgbClr val="000000"/>
              </a:solidFill>
              <a:ea typeface="MS Gothic" pitchFamily="49" charset="-128"/>
            </a:endParaRPr>
          </a:p>
          <a:p>
            <a:pPr marL="249448" indent="-249448" defTabSz="798358" fontAlgn="base">
              <a:spcBef>
                <a:spcPct val="0"/>
              </a:spcBef>
              <a:spcAft>
                <a:spcPct val="0"/>
              </a:spcAft>
              <a:buClr>
                <a:srgbClr val="000000"/>
              </a:buClr>
              <a:buSzPct val="100000"/>
              <a:buFontTx/>
              <a:buChar char="-"/>
            </a:pPr>
            <a:r>
              <a:rPr lang="en-US" sz="1200" dirty="0" smtClean="0">
                <a:solidFill>
                  <a:srgbClr val="000000"/>
                </a:solidFill>
                <a:ea typeface="MS Gothic" pitchFamily="49" charset="-128"/>
              </a:rPr>
              <a:t>Managing 10bn EUR of asset in quantitative strategies, of which </a:t>
            </a:r>
            <a:r>
              <a:rPr lang="en-US" sz="1200" b="1" dirty="0" smtClean="0">
                <a:solidFill>
                  <a:srgbClr val="000000"/>
                </a:solidFill>
                <a:ea typeface="MS Gothic" pitchFamily="49" charset="-128"/>
              </a:rPr>
              <a:t>over 3.1bn EUR in Fixed Income *</a:t>
            </a:r>
          </a:p>
          <a:p>
            <a:pPr marL="249448" indent="-249448" defTabSz="798358" fontAlgn="base">
              <a:spcBef>
                <a:spcPct val="0"/>
              </a:spcBef>
              <a:spcAft>
                <a:spcPct val="0"/>
              </a:spcAft>
              <a:buClr>
                <a:srgbClr val="000000"/>
              </a:buClr>
              <a:buSzPct val="100000"/>
              <a:buFontTx/>
              <a:buChar char="-"/>
            </a:pPr>
            <a:r>
              <a:rPr lang="en-US" sz="1200" dirty="0" smtClean="0">
                <a:solidFill>
                  <a:srgbClr val="000000"/>
                </a:solidFill>
                <a:ea typeface="MS Gothic" pitchFamily="49" charset="-128"/>
              </a:rPr>
              <a:t>Provider of factor-based solutions in equities since 2008 and in fixed income since 2009</a:t>
            </a:r>
            <a:endParaRPr lang="en-US" sz="1200" dirty="0">
              <a:solidFill>
                <a:srgbClr val="000000"/>
              </a:solidFill>
              <a:ea typeface="MS Gothic" pitchFamily="49" charset="-128"/>
            </a:endParaRPr>
          </a:p>
        </p:txBody>
      </p:sp>
      <p:grpSp>
        <p:nvGrpSpPr>
          <p:cNvPr id="34" name="Groupe 18"/>
          <p:cNvGrpSpPr>
            <a:grpSpLocks noChangeAspect="1"/>
          </p:cNvGrpSpPr>
          <p:nvPr/>
        </p:nvGrpSpPr>
        <p:grpSpPr>
          <a:xfrm>
            <a:off x="394392" y="3840483"/>
            <a:ext cx="689776" cy="731520"/>
            <a:chOff x="1610888" y="3240078"/>
            <a:chExt cx="559208" cy="559208"/>
          </a:xfrm>
          <a:solidFill>
            <a:schemeClr val="tx1"/>
          </a:solidFill>
        </p:grpSpPr>
        <p:sp>
          <p:nvSpPr>
            <p:cNvPr id="35" name="Arrondir un rectangle avec un coin diagonal 21"/>
            <p:cNvSpPr/>
            <p:nvPr/>
          </p:nvSpPr>
          <p:spPr bwMode="auto">
            <a:xfrm>
              <a:off x="1610888" y="3240078"/>
              <a:ext cx="559208" cy="559208"/>
            </a:xfrm>
            <a:prstGeom prst="round2DiagRect">
              <a:avLst>
                <a:gd name="adj1" fmla="val 9601"/>
                <a:gd name="adj2" fmla="val 0"/>
              </a:avLst>
            </a:prstGeom>
            <a:grpFill/>
            <a:ln w="6350"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427582" fontAlgn="base">
                <a:spcBef>
                  <a:spcPct val="0"/>
                </a:spcBef>
                <a:spcAft>
                  <a:spcPct val="0"/>
                </a:spcAft>
                <a:buClr>
                  <a:srgbClr val="000000"/>
                </a:buClr>
                <a:buSzPct val="100000"/>
              </a:pPr>
              <a:endParaRPr lang="fr-FR" sz="1500" dirty="0" err="1">
                <a:latin typeface="Arial Narrow" pitchFamily="34" charset="0"/>
                <a:ea typeface="MS Gothic" pitchFamily="49" charset="-128"/>
              </a:endParaRPr>
            </a:p>
          </p:txBody>
        </p:sp>
        <p:pic>
          <p:nvPicPr>
            <p:cNvPr id="36" name="Image 22" descr="salaries.png"/>
            <p:cNvPicPr>
              <a:picLocks noChangeAspect="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1645508" y="3326666"/>
              <a:ext cx="523050" cy="349929"/>
            </a:xfrm>
            <a:prstGeom prst="rect">
              <a:avLst/>
            </a:prstGeom>
            <a:grpFill/>
          </p:spPr>
        </p:pic>
      </p:grpSp>
      <p:sp>
        <p:nvSpPr>
          <p:cNvPr id="13" name="Text Placeholder 8"/>
          <p:cNvSpPr txBox="1">
            <a:spLocks/>
          </p:cNvSpPr>
          <p:nvPr/>
        </p:nvSpPr>
        <p:spPr>
          <a:xfrm>
            <a:off x="539552" y="5811669"/>
            <a:ext cx="8446926" cy="237051"/>
          </a:xfrm>
          <a:prstGeom prst="rect">
            <a:avLst/>
          </a:prstGeom>
        </p:spPr>
        <p:txBody>
          <a:bodyPr vert="horz" lIns="0" tIns="0" rIns="0" bIns="0" rtlCol="0" anchor="t" anchorCtr="0">
            <a:normAutofit lnSpcReduction="10000"/>
          </a:bodyPr>
          <a:lstStyle>
            <a:lvl1pPr marL="0" indent="0" algn="l" defTabSz="914400" rtl="0" eaLnBrk="1" latinLnBrk="0" hangingPunct="1">
              <a:lnSpc>
                <a:spcPct val="200000"/>
              </a:lnSpc>
              <a:spcBef>
                <a:spcPts val="200"/>
              </a:spcBef>
              <a:buClr>
                <a:srgbClr val="E6A01E"/>
              </a:buClr>
              <a:buSzPct val="100000"/>
              <a:buFont typeface="+mj-lt"/>
              <a:buNone/>
              <a:tabLst>
                <a:tab pos="2690813" algn="l"/>
              </a:tabLst>
              <a:defRPr sz="2000" b="1" kern="1200" baseline="0">
                <a:solidFill>
                  <a:schemeClr val="bg1"/>
                </a:solidFill>
                <a:latin typeface="+mn-lt"/>
                <a:ea typeface="+mn-ea"/>
                <a:cs typeface="+mn-cs"/>
              </a:defRPr>
            </a:lvl1pPr>
            <a:lvl2pPr marL="457200" indent="0" algn="l" defTabSz="914400" rtl="0" eaLnBrk="1" latinLnBrk="0" hangingPunct="1">
              <a:spcBef>
                <a:spcPts val="200"/>
              </a:spcBef>
              <a:buClr>
                <a:schemeClr val="accent1"/>
              </a:buClr>
              <a:buSzPct val="90000"/>
              <a:buFont typeface="Wingdings" panose="05000000000000000000" pitchFamily="2" charset="2"/>
              <a:buNone/>
              <a:defRPr sz="2000" b="1" i="0" u="none" kern="1200">
                <a:solidFill>
                  <a:schemeClr val="bg1"/>
                </a:solidFill>
                <a:latin typeface="+mn-lt"/>
                <a:ea typeface="+mn-ea"/>
                <a:cs typeface="+mn-cs"/>
              </a:defRPr>
            </a:lvl2pPr>
            <a:lvl3pPr marL="914400" indent="0" algn="l" defTabSz="914400" rtl="0" eaLnBrk="1" latinLnBrk="0" hangingPunct="1">
              <a:spcBef>
                <a:spcPts val="200"/>
              </a:spcBef>
              <a:buFont typeface="Wingdings" panose="05000000000000000000" pitchFamily="2" charset="2"/>
              <a:buNone/>
              <a:defRPr sz="1800" b="1" kern="1200">
                <a:solidFill>
                  <a:schemeClr val="accent1"/>
                </a:solidFill>
                <a:latin typeface="+mn-lt"/>
                <a:ea typeface="+mn-ea"/>
                <a:cs typeface="+mn-cs"/>
              </a:defRPr>
            </a:lvl3pPr>
            <a:lvl4pPr marL="1371600" indent="0" algn="l" defTabSz="914400" rtl="0" eaLnBrk="1" latinLnBrk="0" hangingPunct="1">
              <a:spcBef>
                <a:spcPts val="200"/>
              </a:spcBef>
              <a:buFont typeface="Wingdings" panose="05000000000000000000" pitchFamily="2" charset="2"/>
              <a:buNone/>
              <a:defRPr sz="1600" b="1" kern="1200">
                <a:solidFill>
                  <a:schemeClr val="bg2"/>
                </a:solidFill>
                <a:latin typeface="+mn-lt"/>
                <a:ea typeface="+mn-ea"/>
                <a:cs typeface="+mn-cs"/>
              </a:defRPr>
            </a:lvl4pPr>
            <a:lvl5pPr marL="1828800" indent="0" algn="l" defTabSz="914400" rtl="0" eaLnBrk="1" latinLnBrk="0" hangingPunct="1">
              <a:spcBef>
                <a:spcPts val="200"/>
              </a:spcBef>
              <a:buFontTx/>
              <a:buNone/>
              <a:defRPr sz="1600" b="1" kern="1200">
                <a:solidFill>
                  <a:schemeClr val="bg2"/>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defTabSz="883402">
              <a:spcBef>
                <a:spcPts val="193"/>
              </a:spcBef>
              <a:tabLst>
                <a:tab pos="2599594" algn="l"/>
              </a:tabLst>
              <a:defRPr/>
            </a:pPr>
            <a:r>
              <a:rPr lang="en-GB" altLang="en-US" sz="800" b="0" i="1" dirty="0" smtClean="0">
                <a:solidFill>
                  <a:srgbClr val="000000"/>
                </a:solidFill>
                <a:latin typeface="Arial" panose="020B0604020202020204" pitchFamily="34" charset="0"/>
                <a:cs typeface="Arial" panose="020B0604020202020204" pitchFamily="34" charset="0"/>
              </a:rPr>
              <a:t>* Source</a:t>
            </a:r>
            <a:r>
              <a:rPr lang="en-GB" altLang="en-US" sz="800" b="0" i="1" dirty="0">
                <a:solidFill>
                  <a:srgbClr val="000000"/>
                </a:solidFill>
                <a:latin typeface="Arial" panose="020B0604020202020204" pitchFamily="34" charset="0"/>
                <a:cs typeface="Arial" panose="020B0604020202020204" pitchFamily="34" charset="0"/>
              </a:rPr>
              <a:t>: BNP Paribas </a:t>
            </a:r>
            <a:r>
              <a:rPr lang="en-GB" altLang="en-US" sz="800" b="0" i="1" dirty="0" smtClean="0">
                <a:solidFill>
                  <a:srgbClr val="000000"/>
                </a:solidFill>
                <a:latin typeface="Arial" panose="020B0604020202020204" pitchFamily="34" charset="0"/>
                <a:cs typeface="Arial" panose="020B0604020202020204" pitchFamily="34" charset="0"/>
              </a:rPr>
              <a:t>AM, as of end of 2017</a:t>
            </a:r>
            <a:endParaRPr lang="en-GB" sz="800" b="0" i="1" dirty="0">
              <a:solidFill>
                <a:srgbClr val="000000"/>
              </a:solidFill>
              <a:latin typeface="Arial" panose="020B0604020202020204" pitchFamily="34" charset="0"/>
              <a:cs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44766" y="1268760"/>
            <a:ext cx="814866" cy="1152128"/>
          </a:xfrm>
          <a:prstGeom prst="rect">
            <a:avLst/>
          </a:prstGeom>
        </p:spPr>
      </p:pic>
      <p:sp>
        <p:nvSpPr>
          <p:cNvPr id="3" name="Espace réservé du pied de page 2"/>
          <p:cNvSpPr>
            <a:spLocks noGrp="1"/>
          </p:cNvSpPr>
          <p:nvPr>
            <p:ph type="ftr" sz="quarter" idx="11"/>
          </p:nvPr>
        </p:nvSpPr>
        <p:spPr>
          <a:xfrm>
            <a:off x="6228184" y="6309320"/>
            <a:ext cx="1606404" cy="180000"/>
          </a:xfrm>
        </p:spPr>
        <p:txBody>
          <a:bodyPr/>
          <a:lstStyle/>
          <a:p>
            <a:pPr>
              <a:defRPr/>
            </a:pPr>
            <a:r>
              <a:rPr lang="fr-FR" noProof="0" dirty="0" smtClean="0"/>
              <a:t>Agora de la Gestion Financière - AFG - Af2i</a:t>
            </a:r>
            <a:endParaRPr lang="en-GB" noProof="0" dirty="0"/>
          </a:p>
        </p:txBody>
      </p:sp>
    </p:spTree>
    <p:extLst>
      <p:ext uri="{BB962C8B-B14F-4D97-AF65-F5344CB8AC3E}">
        <p14:creationId xmlns:p14="http://schemas.microsoft.com/office/powerpoint/2010/main" val="1481747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p:cNvSpPr>
            <a:spLocks noGrp="1"/>
          </p:cNvSpPr>
          <p:nvPr>
            <p:ph type="ctrTitle"/>
          </p:nvPr>
        </p:nvSpPr>
        <p:spPr/>
        <p:txBody>
          <a:bodyPr>
            <a:normAutofit/>
          </a:bodyPr>
          <a:lstStyle/>
          <a:p>
            <a:r>
              <a:rPr lang="en-US" dirty="0" smtClean="0"/>
              <a:t/>
            </a:r>
            <a:br>
              <a:rPr lang="en-US" dirty="0" smtClean="0"/>
            </a:br>
            <a:r>
              <a:rPr lang="en-US" dirty="0"/>
              <a:t>FACTORS in fixed income : why and how?</a:t>
            </a:r>
          </a:p>
        </p:txBody>
      </p:sp>
      <p:sp>
        <p:nvSpPr>
          <p:cNvPr id="2" name="Subtitle 1"/>
          <p:cNvSpPr>
            <a:spLocks noGrp="1"/>
          </p:cNvSpPr>
          <p:nvPr>
            <p:ph type="subTitle" idx="1"/>
          </p:nvPr>
        </p:nvSpPr>
        <p:spPr/>
        <p:txBody>
          <a:bodyPr/>
          <a:lstStyle/>
          <a:p>
            <a:r>
              <a:rPr lang="fr-FR" dirty="0"/>
              <a:t>1</a:t>
            </a:r>
          </a:p>
        </p:txBody>
      </p:sp>
      <p:sp>
        <p:nvSpPr>
          <p:cNvPr id="6" name="正方形/長方形 9"/>
          <p:cNvSpPr/>
          <p:nvPr/>
        </p:nvSpPr>
        <p:spPr bwMode="auto">
          <a:xfrm>
            <a:off x="6492522" y="6678588"/>
            <a:ext cx="2525453" cy="169277"/>
          </a:xfrm>
          <a:prstGeom prst="rect">
            <a:avLst/>
          </a:prstGeom>
          <a:noFill/>
          <a:ln w="9525" cap="flat" cmpd="sng" algn="ctr">
            <a:noFill/>
            <a:prstDash val="solid"/>
            <a:round/>
            <a:headEnd type="none" w="med" len="med"/>
            <a:tailEnd type="none" w="med" len="med"/>
          </a:ln>
          <a:effectLst/>
        </p:spPr>
        <p:txBody>
          <a:bodyPr wrap="square" lIns="0" tIns="0" rIns="0" bIns="0" anchor="ctr">
            <a:spAutoFit/>
          </a:bodyPr>
          <a:lstStyle/>
          <a:p>
            <a:pPr algn="r" defTabSz="426526">
              <a:buClr>
                <a:srgbClr val="000000"/>
              </a:buClr>
              <a:buSzPct val="100000"/>
              <a:defRPr/>
            </a:pPr>
            <a:r>
              <a:rPr lang="en-US" altLang="ja-JP" sz="1100" b="1" dirty="0">
                <a:latin typeface="HGｺﾞｼｯｸM" panose="020B0609000000000000" pitchFamily="49" charset="-128"/>
                <a:ea typeface="HGｺﾞｼｯｸM" panose="020B0609000000000000" pitchFamily="49" charset="-128"/>
                <a:cs typeface="Arial" pitchFamily="34" charset="0"/>
              </a:rPr>
              <a:t>P2</a:t>
            </a:r>
            <a:r>
              <a:rPr lang="ja-JP" altLang="en-US" sz="1100" b="1" dirty="0">
                <a:latin typeface="HGｺﾞｼｯｸM" panose="020B0609000000000000" pitchFamily="49" charset="-128"/>
                <a:ea typeface="HGｺﾞｼｯｸM" panose="020B0609000000000000" pitchFamily="49" charset="-128"/>
                <a:cs typeface="Arial" pitchFamily="34" charset="0"/>
              </a:rPr>
              <a:t>のご留意事項をご確認ください。</a:t>
            </a:r>
          </a:p>
        </p:txBody>
      </p:sp>
      <p:sp>
        <p:nvSpPr>
          <p:cNvPr id="3" name="Espace réservé du pied de page 2"/>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3184296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0" dirty="0"/>
              <a:t>Understanding drivers of risk and return</a:t>
            </a:r>
          </a:p>
        </p:txBody>
      </p:sp>
      <p:sp>
        <p:nvSpPr>
          <p:cNvPr id="21" name="Text Placeholder 8"/>
          <p:cNvSpPr txBox="1">
            <a:spLocks/>
          </p:cNvSpPr>
          <p:nvPr/>
        </p:nvSpPr>
        <p:spPr>
          <a:xfrm>
            <a:off x="539552" y="5811669"/>
            <a:ext cx="8446926" cy="237051"/>
          </a:xfrm>
          <a:prstGeom prst="rect">
            <a:avLst/>
          </a:prstGeom>
        </p:spPr>
        <p:txBody>
          <a:bodyPr vert="horz" lIns="0" tIns="0" rIns="0" bIns="0" rtlCol="0" anchor="t" anchorCtr="0">
            <a:normAutofit lnSpcReduction="10000"/>
          </a:bodyPr>
          <a:lstStyle>
            <a:lvl1pPr marL="0" indent="0" algn="l" defTabSz="914400" rtl="0" eaLnBrk="1" latinLnBrk="0" hangingPunct="1">
              <a:lnSpc>
                <a:spcPct val="200000"/>
              </a:lnSpc>
              <a:spcBef>
                <a:spcPts val="200"/>
              </a:spcBef>
              <a:buClr>
                <a:srgbClr val="E6A01E"/>
              </a:buClr>
              <a:buSzPct val="100000"/>
              <a:buFont typeface="+mj-lt"/>
              <a:buNone/>
              <a:tabLst>
                <a:tab pos="2690813" algn="l"/>
              </a:tabLst>
              <a:defRPr sz="2000" b="1" kern="1200" baseline="0">
                <a:solidFill>
                  <a:schemeClr val="bg1"/>
                </a:solidFill>
                <a:latin typeface="+mn-lt"/>
                <a:ea typeface="+mn-ea"/>
                <a:cs typeface="+mn-cs"/>
              </a:defRPr>
            </a:lvl1pPr>
            <a:lvl2pPr marL="457200" indent="0" algn="l" defTabSz="914400" rtl="0" eaLnBrk="1" latinLnBrk="0" hangingPunct="1">
              <a:spcBef>
                <a:spcPts val="200"/>
              </a:spcBef>
              <a:buClr>
                <a:schemeClr val="accent1"/>
              </a:buClr>
              <a:buSzPct val="90000"/>
              <a:buFont typeface="Wingdings" panose="05000000000000000000" pitchFamily="2" charset="2"/>
              <a:buNone/>
              <a:defRPr sz="2000" b="1" i="0" u="none" kern="1200">
                <a:solidFill>
                  <a:schemeClr val="bg1"/>
                </a:solidFill>
                <a:latin typeface="+mn-lt"/>
                <a:ea typeface="+mn-ea"/>
                <a:cs typeface="+mn-cs"/>
              </a:defRPr>
            </a:lvl2pPr>
            <a:lvl3pPr marL="914400" indent="0" algn="l" defTabSz="914400" rtl="0" eaLnBrk="1" latinLnBrk="0" hangingPunct="1">
              <a:spcBef>
                <a:spcPts val="200"/>
              </a:spcBef>
              <a:buFont typeface="Wingdings" panose="05000000000000000000" pitchFamily="2" charset="2"/>
              <a:buNone/>
              <a:defRPr sz="1800" b="1" kern="1200">
                <a:solidFill>
                  <a:schemeClr val="accent1"/>
                </a:solidFill>
                <a:latin typeface="+mn-lt"/>
                <a:ea typeface="+mn-ea"/>
                <a:cs typeface="+mn-cs"/>
              </a:defRPr>
            </a:lvl3pPr>
            <a:lvl4pPr marL="1371600" indent="0" algn="l" defTabSz="914400" rtl="0" eaLnBrk="1" latinLnBrk="0" hangingPunct="1">
              <a:spcBef>
                <a:spcPts val="200"/>
              </a:spcBef>
              <a:buFont typeface="Wingdings" panose="05000000000000000000" pitchFamily="2" charset="2"/>
              <a:buNone/>
              <a:defRPr sz="1600" b="1" kern="1200">
                <a:solidFill>
                  <a:schemeClr val="bg2"/>
                </a:solidFill>
                <a:latin typeface="+mn-lt"/>
                <a:ea typeface="+mn-ea"/>
                <a:cs typeface="+mn-cs"/>
              </a:defRPr>
            </a:lvl4pPr>
            <a:lvl5pPr marL="1828800" indent="0" algn="l" defTabSz="914400" rtl="0" eaLnBrk="1" latinLnBrk="0" hangingPunct="1">
              <a:spcBef>
                <a:spcPts val="200"/>
              </a:spcBef>
              <a:buFontTx/>
              <a:buNone/>
              <a:defRPr sz="1600" b="1" kern="1200">
                <a:solidFill>
                  <a:schemeClr val="bg2"/>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defTabSz="883402">
              <a:spcBef>
                <a:spcPts val="193"/>
              </a:spcBef>
              <a:tabLst>
                <a:tab pos="2599594" algn="l"/>
              </a:tabLst>
              <a:defRPr/>
            </a:pPr>
            <a:r>
              <a:rPr lang="en-GB" altLang="en-US" sz="800" b="0" i="1" dirty="0">
                <a:solidFill>
                  <a:srgbClr val="000000"/>
                </a:solidFill>
                <a:latin typeface="Arial" panose="020B0604020202020204" pitchFamily="34" charset="0"/>
                <a:cs typeface="Arial" panose="020B0604020202020204" pitchFamily="34" charset="0"/>
              </a:rPr>
              <a:t>Source: BNP Paribas </a:t>
            </a:r>
            <a:r>
              <a:rPr lang="en-GB" altLang="en-US" sz="800" b="0" i="1" dirty="0" smtClean="0">
                <a:solidFill>
                  <a:srgbClr val="000000"/>
                </a:solidFill>
                <a:latin typeface="Arial" panose="020B0604020202020204" pitchFamily="34" charset="0"/>
                <a:cs typeface="Arial" panose="020B0604020202020204" pitchFamily="34" charset="0"/>
              </a:rPr>
              <a:t>AM, </a:t>
            </a:r>
            <a:r>
              <a:rPr lang="en-GB" altLang="en-US" sz="800" b="0" i="1" dirty="0">
                <a:solidFill>
                  <a:srgbClr val="000000"/>
                </a:solidFill>
                <a:latin typeface="Arial" panose="020B0604020202020204" pitchFamily="34" charset="0"/>
                <a:cs typeface="Arial" panose="020B0604020202020204" pitchFamily="34" charset="0"/>
              </a:rPr>
              <a:t>for illustrative purpose only</a:t>
            </a:r>
            <a:endParaRPr lang="en-GB" sz="800" b="0" i="1" dirty="0">
              <a:solidFill>
                <a:srgbClr val="000000"/>
              </a:solidFill>
              <a:latin typeface="Arial" panose="020B0604020202020204" pitchFamily="34" charset="0"/>
              <a:cs typeface="Arial" panose="020B0604020202020204" pitchFamily="34" charset="0"/>
            </a:endParaRPr>
          </a:p>
        </p:txBody>
      </p:sp>
      <p:sp>
        <p:nvSpPr>
          <p:cNvPr id="39" name="TextBox 38"/>
          <p:cNvSpPr txBox="1"/>
          <p:nvPr/>
        </p:nvSpPr>
        <p:spPr>
          <a:xfrm>
            <a:off x="2987832" y="1660875"/>
            <a:ext cx="2250827" cy="1448220"/>
          </a:xfrm>
          <a:prstGeom prst="rect">
            <a:avLst/>
          </a:prstGeom>
          <a:solidFill>
            <a:schemeClr val="accent3">
              <a:lumMod val="20000"/>
              <a:lumOff val="80000"/>
            </a:schemeClr>
          </a:solidFill>
        </p:spPr>
        <p:txBody>
          <a:bodyPr wrap="square" lIns="77430" tIns="38715" rIns="77430" bIns="38715" rtlCol="0" anchor="ctr" anchorCtr="0">
            <a:noAutofit/>
          </a:bodyPr>
          <a:lstStyle/>
          <a:p>
            <a:pPr defTabSz="883402">
              <a:spcAft>
                <a:spcPts val="600"/>
              </a:spcAft>
              <a:defRPr/>
            </a:pPr>
            <a:r>
              <a:rPr lang="en-GB" sz="1600" kern="0" dirty="0">
                <a:solidFill>
                  <a:srgbClr val="000000"/>
                </a:solidFill>
              </a:rPr>
              <a:t>Traditional beta</a:t>
            </a:r>
          </a:p>
          <a:p>
            <a:pPr marL="174840" indent="-174840" defTabSz="883402">
              <a:buClr>
                <a:srgbClr val="00A76C"/>
              </a:buClr>
              <a:buFont typeface="Wingdings" pitchFamily="2" charset="2"/>
              <a:buChar char="§"/>
              <a:defRPr/>
            </a:pPr>
            <a:r>
              <a:rPr lang="en-GB" sz="1200" kern="0" dirty="0" smtClean="0">
                <a:solidFill>
                  <a:srgbClr val="000000"/>
                </a:solidFill>
              </a:rPr>
              <a:t>In equities: beta to market </a:t>
            </a:r>
            <a:r>
              <a:rPr lang="en-GB" sz="1200" kern="0" dirty="0">
                <a:solidFill>
                  <a:srgbClr val="000000"/>
                </a:solidFill>
              </a:rPr>
              <a:t>cap </a:t>
            </a:r>
            <a:r>
              <a:rPr lang="en-GB" sz="1200" kern="0" dirty="0" smtClean="0">
                <a:solidFill>
                  <a:srgbClr val="000000"/>
                </a:solidFill>
              </a:rPr>
              <a:t>indices</a:t>
            </a:r>
          </a:p>
          <a:p>
            <a:pPr marL="174840" indent="-174840" defTabSz="883402">
              <a:buClr>
                <a:srgbClr val="00A76C"/>
              </a:buClr>
              <a:buFont typeface="Wingdings" pitchFamily="2" charset="2"/>
              <a:buChar char="§"/>
              <a:defRPr/>
            </a:pPr>
            <a:r>
              <a:rPr lang="en-GB" sz="1200" kern="0" dirty="0" smtClean="0">
                <a:solidFill>
                  <a:srgbClr val="000000"/>
                </a:solidFill>
              </a:rPr>
              <a:t>In fixed income: duration and credit risk</a:t>
            </a:r>
            <a:endParaRPr lang="en-GB" sz="1200" kern="0" dirty="0">
              <a:solidFill>
                <a:srgbClr val="000000"/>
              </a:solidFill>
            </a:endParaRPr>
          </a:p>
        </p:txBody>
      </p:sp>
      <p:sp>
        <p:nvSpPr>
          <p:cNvPr id="40" name="TextBox 39"/>
          <p:cNvSpPr txBox="1"/>
          <p:nvPr/>
        </p:nvSpPr>
        <p:spPr>
          <a:xfrm>
            <a:off x="2987831" y="3194487"/>
            <a:ext cx="2250827" cy="1323592"/>
          </a:xfrm>
          <a:prstGeom prst="rect">
            <a:avLst/>
          </a:prstGeom>
          <a:solidFill>
            <a:schemeClr val="accent2">
              <a:lumMod val="20000"/>
              <a:lumOff val="80000"/>
            </a:schemeClr>
          </a:solidFill>
          <a:ln>
            <a:solidFill>
              <a:schemeClr val="bg2"/>
            </a:solidFill>
          </a:ln>
        </p:spPr>
        <p:txBody>
          <a:bodyPr wrap="square" lIns="77430" tIns="38715" rIns="77430" bIns="38715" rtlCol="0" anchor="ctr" anchorCtr="0">
            <a:noAutofit/>
          </a:bodyPr>
          <a:lstStyle/>
          <a:p>
            <a:pPr defTabSz="883402">
              <a:spcAft>
                <a:spcPts val="600"/>
              </a:spcAft>
              <a:defRPr/>
            </a:pPr>
            <a:r>
              <a:rPr lang="en-GB" sz="1600" kern="0" dirty="0">
                <a:solidFill>
                  <a:srgbClr val="000000"/>
                </a:solidFill>
              </a:rPr>
              <a:t>Factor exposure</a:t>
            </a:r>
          </a:p>
          <a:p>
            <a:pPr marL="174840" indent="-174840" defTabSz="883402">
              <a:buClr>
                <a:srgbClr val="00A76C"/>
              </a:buClr>
              <a:buFont typeface="Wingdings" pitchFamily="2" charset="2"/>
              <a:buChar char="§"/>
              <a:defRPr/>
            </a:pPr>
            <a:r>
              <a:rPr lang="en-GB" sz="1200" kern="0" dirty="0" smtClean="0">
                <a:solidFill>
                  <a:srgbClr val="000000"/>
                </a:solidFill>
              </a:rPr>
              <a:t>Explicit factor investment</a:t>
            </a:r>
            <a:endParaRPr lang="en-GB" sz="1200" kern="0" dirty="0">
              <a:solidFill>
                <a:srgbClr val="000000"/>
              </a:solidFill>
            </a:endParaRPr>
          </a:p>
          <a:p>
            <a:pPr marL="174840" indent="-174840" defTabSz="883402">
              <a:buClr>
                <a:srgbClr val="00A76C"/>
              </a:buClr>
              <a:buFont typeface="Wingdings" pitchFamily="2" charset="2"/>
              <a:buChar char="§"/>
              <a:defRPr/>
            </a:pPr>
            <a:r>
              <a:rPr lang="en-GB" sz="1200" kern="0" dirty="0" smtClean="0">
                <a:solidFill>
                  <a:srgbClr val="000000"/>
                </a:solidFill>
              </a:rPr>
              <a:t>Indirect exposure to factors</a:t>
            </a:r>
            <a:endParaRPr lang="en-GB" sz="1200" kern="0" dirty="0">
              <a:solidFill>
                <a:srgbClr val="000000"/>
              </a:solidFill>
            </a:endParaRPr>
          </a:p>
        </p:txBody>
      </p:sp>
      <p:sp>
        <p:nvSpPr>
          <p:cNvPr id="41" name="TextBox 40"/>
          <p:cNvSpPr txBox="1"/>
          <p:nvPr/>
        </p:nvSpPr>
        <p:spPr>
          <a:xfrm>
            <a:off x="2987825" y="4587741"/>
            <a:ext cx="2250826" cy="1063233"/>
          </a:xfrm>
          <a:prstGeom prst="rect">
            <a:avLst/>
          </a:prstGeom>
          <a:solidFill>
            <a:schemeClr val="accent3">
              <a:lumMod val="20000"/>
              <a:lumOff val="80000"/>
            </a:schemeClr>
          </a:solidFill>
        </p:spPr>
        <p:txBody>
          <a:bodyPr wrap="square" lIns="77430" tIns="38715" rIns="77430" bIns="38715" rtlCol="0" anchor="ctr" anchorCtr="0">
            <a:noAutofit/>
          </a:bodyPr>
          <a:lstStyle/>
          <a:p>
            <a:pPr defTabSz="883402">
              <a:spcAft>
                <a:spcPts val="600"/>
              </a:spcAft>
              <a:defRPr/>
            </a:pPr>
            <a:r>
              <a:rPr lang="en-GB" sz="1600" kern="0" dirty="0" smtClean="0">
                <a:solidFill>
                  <a:srgbClr val="000000"/>
                </a:solidFill>
              </a:rPr>
              <a:t>Other alpha</a:t>
            </a:r>
          </a:p>
          <a:p>
            <a:pPr marL="174840" indent="-174840" defTabSz="883402">
              <a:spcAft>
                <a:spcPts val="600"/>
              </a:spcAft>
              <a:buClr>
                <a:srgbClr val="00A76C"/>
              </a:buClr>
              <a:buFont typeface="Wingdings" pitchFamily="2" charset="2"/>
              <a:buChar char="§"/>
              <a:defRPr/>
            </a:pPr>
            <a:r>
              <a:rPr lang="en-GB" sz="1200" kern="0" dirty="0" smtClean="0">
                <a:solidFill>
                  <a:srgbClr val="000000"/>
                </a:solidFill>
              </a:rPr>
              <a:t>Manager </a:t>
            </a:r>
            <a:r>
              <a:rPr lang="en-GB" sz="1200" kern="0" dirty="0">
                <a:solidFill>
                  <a:srgbClr val="000000"/>
                </a:solidFill>
              </a:rPr>
              <a:t>skill (</a:t>
            </a:r>
            <a:r>
              <a:rPr lang="en-GB" sz="1200" kern="0" dirty="0" smtClean="0">
                <a:solidFill>
                  <a:srgbClr val="000000"/>
                </a:solidFill>
              </a:rPr>
              <a:t>non-systematic</a:t>
            </a:r>
            <a:r>
              <a:rPr lang="en-GB" sz="1200" kern="0" dirty="0">
                <a:solidFill>
                  <a:srgbClr val="000000"/>
                </a:solidFill>
              </a:rPr>
              <a:t>)</a:t>
            </a:r>
          </a:p>
          <a:p>
            <a:pPr defTabSz="883402">
              <a:spcAft>
                <a:spcPts val="600"/>
              </a:spcAft>
              <a:defRPr/>
            </a:pPr>
            <a:endParaRPr lang="en-GB" sz="1600" kern="0" dirty="0">
              <a:solidFill>
                <a:srgbClr val="000000"/>
              </a:solidFill>
            </a:endParaRPr>
          </a:p>
        </p:txBody>
      </p:sp>
      <p:sp>
        <p:nvSpPr>
          <p:cNvPr id="42" name="TextBox 41"/>
          <p:cNvSpPr txBox="1"/>
          <p:nvPr/>
        </p:nvSpPr>
        <p:spPr>
          <a:xfrm>
            <a:off x="539560" y="1237457"/>
            <a:ext cx="4699099" cy="370683"/>
          </a:xfrm>
          <a:prstGeom prst="rect">
            <a:avLst/>
          </a:prstGeom>
          <a:solidFill>
            <a:srgbClr val="00915A"/>
          </a:solidFill>
          <a:ln>
            <a:solidFill>
              <a:srgbClr val="00915A"/>
            </a:solidFill>
          </a:ln>
        </p:spPr>
        <p:txBody>
          <a:bodyPr wrap="square" lIns="77430" tIns="38715" rIns="77430" bIns="38715" rtlCol="0" anchor="ctr" anchorCtr="0">
            <a:noAutofit/>
          </a:bodyPr>
          <a:lstStyle/>
          <a:p>
            <a:pPr algn="ctr" defTabSz="883402">
              <a:defRPr/>
            </a:pPr>
            <a:r>
              <a:rPr lang="en-GB" kern="0" dirty="0" smtClean="0">
                <a:solidFill>
                  <a:srgbClr val="FFFFFF"/>
                </a:solidFill>
              </a:rPr>
              <a:t>Breaking down asset risks and returns</a:t>
            </a:r>
            <a:endParaRPr lang="en-GB" kern="0" dirty="0">
              <a:solidFill>
                <a:srgbClr val="FFFFFF"/>
              </a:solidFill>
            </a:endParaRPr>
          </a:p>
        </p:txBody>
      </p:sp>
      <p:sp>
        <p:nvSpPr>
          <p:cNvPr id="43" name="TextBox 42"/>
          <p:cNvSpPr txBox="1"/>
          <p:nvPr/>
        </p:nvSpPr>
        <p:spPr>
          <a:xfrm>
            <a:off x="5357518" y="1237457"/>
            <a:ext cx="2869588" cy="370683"/>
          </a:xfrm>
          <a:prstGeom prst="rect">
            <a:avLst/>
          </a:prstGeom>
          <a:solidFill>
            <a:srgbClr val="00915A"/>
          </a:solidFill>
        </p:spPr>
        <p:txBody>
          <a:bodyPr wrap="square" lIns="77430" tIns="38715" rIns="77430" bIns="38715" rtlCol="0" anchor="ctr" anchorCtr="0">
            <a:noAutofit/>
          </a:bodyPr>
          <a:lstStyle/>
          <a:p>
            <a:pPr algn="ctr" defTabSz="883402">
              <a:defRPr/>
            </a:pPr>
            <a:r>
              <a:rPr lang="en-GB" kern="0" dirty="0">
                <a:solidFill>
                  <a:srgbClr val="FFFFFF"/>
                </a:solidFill>
              </a:rPr>
              <a:t>Examples</a:t>
            </a:r>
          </a:p>
        </p:txBody>
      </p:sp>
      <p:sp>
        <p:nvSpPr>
          <p:cNvPr id="44" name="TextBox 43"/>
          <p:cNvSpPr txBox="1"/>
          <p:nvPr/>
        </p:nvSpPr>
        <p:spPr>
          <a:xfrm>
            <a:off x="5357516" y="1660923"/>
            <a:ext cx="2869588" cy="1448173"/>
          </a:xfrm>
          <a:prstGeom prst="rect">
            <a:avLst/>
          </a:prstGeom>
          <a:solidFill>
            <a:schemeClr val="accent3">
              <a:lumMod val="20000"/>
              <a:lumOff val="80000"/>
            </a:schemeClr>
          </a:solidFill>
        </p:spPr>
        <p:txBody>
          <a:bodyPr wrap="square" lIns="77430" tIns="38715" rIns="77430" bIns="38715" rtlCol="0" anchor="ctr" anchorCtr="0">
            <a:noAutofit/>
          </a:bodyPr>
          <a:lstStyle/>
          <a:p>
            <a:pPr marL="174840" indent="-174840" defTabSz="883402">
              <a:buClr>
                <a:srgbClr val="00A76C"/>
              </a:buClr>
              <a:buFont typeface="Wingdings" pitchFamily="2" charset="2"/>
              <a:buChar char="§"/>
              <a:defRPr/>
            </a:pPr>
            <a:r>
              <a:rPr lang="en-GB" sz="1200" kern="0" dirty="0" smtClean="0">
                <a:solidFill>
                  <a:srgbClr val="000000"/>
                </a:solidFill>
              </a:rPr>
              <a:t>In equities</a:t>
            </a:r>
            <a:r>
              <a:rPr lang="en-GB" sz="1200" kern="0" dirty="0">
                <a:solidFill>
                  <a:srgbClr val="000000"/>
                </a:solidFill>
              </a:rPr>
              <a:t>: traditional indices (MSCI World, S&amp;P500, STOXX Europe 600</a:t>
            </a:r>
            <a:r>
              <a:rPr lang="en-GB" sz="1200" kern="0" dirty="0" smtClean="0">
                <a:solidFill>
                  <a:srgbClr val="000000"/>
                </a:solidFill>
              </a:rPr>
              <a:t>)</a:t>
            </a:r>
          </a:p>
          <a:p>
            <a:pPr marL="174840" indent="-174840" defTabSz="883402">
              <a:buClr>
                <a:srgbClr val="00A76C"/>
              </a:buClr>
              <a:buFont typeface="Wingdings" pitchFamily="2" charset="2"/>
              <a:buChar char="§"/>
              <a:defRPr/>
            </a:pPr>
            <a:endParaRPr lang="en-GB" sz="1200" kern="0" dirty="0">
              <a:solidFill>
                <a:srgbClr val="000000"/>
              </a:solidFill>
            </a:endParaRPr>
          </a:p>
          <a:p>
            <a:pPr marL="174840" indent="-174840" defTabSz="883402">
              <a:buClr>
                <a:srgbClr val="00A76C"/>
              </a:buClr>
              <a:buFont typeface="Wingdings" pitchFamily="2" charset="2"/>
              <a:buChar char="§"/>
              <a:defRPr/>
            </a:pPr>
            <a:r>
              <a:rPr lang="en-GB" sz="1200" kern="0" dirty="0" smtClean="0">
                <a:solidFill>
                  <a:srgbClr val="000000"/>
                </a:solidFill>
              </a:rPr>
              <a:t>In fixed Income: Sovereign, Investment </a:t>
            </a:r>
            <a:r>
              <a:rPr lang="en-GB" sz="1200" kern="0" dirty="0">
                <a:solidFill>
                  <a:srgbClr val="000000"/>
                </a:solidFill>
              </a:rPr>
              <a:t>Grade &amp; High </a:t>
            </a:r>
            <a:r>
              <a:rPr lang="en-GB" sz="1200" dirty="0" smtClean="0">
                <a:solidFill>
                  <a:srgbClr val="000000"/>
                </a:solidFill>
              </a:rPr>
              <a:t>Yield, short/long duration indices</a:t>
            </a:r>
            <a:endParaRPr lang="en-GB" sz="1200" dirty="0">
              <a:solidFill>
                <a:srgbClr val="000000"/>
              </a:solidFill>
            </a:endParaRPr>
          </a:p>
        </p:txBody>
      </p:sp>
      <p:sp>
        <p:nvSpPr>
          <p:cNvPr id="45" name="TextBox 44"/>
          <p:cNvSpPr txBox="1"/>
          <p:nvPr/>
        </p:nvSpPr>
        <p:spPr>
          <a:xfrm>
            <a:off x="5319560" y="3194487"/>
            <a:ext cx="2878944" cy="1323592"/>
          </a:xfrm>
          <a:prstGeom prst="rect">
            <a:avLst/>
          </a:prstGeom>
          <a:solidFill>
            <a:schemeClr val="accent2">
              <a:lumMod val="20000"/>
              <a:lumOff val="80000"/>
            </a:schemeClr>
          </a:solidFill>
          <a:ln>
            <a:solidFill>
              <a:schemeClr val="bg2"/>
            </a:solidFill>
          </a:ln>
        </p:spPr>
        <p:txBody>
          <a:bodyPr wrap="square" lIns="77430" tIns="38715" rIns="77430" bIns="38715" rtlCol="0" anchor="ctr" anchorCtr="0">
            <a:noAutofit/>
          </a:bodyPr>
          <a:lstStyle/>
          <a:p>
            <a:pPr marL="174840" indent="-174840" defTabSz="883402">
              <a:buClr>
                <a:srgbClr val="00A76C"/>
              </a:buClr>
              <a:buFont typeface="Wingdings" pitchFamily="2" charset="2"/>
              <a:buChar char="§"/>
              <a:defRPr/>
            </a:pPr>
            <a:r>
              <a:rPr lang="en-GB" sz="1200" kern="0" dirty="0" smtClean="0">
                <a:solidFill>
                  <a:srgbClr val="000000"/>
                </a:solidFill>
              </a:rPr>
              <a:t>Value / Carry</a:t>
            </a:r>
          </a:p>
          <a:p>
            <a:pPr marL="174840" indent="-174840" defTabSz="883402">
              <a:buClr>
                <a:srgbClr val="00A76C"/>
              </a:buClr>
              <a:buFont typeface="Wingdings" pitchFamily="2" charset="2"/>
              <a:buChar char="§"/>
              <a:defRPr/>
            </a:pPr>
            <a:r>
              <a:rPr lang="en-GB" sz="1200" kern="0" dirty="0" smtClean="0">
                <a:solidFill>
                  <a:srgbClr val="000000"/>
                </a:solidFill>
              </a:rPr>
              <a:t>Low Risk</a:t>
            </a:r>
            <a:endParaRPr lang="en-GB" sz="1200" kern="0" dirty="0">
              <a:solidFill>
                <a:srgbClr val="000000"/>
              </a:solidFill>
            </a:endParaRPr>
          </a:p>
          <a:p>
            <a:pPr marL="174840" indent="-174840" defTabSz="883402">
              <a:buClr>
                <a:srgbClr val="00A76C"/>
              </a:buClr>
              <a:buFont typeface="Wingdings" pitchFamily="2" charset="2"/>
              <a:buChar char="§"/>
              <a:defRPr/>
            </a:pPr>
            <a:r>
              <a:rPr lang="en-GB" sz="1200" kern="0" dirty="0" smtClean="0">
                <a:solidFill>
                  <a:srgbClr val="000000"/>
                </a:solidFill>
              </a:rPr>
              <a:t>Quality / Fundamentals</a:t>
            </a:r>
            <a:endParaRPr lang="en-GB" sz="1200" kern="0" dirty="0">
              <a:solidFill>
                <a:srgbClr val="000000"/>
              </a:solidFill>
            </a:endParaRPr>
          </a:p>
          <a:p>
            <a:pPr marL="174840" indent="-174840" defTabSz="883402">
              <a:buClr>
                <a:srgbClr val="00A76C"/>
              </a:buClr>
              <a:buFont typeface="Wingdings" pitchFamily="2" charset="2"/>
              <a:buChar char="§"/>
              <a:defRPr/>
            </a:pPr>
            <a:r>
              <a:rPr lang="en-GB" sz="1200" kern="0" dirty="0" smtClean="0">
                <a:solidFill>
                  <a:srgbClr val="000000"/>
                </a:solidFill>
              </a:rPr>
              <a:t>Momentum</a:t>
            </a:r>
          </a:p>
          <a:p>
            <a:pPr marL="174840" indent="-174840" defTabSz="883402">
              <a:buClr>
                <a:srgbClr val="00A76C"/>
              </a:buClr>
              <a:buFont typeface="Wingdings" pitchFamily="2" charset="2"/>
              <a:buChar char="§"/>
              <a:defRPr/>
            </a:pPr>
            <a:r>
              <a:rPr lang="en-GB" sz="1200" kern="0" dirty="0">
                <a:solidFill>
                  <a:srgbClr val="000000"/>
                </a:solidFill>
              </a:rPr>
              <a:t>Size</a:t>
            </a:r>
          </a:p>
        </p:txBody>
      </p:sp>
      <p:sp>
        <p:nvSpPr>
          <p:cNvPr id="51" name="TextBox 50"/>
          <p:cNvSpPr txBox="1"/>
          <p:nvPr/>
        </p:nvSpPr>
        <p:spPr>
          <a:xfrm>
            <a:off x="922834" y="1660875"/>
            <a:ext cx="1512168" cy="1448220"/>
          </a:xfrm>
          <a:prstGeom prst="rect">
            <a:avLst/>
          </a:prstGeom>
          <a:solidFill>
            <a:schemeClr val="accent3">
              <a:lumMod val="20000"/>
              <a:lumOff val="80000"/>
            </a:schemeClr>
          </a:solidFill>
        </p:spPr>
        <p:txBody>
          <a:bodyPr wrap="square" lIns="77430" tIns="38715" rIns="77430" bIns="38715" rtlCol="0" anchor="ctr" anchorCtr="0">
            <a:noAutofit/>
          </a:bodyPr>
          <a:lstStyle/>
          <a:p>
            <a:pPr defTabSz="883402">
              <a:defRPr/>
            </a:pPr>
            <a:r>
              <a:rPr lang="en-GB" kern="0" dirty="0" smtClean="0">
                <a:solidFill>
                  <a:srgbClr val="000000"/>
                </a:solidFill>
              </a:rPr>
              <a:t>Directional market </a:t>
            </a:r>
            <a:r>
              <a:rPr lang="en-GB" kern="0" dirty="0">
                <a:solidFill>
                  <a:srgbClr val="000000"/>
                </a:solidFill>
              </a:rPr>
              <a:t>risk</a:t>
            </a:r>
          </a:p>
        </p:txBody>
      </p:sp>
      <p:sp>
        <p:nvSpPr>
          <p:cNvPr id="52" name="TextBox 51"/>
          <p:cNvSpPr txBox="1"/>
          <p:nvPr/>
        </p:nvSpPr>
        <p:spPr>
          <a:xfrm>
            <a:off x="922834" y="3175769"/>
            <a:ext cx="1512168" cy="1342309"/>
          </a:xfrm>
          <a:prstGeom prst="rect">
            <a:avLst/>
          </a:prstGeom>
          <a:solidFill>
            <a:srgbClr val="939598">
              <a:lumMod val="20000"/>
              <a:lumOff val="80000"/>
            </a:srgbClr>
          </a:solidFill>
        </p:spPr>
        <p:txBody>
          <a:bodyPr wrap="square" lIns="77430" tIns="38715" rIns="77430" bIns="38715" rtlCol="0" anchor="ctr" anchorCtr="0">
            <a:noAutofit/>
          </a:bodyPr>
          <a:lstStyle/>
          <a:p>
            <a:pPr defTabSz="883402">
              <a:defRPr/>
            </a:pPr>
            <a:r>
              <a:rPr lang="en-GB" kern="0" dirty="0">
                <a:solidFill>
                  <a:srgbClr val="000000"/>
                </a:solidFill>
              </a:rPr>
              <a:t>Factor </a:t>
            </a:r>
            <a:r>
              <a:rPr lang="en-GB" kern="0" dirty="0" err="1">
                <a:solidFill>
                  <a:srgbClr val="000000"/>
                </a:solidFill>
              </a:rPr>
              <a:t>premia</a:t>
            </a:r>
            <a:endParaRPr lang="en-GB" kern="0" dirty="0">
              <a:solidFill>
                <a:srgbClr val="000000"/>
              </a:solidFill>
            </a:endParaRPr>
          </a:p>
        </p:txBody>
      </p:sp>
      <p:sp>
        <p:nvSpPr>
          <p:cNvPr id="53" name="TextBox 5"/>
          <p:cNvSpPr txBox="1"/>
          <p:nvPr/>
        </p:nvSpPr>
        <p:spPr>
          <a:xfrm>
            <a:off x="922837" y="4587737"/>
            <a:ext cx="1501943" cy="1090667"/>
          </a:xfrm>
          <a:prstGeom prst="rect">
            <a:avLst/>
          </a:prstGeom>
          <a:solidFill>
            <a:schemeClr val="accent3">
              <a:lumMod val="20000"/>
              <a:lumOff val="80000"/>
            </a:schemeClr>
          </a:solidFill>
        </p:spPr>
        <p:txBody>
          <a:bodyPr wrap="square" lIns="77430" tIns="38715" rIns="77430" bIns="38715" rtlCol="0" anchor="ctr" anchorCtr="0">
            <a:noAutofit/>
          </a:bodyPr>
          <a:lstStyle/>
          <a:p>
            <a:pPr defTabSz="883402">
              <a:defRPr/>
            </a:pPr>
            <a:r>
              <a:rPr lang="en-GB" kern="0" dirty="0">
                <a:solidFill>
                  <a:srgbClr val="000000"/>
                </a:solidFill>
              </a:rPr>
              <a:t>Unexplained returns</a:t>
            </a:r>
          </a:p>
        </p:txBody>
      </p:sp>
      <p:sp>
        <p:nvSpPr>
          <p:cNvPr id="18" name="TextBox 17"/>
          <p:cNvSpPr txBox="1"/>
          <p:nvPr/>
        </p:nvSpPr>
        <p:spPr>
          <a:xfrm>
            <a:off x="5319560" y="4617565"/>
            <a:ext cx="2878944" cy="1063233"/>
          </a:xfrm>
          <a:prstGeom prst="rect">
            <a:avLst/>
          </a:prstGeom>
          <a:solidFill>
            <a:schemeClr val="accent3">
              <a:lumMod val="20000"/>
              <a:lumOff val="80000"/>
            </a:schemeClr>
          </a:solidFill>
        </p:spPr>
        <p:txBody>
          <a:bodyPr wrap="square" lIns="77430" tIns="38715" rIns="77430" bIns="38715" rtlCol="0" anchor="ctr" anchorCtr="0">
            <a:noAutofit/>
          </a:bodyPr>
          <a:lstStyle/>
          <a:p>
            <a:pPr marL="174840" indent="-174840" defTabSz="883402">
              <a:spcAft>
                <a:spcPts val="600"/>
              </a:spcAft>
              <a:buClr>
                <a:srgbClr val="00A76C"/>
              </a:buClr>
              <a:buFont typeface="Wingdings" pitchFamily="2" charset="2"/>
              <a:buChar char="§"/>
              <a:defRPr/>
            </a:pPr>
            <a:r>
              <a:rPr lang="en-GB" sz="1200" kern="0" dirty="0" smtClean="0">
                <a:solidFill>
                  <a:srgbClr val="000000"/>
                </a:solidFill>
              </a:rPr>
              <a:t>Market timing</a:t>
            </a:r>
          </a:p>
          <a:p>
            <a:pPr marL="174840" indent="-174840" defTabSz="883402">
              <a:spcAft>
                <a:spcPts val="600"/>
              </a:spcAft>
              <a:buClr>
                <a:srgbClr val="00A76C"/>
              </a:buClr>
              <a:buFont typeface="Wingdings" pitchFamily="2" charset="2"/>
              <a:buChar char="§"/>
              <a:defRPr/>
            </a:pPr>
            <a:r>
              <a:rPr lang="en-GB" sz="1200" kern="0" dirty="0">
                <a:solidFill>
                  <a:srgbClr val="000000"/>
                </a:solidFill>
              </a:rPr>
              <a:t>D</a:t>
            </a:r>
            <a:r>
              <a:rPr lang="en-GB" sz="1200" kern="0" dirty="0" smtClean="0">
                <a:solidFill>
                  <a:srgbClr val="000000"/>
                </a:solidFill>
              </a:rPr>
              <a:t>iscretionary stock/bond picking (not style-based)</a:t>
            </a:r>
            <a:endParaRPr lang="en-GB" sz="1200" kern="0" dirty="0">
              <a:solidFill>
                <a:srgbClr val="000000"/>
              </a:solidFill>
            </a:endParaRPr>
          </a:p>
          <a:p>
            <a:pPr defTabSz="883402">
              <a:spcAft>
                <a:spcPts val="600"/>
              </a:spcAft>
              <a:defRPr/>
            </a:pPr>
            <a:endParaRPr lang="en-GB" sz="1600" kern="0" dirty="0">
              <a:solidFill>
                <a:srgbClr val="000000"/>
              </a:solidFill>
            </a:endParaRPr>
          </a:p>
        </p:txBody>
      </p:sp>
      <p:sp>
        <p:nvSpPr>
          <p:cNvPr id="2" name="Rectangle 1"/>
          <p:cNvSpPr/>
          <p:nvPr/>
        </p:nvSpPr>
        <p:spPr>
          <a:xfrm>
            <a:off x="539552" y="1660926"/>
            <a:ext cx="275834" cy="1448175"/>
          </a:xfrm>
          <a:prstGeom prst="rect">
            <a:avLst/>
          </a:pr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90000" rIns="91440" bIns="90000" numCol="1" spcCol="0" rtlCol="0" fromWordArt="0" anchor="ctr" anchorCtr="0" forceAA="0" compatLnSpc="1">
            <a:prstTxWarp prst="textNoShape">
              <a:avLst/>
            </a:prstTxWarp>
            <a:noAutofit/>
          </a:bodyPr>
          <a:lstStyle/>
          <a:p>
            <a:pPr algn="ctr"/>
            <a:r>
              <a:rPr lang="en-GB" sz="1600" b="1" dirty="0" smtClean="0">
                <a:solidFill>
                  <a:schemeClr val="bg1">
                    <a:lumMod val="65000"/>
                    <a:lumOff val="35000"/>
                  </a:schemeClr>
                </a:solidFill>
              </a:rPr>
              <a:t>BETA</a:t>
            </a:r>
            <a:endParaRPr lang="en-GB" sz="1400" b="1" dirty="0" smtClean="0">
              <a:solidFill>
                <a:schemeClr val="bg1">
                  <a:lumMod val="65000"/>
                  <a:lumOff val="35000"/>
                </a:schemeClr>
              </a:solidFill>
            </a:endParaRPr>
          </a:p>
        </p:txBody>
      </p:sp>
      <p:sp>
        <p:nvSpPr>
          <p:cNvPr id="19" name="Rectangle 18"/>
          <p:cNvSpPr/>
          <p:nvPr/>
        </p:nvSpPr>
        <p:spPr>
          <a:xfrm>
            <a:off x="539552" y="3175774"/>
            <a:ext cx="275834" cy="2481607"/>
          </a:xfrm>
          <a:prstGeom prst="rect">
            <a:avLst/>
          </a:pr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90000" rIns="91440" bIns="90000" numCol="1" spcCol="0" rtlCol="0" fromWordArt="0" anchor="ctr" anchorCtr="0" forceAA="0" compatLnSpc="1">
            <a:prstTxWarp prst="textNoShape">
              <a:avLst/>
            </a:prstTxWarp>
            <a:noAutofit/>
          </a:bodyPr>
          <a:lstStyle/>
          <a:p>
            <a:pPr algn="ctr"/>
            <a:r>
              <a:rPr lang="en-GB" sz="1600" b="1" dirty="0" smtClean="0">
                <a:solidFill>
                  <a:schemeClr val="bg1">
                    <a:lumMod val="65000"/>
                    <a:lumOff val="35000"/>
                  </a:schemeClr>
                </a:solidFill>
              </a:rPr>
              <a:t>ALPHA</a:t>
            </a:r>
            <a:endParaRPr lang="en-GB" sz="1400" b="1" dirty="0" smtClean="0">
              <a:solidFill>
                <a:schemeClr val="bg1">
                  <a:lumMod val="65000"/>
                  <a:lumOff val="35000"/>
                </a:schemeClr>
              </a:solidFill>
            </a:endParaRPr>
          </a:p>
        </p:txBody>
      </p:sp>
      <p:cxnSp>
        <p:nvCxnSpPr>
          <p:cNvPr id="4" name="Straight Connector 3"/>
          <p:cNvCxnSpPr/>
          <p:nvPr/>
        </p:nvCxnSpPr>
        <p:spPr>
          <a:xfrm flipV="1">
            <a:off x="323850" y="3130365"/>
            <a:ext cx="7903256" cy="1"/>
          </a:xfrm>
          <a:prstGeom prst="line">
            <a:avLst/>
          </a:prstGeom>
          <a:ln>
            <a:solidFill>
              <a:schemeClr val="bg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Isosceles Triangle 53"/>
          <p:cNvSpPr/>
          <p:nvPr/>
        </p:nvSpPr>
        <p:spPr bwMode="auto">
          <a:xfrm rot="5400000">
            <a:off x="1263590" y="3814652"/>
            <a:ext cx="2956927" cy="230950"/>
          </a:xfrm>
          <a:prstGeom prst="triangle">
            <a:avLst>
              <a:gd name="adj" fmla="val 48501"/>
            </a:avLst>
          </a:prstGeom>
          <a:solidFill>
            <a:srgbClr val="00915A"/>
          </a:solidFill>
          <a:ln w="9525" cap="flat" cmpd="sng" algn="ctr">
            <a:noFill/>
            <a:prstDash val="solid"/>
            <a:round/>
            <a:headEnd type="none" w="med" len="med"/>
            <a:tailEnd type="none" w="med" len="med"/>
          </a:ln>
          <a:effectLst/>
          <a:scene3d>
            <a:camera prst="orthographicFront"/>
            <a:lightRig rig="threePt" dir="t"/>
          </a:scene3d>
          <a:sp3d prstMaterial="matte">
            <a:bevelT w="0" h="0"/>
          </a:sp3d>
        </p:spPr>
        <p:txBody>
          <a:bodyPr vert="horz" wrap="none" lIns="0" tIns="0" rIns="0" bIns="0" numCol="1" rtlCol="0" anchor="ctr" anchorCtr="0" compatLnSpc="1">
            <a:prstTxWarp prst="textNoShape">
              <a:avLst/>
            </a:prstTxWarp>
            <a:noAutofit/>
          </a:bodyPr>
          <a:lstStyle/>
          <a:p>
            <a:pPr defTabSz="414037">
              <a:buClr>
                <a:srgbClr val="000000"/>
              </a:buClr>
              <a:buSzPct val="100000"/>
              <a:defRPr/>
            </a:pPr>
            <a:endParaRPr lang="fr-FR" sz="1400" kern="0">
              <a:solidFill>
                <a:srgbClr val="000000"/>
              </a:solidFill>
              <a:ea typeface="MS Gothic" pitchFamily="49" charset="-128"/>
            </a:endParaRPr>
          </a:p>
        </p:txBody>
      </p:sp>
      <p:sp>
        <p:nvSpPr>
          <p:cNvPr id="3" name="Rectangle 2"/>
          <p:cNvSpPr/>
          <p:nvPr/>
        </p:nvSpPr>
        <p:spPr>
          <a:xfrm>
            <a:off x="2987828" y="3194487"/>
            <a:ext cx="5210679" cy="1323592"/>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smtClean="0">
              <a:solidFill>
                <a:schemeClr val="tx1"/>
              </a:solidFill>
            </a:endParaRPr>
          </a:p>
        </p:txBody>
      </p:sp>
      <p:sp>
        <p:nvSpPr>
          <p:cNvPr id="5" name="Espace réservé du pied de page 4"/>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2216004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noProof="0" dirty="0" smtClean="0"/>
              <a:t>Our investment philosophy</a:t>
            </a:r>
            <a:endParaRPr lang="en-US" b="0" noProof="0" dirty="0"/>
          </a:p>
        </p:txBody>
      </p:sp>
      <p:sp>
        <p:nvSpPr>
          <p:cNvPr id="46" name="Rechteck 38"/>
          <p:cNvSpPr>
            <a:spLocks/>
          </p:cNvSpPr>
          <p:nvPr/>
        </p:nvSpPr>
        <p:spPr>
          <a:xfrm>
            <a:off x="331221" y="1702119"/>
            <a:ext cx="1005840" cy="1005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56" tIns="45528" rIns="91056" bIns="45528" rtlCol="0" anchor="ctr"/>
          <a:lstStyle/>
          <a:p>
            <a:pPr algn="ctr" defTabSz="798358" fontAlgn="base">
              <a:spcBef>
                <a:spcPct val="0"/>
              </a:spcBef>
              <a:spcAft>
                <a:spcPct val="0"/>
              </a:spcAft>
              <a:buClr>
                <a:srgbClr val="000000"/>
              </a:buClr>
              <a:buSzPct val="100000"/>
            </a:pPr>
            <a:endParaRPr lang="de-DE" sz="1500" b="1" dirty="0">
              <a:solidFill>
                <a:srgbClr val="FFFFFF"/>
              </a:solidFill>
            </a:endParaRPr>
          </a:p>
        </p:txBody>
      </p:sp>
      <p:sp>
        <p:nvSpPr>
          <p:cNvPr id="50" name="TextBox 49"/>
          <p:cNvSpPr txBox="1"/>
          <p:nvPr/>
        </p:nvSpPr>
        <p:spPr>
          <a:xfrm>
            <a:off x="1475657" y="1630766"/>
            <a:ext cx="7344840" cy="1078159"/>
          </a:xfrm>
          <a:prstGeom prst="rect">
            <a:avLst/>
          </a:prstGeom>
          <a:noFill/>
        </p:spPr>
        <p:txBody>
          <a:bodyPr wrap="square" lIns="0" tIns="0" rIns="0" bIns="0" rtlCol="0" anchor="ctr">
            <a:noAutofit/>
          </a:bodyPr>
          <a:lstStyle/>
          <a:p>
            <a:pPr defTabSz="798358" fontAlgn="base">
              <a:spcBef>
                <a:spcPct val="0"/>
              </a:spcBef>
              <a:spcAft>
                <a:spcPts val="263"/>
              </a:spcAft>
              <a:buClr>
                <a:srgbClr val="000000"/>
              </a:buClr>
              <a:buSzPct val="100000"/>
            </a:pPr>
            <a:r>
              <a:rPr lang="en-GB" dirty="0" smtClean="0">
                <a:solidFill>
                  <a:srgbClr val="000000"/>
                </a:solidFill>
                <a:ea typeface="MS Gothic" pitchFamily="49" charset="-128"/>
              </a:rPr>
              <a:t>A </a:t>
            </a:r>
            <a:r>
              <a:rPr lang="en-GB" b="1" dirty="0" smtClean="0">
                <a:solidFill>
                  <a:srgbClr val="000000"/>
                </a:solidFill>
                <a:ea typeface="MS Gothic" pitchFamily="49" charset="-128"/>
              </a:rPr>
              <a:t>fully systematic </a:t>
            </a:r>
            <a:r>
              <a:rPr lang="en-GB" dirty="0" smtClean="0">
                <a:solidFill>
                  <a:srgbClr val="000000"/>
                </a:solidFill>
                <a:ea typeface="MS Gothic" pitchFamily="49" charset="-128"/>
              </a:rPr>
              <a:t>approach</a:t>
            </a:r>
            <a:r>
              <a:rPr lang="en-GB" b="1" dirty="0" smtClean="0">
                <a:solidFill>
                  <a:srgbClr val="000000"/>
                </a:solidFill>
                <a:ea typeface="MS Gothic" pitchFamily="49" charset="-128"/>
              </a:rPr>
              <a:t> </a:t>
            </a:r>
            <a:r>
              <a:rPr lang="en-GB" dirty="0" smtClean="0">
                <a:solidFill>
                  <a:srgbClr val="000000"/>
                </a:solidFill>
                <a:ea typeface="MS Gothic" pitchFamily="49" charset="-128"/>
              </a:rPr>
              <a:t>with a human supervision</a:t>
            </a:r>
          </a:p>
          <a:p>
            <a:pPr marL="249448" indent="-249448" defTabSz="798358" fontAlgn="base">
              <a:spcBef>
                <a:spcPct val="0"/>
              </a:spcBef>
              <a:spcAft>
                <a:spcPct val="0"/>
              </a:spcAft>
              <a:buClr>
                <a:srgbClr val="000000"/>
              </a:buClr>
              <a:buSzPct val="100000"/>
              <a:buFontTx/>
              <a:buChar char="-"/>
            </a:pPr>
            <a:r>
              <a:rPr lang="en-GB" sz="1500" dirty="0" smtClean="0">
                <a:solidFill>
                  <a:srgbClr val="000000"/>
                </a:solidFill>
                <a:ea typeface="MS Gothic" pitchFamily="49" charset="-128"/>
              </a:rPr>
              <a:t>Efficient on large investment universes</a:t>
            </a:r>
          </a:p>
          <a:p>
            <a:pPr marL="249448" indent="-249448" defTabSz="798358" fontAlgn="base">
              <a:spcBef>
                <a:spcPct val="0"/>
              </a:spcBef>
              <a:spcAft>
                <a:spcPct val="0"/>
              </a:spcAft>
              <a:buClr>
                <a:srgbClr val="000000"/>
              </a:buClr>
              <a:buSzPct val="100000"/>
              <a:buFontTx/>
              <a:buChar char="-"/>
            </a:pPr>
            <a:r>
              <a:rPr lang="en-GB" sz="1500" dirty="0" smtClean="0">
                <a:solidFill>
                  <a:srgbClr val="000000"/>
                </a:solidFill>
                <a:ea typeface="MS Gothic" pitchFamily="49" charset="-128"/>
              </a:rPr>
              <a:t>A disciplined and transparent investment process</a:t>
            </a:r>
          </a:p>
          <a:p>
            <a:pPr marL="249448" indent="-249448" defTabSz="798358" fontAlgn="base">
              <a:spcBef>
                <a:spcPct val="0"/>
              </a:spcBef>
              <a:spcAft>
                <a:spcPct val="0"/>
              </a:spcAft>
              <a:buClr>
                <a:srgbClr val="000000"/>
              </a:buClr>
              <a:buSzPct val="100000"/>
              <a:buFontTx/>
              <a:buChar char="-"/>
            </a:pPr>
            <a:r>
              <a:rPr lang="en-GB" sz="1500" dirty="0">
                <a:solidFill>
                  <a:srgbClr val="000000"/>
                </a:solidFill>
                <a:ea typeface="MS Gothic" pitchFamily="49" charset="-128"/>
              </a:rPr>
              <a:t>T</a:t>
            </a:r>
            <a:r>
              <a:rPr lang="en-GB" sz="1500" dirty="0" smtClean="0">
                <a:solidFill>
                  <a:srgbClr val="000000"/>
                </a:solidFill>
                <a:ea typeface="MS Gothic" pitchFamily="49" charset="-128"/>
              </a:rPr>
              <a:t>he portfolio manager is key from strategy design to portfolio execution</a:t>
            </a:r>
            <a:endParaRPr lang="en-GB" sz="1500" dirty="0">
              <a:solidFill>
                <a:srgbClr val="000000"/>
              </a:solidFill>
              <a:ea typeface="MS Gothic" pitchFamily="49" charset="-128"/>
            </a:endParaRPr>
          </a:p>
        </p:txBody>
      </p:sp>
      <p:sp>
        <p:nvSpPr>
          <p:cNvPr id="51" name="Rechteck 38"/>
          <p:cNvSpPr>
            <a:spLocks/>
          </p:cNvSpPr>
          <p:nvPr/>
        </p:nvSpPr>
        <p:spPr>
          <a:xfrm>
            <a:off x="325153" y="3143240"/>
            <a:ext cx="1005840"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056" tIns="45528" rIns="91056" bIns="45528" rtlCol="0" anchor="ctr"/>
          <a:lstStyle/>
          <a:p>
            <a:pPr algn="ctr" defTabSz="798358" fontAlgn="base">
              <a:spcBef>
                <a:spcPct val="0"/>
              </a:spcBef>
              <a:spcAft>
                <a:spcPct val="0"/>
              </a:spcAft>
              <a:buClr>
                <a:srgbClr val="000000"/>
              </a:buClr>
              <a:buSzPct val="100000"/>
            </a:pPr>
            <a:endParaRPr lang="de-DE" sz="1500" b="1" dirty="0">
              <a:solidFill>
                <a:srgbClr val="FFFFFF"/>
              </a:solidFill>
            </a:endParaRPr>
          </a:p>
        </p:txBody>
      </p:sp>
      <p:sp>
        <p:nvSpPr>
          <p:cNvPr id="59" name="TextBox 58"/>
          <p:cNvSpPr txBox="1"/>
          <p:nvPr/>
        </p:nvSpPr>
        <p:spPr>
          <a:xfrm>
            <a:off x="1475665" y="3068963"/>
            <a:ext cx="7488831" cy="947116"/>
          </a:xfrm>
          <a:prstGeom prst="rect">
            <a:avLst/>
          </a:prstGeom>
          <a:noFill/>
        </p:spPr>
        <p:txBody>
          <a:bodyPr wrap="square" lIns="0" tIns="0" rIns="0" bIns="0" rtlCol="0" anchor="ctr">
            <a:noAutofit/>
          </a:bodyPr>
          <a:lstStyle/>
          <a:p>
            <a:pPr defTabSz="798358" fontAlgn="base">
              <a:spcBef>
                <a:spcPct val="0"/>
              </a:spcBef>
              <a:spcAft>
                <a:spcPts val="263"/>
              </a:spcAft>
              <a:buClr>
                <a:srgbClr val="000000"/>
              </a:buClr>
              <a:buSzPct val="100000"/>
            </a:pPr>
            <a:r>
              <a:rPr lang="en-GB" b="1" dirty="0" smtClean="0">
                <a:solidFill>
                  <a:srgbClr val="000000"/>
                </a:solidFill>
                <a:ea typeface="MS Gothic" pitchFamily="49" charset="-128"/>
              </a:rPr>
              <a:t>A pure </a:t>
            </a:r>
            <a:r>
              <a:rPr lang="en-GB" b="1" i="1" dirty="0" smtClean="0">
                <a:solidFill>
                  <a:srgbClr val="000000"/>
                </a:solidFill>
                <a:ea typeface="MS Gothic" pitchFamily="49" charset="-128"/>
              </a:rPr>
              <a:t>factor-based</a:t>
            </a:r>
            <a:r>
              <a:rPr lang="en-GB" b="1" dirty="0" smtClean="0">
                <a:solidFill>
                  <a:srgbClr val="000000"/>
                </a:solidFill>
                <a:ea typeface="MS Gothic" pitchFamily="49" charset="-128"/>
              </a:rPr>
              <a:t> </a:t>
            </a:r>
            <a:r>
              <a:rPr lang="en-GB" dirty="0" smtClean="0">
                <a:solidFill>
                  <a:srgbClr val="000000"/>
                </a:solidFill>
                <a:ea typeface="MS Gothic" pitchFamily="49" charset="-128"/>
              </a:rPr>
              <a:t>approach building on in-house </a:t>
            </a:r>
            <a:r>
              <a:rPr lang="en-GB" dirty="0">
                <a:solidFill>
                  <a:srgbClr val="000000"/>
                </a:solidFill>
                <a:ea typeface="MS Gothic" pitchFamily="49" charset="-128"/>
              </a:rPr>
              <a:t>r</a:t>
            </a:r>
            <a:r>
              <a:rPr lang="en-GB" dirty="0" smtClean="0">
                <a:solidFill>
                  <a:srgbClr val="000000"/>
                </a:solidFill>
                <a:ea typeface="MS Gothic" pitchFamily="49" charset="-128"/>
              </a:rPr>
              <a:t>esearch:</a:t>
            </a:r>
          </a:p>
          <a:p>
            <a:pPr marL="249448" indent="-249448" defTabSz="798358" fontAlgn="base">
              <a:spcBef>
                <a:spcPct val="0"/>
              </a:spcBef>
              <a:spcAft>
                <a:spcPct val="0"/>
              </a:spcAft>
              <a:buClr>
                <a:srgbClr val="000000"/>
              </a:buClr>
              <a:buSzPct val="100000"/>
              <a:buFontTx/>
              <a:buChar char="-"/>
            </a:pPr>
            <a:r>
              <a:rPr lang="en-GB" sz="1500" dirty="0" smtClean="0">
                <a:solidFill>
                  <a:srgbClr val="000000"/>
                </a:solidFill>
                <a:ea typeface="MS Gothic" pitchFamily="49" charset="-128"/>
              </a:rPr>
              <a:t>Focusing on the specific drivers of each market segment</a:t>
            </a:r>
          </a:p>
          <a:p>
            <a:pPr marL="249448" indent="-249448" defTabSz="798358" fontAlgn="base">
              <a:spcBef>
                <a:spcPct val="0"/>
              </a:spcBef>
              <a:spcAft>
                <a:spcPct val="0"/>
              </a:spcAft>
              <a:buClr>
                <a:srgbClr val="000000"/>
              </a:buClr>
              <a:buSzPct val="100000"/>
              <a:buFontTx/>
              <a:buChar char="-"/>
            </a:pPr>
            <a:r>
              <a:rPr lang="en-GB" sz="1500" dirty="0" smtClean="0">
                <a:solidFill>
                  <a:srgbClr val="000000"/>
                </a:solidFill>
                <a:ea typeface="MS Gothic" pitchFamily="49" charset="-128"/>
              </a:rPr>
              <a:t>Aiming to separate directional risks from factor alpha</a:t>
            </a:r>
            <a:endParaRPr lang="en-GB" sz="1500" dirty="0">
              <a:solidFill>
                <a:srgbClr val="000000"/>
              </a:solidFill>
              <a:ea typeface="MS Gothic" pitchFamily="49" charset="-128"/>
            </a:endParaRPr>
          </a:p>
        </p:txBody>
      </p:sp>
      <p:sp>
        <p:nvSpPr>
          <p:cNvPr id="60" name="Rechteck 38"/>
          <p:cNvSpPr>
            <a:spLocks/>
          </p:cNvSpPr>
          <p:nvPr/>
        </p:nvSpPr>
        <p:spPr>
          <a:xfrm>
            <a:off x="331220" y="4583400"/>
            <a:ext cx="1005840" cy="1005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056" tIns="45528" rIns="91056" bIns="45528" rtlCol="0" anchor="ctr"/>
          <a:lstStyle/>
          <a:p>
            <a:pPr algn="ctr" defTabSz="798358" fontAlgn="base">
              <a:spcBef>
                <a:spcPct val="0"/>
              </a:spcBef>
              <a:spcAft>
                <a:spcPct val="0"/>
              </a:spcAft>
              <a:buClr>
                <a:srgbClr val="000000"/>
              </a:buClr>
              <a:buSzPct val="100000"/>
            </a:pPr>
            <a:endParaRPr lang="de-DE" sz="1500" b="1" dirty="0">
              <a:solidFill>
                <a:srgbClr val="FFFFFF"/>
              </a:solidFill>
            </a:endParaRPr>
          </a:p>
        </p:txBody>
      </p:sp>
      <p:sp>
        <p:nvSpPr>
          <p:cNvPr id="64" name="TextBox 63"/>
          <p:cNvSpPr txBox="1"/>
          <p:nvPr/>
        </p:nvSpPr>
        <p:spPr>
          <a:xfrm>
            <a:off x="1475657" y="4509123"/>
            <a:ext cx="7350882" cy="1068956"/>
          </a:xfrm>
          <a:prstGeom prst="rect">
            <a:avLst/>
          </a:prstGeom>
          <a:noFill/>
        </p:spPr>
        <p:txBody>
          <a:bodyPr wrap="square" lIns="0" tIns="0" rIns="0" bIns="0" rtlCol="0" anchor="ctr">
            <a:noAutofit/>
          </a:bodyPr>
          <a:lstStyle/>
          <a:p>
            <a:pPr defTabSz="798358" fontAlgn="base">
              <a:spcBef>
                <a:spcPct val="0"/>
              </a:spcBef>
              <a:spcAft>
                <a:spcPts val="263"/>
              </a:spcAft>
              <a:buClr>
                <a:srgbClr val="000000"/>
              </a:buClr>
              <a:buSzPct val="100000"/>
            </a:pPr>
            <a:r>
              <a:rPr lang="en-US" b="1" dirty="0">
                <a:solidFill>
                  <a:srgbClr val="000000"/>
                </a:solidFill>
                <a:ea typeface="MS Gothic" pitchFamily="49" charset="-128"/>
              </a:rPr>
              <a:t>Risk oriented, </a:t>
            </a:r>
            <a:r>
              <a:rPr lang="en-US" dirty="0">
                <a:solidFill>
                  <a:srgbClr val="000000"/>
                </a:solidFill>
                <a:ea typeface="MS Gothic" pitchFamily="49" charset="-128"/>
              </a:rPr>
              <a:t>to</a:t>
            </a:r>
            <a:r>
              <a:rPr lang="en-US" b="1" dirty="0">
                <a:solidFill>
                  <a:srgbClr val="000000"/>
                </a:solidFill>
                <a:ea typeface="MS Gothic" pitchFamily="49" charset="-128"/>
              </a:rPr>
              <a:t>:</a:t>
            </a:r>
          </a:p>
          <a:p>
            <a:pPr marL="249448" indent="-249448" defTabSz="798358" fontAlgn="base">
              <a:spcBef>
                <a:spcPct val="0"/>
              </a:spcBef>
              <a:spcAft>
                <a:spcPct val="0"/>
              </a:spcAft>
              <a:buClr>
                <a:srgbClr val="000000"/>
              </a:buClr>
              <a:buSzPct val="100000"/>
              <a:buFontTx/>
              <a:buChar char="-"/>
            </a:pPr>
            <a:r>
              <a:rPr lang="en-US" sz="1500" dirty="0" smtClean="0">
                <a:solidFill>
                  <a:srgbClr val="000000"/>
                </a:solidFill>
                <a:ea typeface="MS Gothic" pitchFamily="49" charset="-128"/>
              </a:rPr>
              <a:t>Have precise control over the risk allocated to each sub-strategy</a:t>
            </a:r>
          </a:p>
          <a:p>
            <a:pPr marL="249448" indent="-249448" defTabSz="798358" fontAlgn="base">
              <a:spcBef>
                <a:spcPct val="0"/>
              </a:spcBef>
              <a:spcAft>
                <a:spcPct val="0"/>
              </a:spcAft>
              <a:buClr>
                <a:srgbClr val="000000"/>
              </a:buClr>
              <a:buSzPct val="100000"/>
              <a:buFontTx/>
              <a:buChar char="-"/>
            </a:pPr>
            <a:r>
              <a:rPr lang="en-US" sz="1500" dirty="0" smtClean="0">
                <a:solidFill>
                  <a:srgbClr val="000000"/>
                </a:solidFill>
                <a:ea typeface="MS Gothic" pitchFamily="49" charset="-128"/>
              </a:rPr>
              <a:t>Avoid taking unwanted tracking error</a:t>
            </a:r>
            <a:endParaRPr lang="en-US" sz="1500" dirty="0">
              <a:solidFill>
                <a:srgbClr val="000000"/>
              </a:solidFill>
              <a:ea typeface="MS Gothic" pitchFamily="49" charset="-128"/>
            </a:endParaRPr>
          </a:p>
          <a:p>
            <a:pPr marL="249448" indent="-249448" defTabSz="798358" fontAlgn="base">
              <a:spcBef>
                <a:spcPct val="0"/>
              </a:spcBef>
              <a:spcAft>
                <a:spcPct val="0"/>
              </a:spcAft>
              <a:buClr>
                <a:srgbClr val="000000"/>
              </a:buClr>
              <a:buSzPct val="100000"/>
              <a:buFontTx/>
              <a:buChar char="-"/>
            </a:pPr>
            <a:r>
              <a:rPr lang="en-US" sz="1500" dirty="0" smtClean="0">
                <a:solidFill>
                  <a:srgbClr val="000000"/>
                </a:solidFill>
                <a:ea typeface="MS Gothic" pitchFamily="49" charset="-128"/>
              </a:rPr>
              <a:t>Allow full </a:t>
            </a:r>
            <a:r>
              <a:rPr lang="en-US" sz="1500" dirty="0">
                <a:solidFill>
                  <a:srgbClr val="000000"/>
                </a:solidFill>
                <a:ea typeface="MS Gothic" pitchFamily="49" charset="-128"/>
              </a:rPr>
              <a:t>customization to </a:t>
            </a:r>
            <a:r>
              <a:rPr lang="en-US" sz="1500" dirty="0" smtClean="0">
                <a:solidFill>
                  <a:srgbClr val="000000"/>
                </a:solidFill>
                <a:ea typeface="MS Gothic" pitchFamily="49" charset="-128"/>
              </a:rPr>
              <a:t>match </a:t>
            </a:r>
            <a:r>
              <a:rPr lang="en-US" sz="1500" dirty="0">
                <a:solidFill>
                  <a:srgbClr val="000000"/>
                </a:solidFill>
                <a:ea typeface="MS Gothic" pitchFamily="49" charset="-128"/>
              </a:rPr>
              <a:t>the constraints of investors</a:t>
            </a:r>
          </a:p>
        </p:txBody>
      </p:sp>
      <p:sp>
        <p:nvSpPr>
          <p:cNvPr id="18" name="Espace réservé du texte 3"/>
          <p:cNvSpPr txBox="1">
            <a:spLocks/>
          </p:cNvSpPr>
          <p:nvPr/>
        </p:nvSpPr>
        <p:spPr>
          <a:xfrm>
            <a:off x="345226" y="908721"/>
            <a:ext cx="8475272" cy="453363"/>
          </a:xfrm>
          <a:prstGeom prst="rect">
            <a:avLst/>
          </a:prstGeom>
        </p:spPr>
        <p:txBody>
          <a:bodyPr lIns="80147" tIns="40074" rIns="80147" bIns="40074">
            <a:noAutofit/>
          </a:bodyPr>
          <a:lstStyle>
            <a:lvl1pPr marL="404813" indent="-404813" algn="l" defTabSz="1039813" rtl="0" eaLnBrk="0" fontAlgn="base" hangingPunct="0">
              <a:spcBef>
                <a:spcPct val="60000"/>
              </a:spcBef>
              <a:spcAft>
                <a:spcPct val="0"/>
              </a:spcAft>
              <a:buClr>
                <a:srgbClr val="BA398A"/>
              </a:buClr>
              <a:buFont typeface="Arial Narrow" pitchFamily="34" charset="0"/>
              <a:buChar char="●"/>
              <a:defRPr sz="2300">
                <a:solidFill>
                  <a:schemeClr val="tx1"/>
                </a:solidFill>
                <a:latin typeface="+mn-lt"/>
                <a:ea typeface="+mn-ea"/>
                <a:cs typeface="+mn-cs"/>
              </a:defRPr>
            </a:lvl1pPr>
            <a:lvl2pPr marL="825500" indent="-215900" algn="l" defTabSz="1039813" rtl="0" eaLnBrk="0" fontAlgn="base" hangingPunct="0">
              <a:spcBef>
                <a:spcPct val="20000"/>
              </a:spcBef>
              <a:spcAft>
                <a:spcPct val="0"/>
              </a:spcAft>
              <a:buClr>
                <a:srgbClr val="BA398A"/>
              </a:buClr>
              <a:buFont typeface="Arial" charset="0"/>
              <a:buChar char="–"/>
              <a:defRPr>
                <a:solidFill>
                  <a:schemeClr val="tx1"/>
                </a:solidFill>
                <a:latin typeface="+mn-lt"/>
              </a:defRPr>
            </a:lvl2pPr>
            <a:lvl3pPr marL="1246188" indent="-215900" algn="l" defTabSz="1039813" rtl="0" eaLnBrk="0" fontAlgn="base" hangingPunct="0">
              <a:spcBef>
                <a:spcPct val="0"/>
              </a:spcBef>
              <a:spcAft>
                <a:spcPct val="0"/>
              </a:spcAft>
              <a:buClr>
                <a:srgbClr val="BA398A"/>
              </a:buClr>
              <a:buSzPct val="50000"/>
              <a:buFont typeface="Arial Narrow" pitchFamily="34" charset="0"/>
              <a:buChar char="●"/>
              <a:defRPr sz="2400">
                <a:solidFill>
                  <a:schemeClr val="tx1"/>
                </a:solidFill>
                <a:latin typeface="+mn-lt"/>
              </a:defRPr>
            </a:lvl3pPr>
            <a:lvl4pPr marL="1668463" indent="-215900" algn="l" defTabSz="1039813" rtl="0" eaLnBrk="0" fontAlgn="base" hangingPunct="0">
              <a:spcBef>
                <a:spcPct val="0"/>
              </a:spcBef>
              <a:spcAft>
                <a:spcPct val="0"/>
              </a:spcAft>
              <a:buClr>
                <a:srgbClr val="BA398A"/>
              </a:buClr>
              <a:buFont typeface="Arial" charset="0"/>
              <a:buChar char="–"/>
              <a:defRPr sz="1400">
                <a:solidFill>
                  <a:schemeClr val="tx1"/>
                </a:solidFill>
                <a:latin typeface="+mn-lt"/>
              </a:defRPr>
            </a:lvl4pPr>
            <a:lvl5pPr marL="2092325" indent="-215900" algn="l" defTabSz="1039813" rtl="0" eaLnBrk="0" fontAlgn="base" hangingPunct="0">
              <a:spcBef>
                <a:spcPct val="0"/>
              </a:spcBef>
              <a:spcAft>
                <a:spcPct val="0"/>
              </a:spcAft>
              <a:buClr>
                <a:srgbClr val="BA398A"/>
              </a:buClr>
              <a:buSzPct val="65000"/>
              <a:buFont typeface="Arial Narrow" pitchFamily="34" charset="0"/>
              <a:buChar char="●"/>
              <a:defRPr sz="1400">
                <a:solidFill>
                  <a:schemeClr val="tx1"/>
                </a:solidFill>
                <a:latin typeface="+mn-lt"/>
              </a:defRPr>
            </a:lvl5pPr>
            <a:lvl6pPr marL="2550663"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6pPr>
            <a:lvl7pPr marL="3007782"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7pPr>
            <a:lvl8pPr marL="346490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8pPr>
            <a:lvl9pPr marL="3922021" indent="-217449" algn="l" defTabSz="1042804" rtl="0" fontAlgn="base">
              <a:spcBef>
                <a:spcPct val="0"/>
              </a:spcBef>
              <a:spcAft>
                <a:spcPct val="0"/>
              </a:spcAft>
              <a:buClr>
                <a:srgbClr val="7C0042"/>
              </a:buClr>
              <a:buFont typeface="Arial Narrow" pitchFamily="34" charset="0"/>
              <a:buChar char="●"/>
              <a:defRPr sz="1400">
                <a:solidFill>
                  <a:schemeClr val="tx1"/>
                </a:solidFill>
                <a:latin typeface="+mn-lt"/>
              </a:defRPr>
            </a:lvl9pPr>
          </a:lstStyle>
          <a:p>
            <a:pPr marL="0" indent="0">
              <a:spcBef>
                <a:spcPts val="1578"/>
              </a:spcBef>
              <a:buClr>
                <a:schemeClr val="accent6"/>
              </a:buClr>
              <a:buNone/>
            </a:pPr>
            <a:r>
              <a:rPr lang="en-US" sz="2100" kern="0" dirty="0" smtClean="0">
                <a:solidFill>
                  <a:schemeClr val="accent3"/>
                </a:solidFill>
                <a:ea typeface="メイリオ" panose="020B0604030504040204" pitchFamily="50" charset="-128"/>
                <a:cs typeface="メイリオ" panose="020B0604030504040204" pitchFamily="50" charset="-128"/>
              </a:rPr>
              <a:t>Capturing </a:t>
            </a:r>
            <a:r>
              <a:rPr lang="en-US" sz="2100" i="1" kern="0" dirty="0" smtClean="0">
                <a:solidFill>
                  <a:schemeClr val="accent3"/>
                </a:solidFill>
                <a:ea typeface="メイリオ" panose="020B0604030504040204" pitchFamily="50" charset="-128"/>
                <a:cs typeface="メイリオ" panose="020B0604030504040204" pitchFamily="50" charset="-128"/>
              </a:rPr>
              <a:t>pure alpha </a:t>
            </a:r>
            <a:r>
              <a:rPr lang="en-US" sz="2100" kern="0" dirty="0" smtClean="0">
                <a:solidFill>
                  <a:schemeClr val="accent3"/>
                </a:solidFill>
                <a:ea typeface="メイリオ" panose="020B0604030504040204" pitchFamily="50" charset="-128"/>
                <a:cs typeface="メイリオ" panose="020B0604030504040204" pitchFamily="50" charset="-128"/>
              </a:rPr>
              <a:t>from risk-controlled factors</a:t>
            </a:r>
            <a:endParaRPr lang="en-US" sz="2100" kern="0" dirty="0">
              <a:solidFill>
                <a:schemeClr val="accent3"/>
              </a:solidFill>
              <a:ea typeface="メイリオ" panose="020B0604030504040204" pitchFamily="50" charset="-128"/>
              <a:cs typeface="メイリオ" panose="020B0604030504040204" pitchFamily="50" charset="-128"/>
            </a:endParaRPr>
          </a:p>
        </p:txBody>
      </p:sp>
      <p:pic>
        <p:nvPicPr>
          <p:cNvPr id="20" name="Image 25" descr="Pictos_Graphs-Finance_2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36" y="1883311"/>
            <a:ext cx="996961" cy="681596"/>
          </a:xfrm>
          <a:prstGeom prst="rect">
            <a:avLst/>
          </a:prstGeom>
        </p:spPr>
      </p:pic>
      <p:pic>
        <p:nvPicPr>
          <p:cNvPr id="21" name="Image 16" descr="Pictos_Objects-2_1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3212978"/>
            <a:ext cx="577648" cy="816676"/>
          </a:xfrm>
          <a:prstGeom prst="rect">
            <a:avLst/>
          </a:prstGeom>
        </p:spPr>
      </p:pic>
      <p:pic>
        <p:nvPicPr>
          <p:cNvPr id="22" name="Image 23" descr="Pictos_Graphs-Finance_19.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561" y="4769218"/>
            <a:ext cx="844365" cy="559519"/>
          </a:xfrm>
          <a:prstGeom prst="rect">
            <a:avLst/>
          </a:prstGeom>
        </p:spPr>
      </p:pic>
      <p:sp>
        <p:nvSpPr>
          <p:cNvPr id="3" name="Espace réservé du pied de page 2"/>
          <p:cNvSpPr>
            <a:spLocks noGrp="1"/>
          </p:cNvSpPr>
          <p:nvPr>
            <p:ph type="ftr" sz="quarter" idx="11"/>
          </p:nvPr>
        </p:nvSpPr>
        <p:spPr/>
        <p:txBody>
          <a:bodyPr/>
          <a:lstStyle/>
          <a:p>
            <a:pPr>
              <a:defRPr/>
            </a:pPr>
            <a:r>
              <a:rPr lang="fr-FR" noProof="0" smtClean="0"/>
              <a:t>Agora de la Gestion Financière - AFG - Af2i</a:t>
            </a:r>
            <a:endParaRPr lang="en-GB" noProof="0" dirty="0"/>
          </a:p>
        </p:txBody>
      </p:sp>
    </p:spTree>
    <p:extLst>
      <p:ext uri="{BB962C8B-B14F-4D97-AF65-F5344CB8AC3E}">
        <p14:creationId xmlns:p14="http://schemas.microsoft.com/office/powerpoint/2010/main" val="4021343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15616" y="3047214"/>
            <a:ext cx="7704856" cy="268919"/>
          </a:xfrm>
          <a:prstGeom prst="rect">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171450" indent="-171450">
              <a:buFont typeface="Wingdings" panose="05000000000000000000" pitchFamily="2" charset="2"/>
              <a:buChar char="è"/>
            </a:pPr>
            <a:r>
              <a:rPr lang="en-US" sz="1200" b="1" dirty="0" smtClean="0">
                <a:solidFill>
                  <a:schemeClr val="bg2"/>
                </a:solidFill>
              </a:rPr>
              <a:t> Risk </a:t>
            </a:r>
            <a:r>
              <a:rPr lang="en-US" sz="1200" b="1" dirty="0">
                <a:solidFill>
                  <a:schemeClr val="bg2"/>
                </a:solidFill>
              </a:rPr>
              <a:t>parity across factors (= risk budgeting approach) provides improved risk-adjusted returns</a:t>
            </a:r>
            <a:endParaRPr lang="en-GB" sz="1200" b="1" dirty="0">
              <a:solidFill>
                <a:schemeClr val="bg2"/>
              </a:solidFill>
            </a:endParaRPr>
          </a:p>
        </p:txBody>
      </p:sp>
      <p:sp>
        <p:nvSpPr>
          <p:cNvPr id="2" name="Rectangle 1"/>
          <p:cNvSpPr/>
          <p:nvPr/>
        </p:nvSpPr>
        <p:spPr>
          <a:xfrm>
            <a:off x="1115616" y="1743143"/>
            <a:ext cx="7704856" cy="288032"/>
          </a:xfrm>
          <a:prstGeom prst="rect">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171450" indent="-171450">
              <a:buFont typeface="Wingdings" panose="05000000000000000000" pitchFamily="2" charset="2"/>
              <a:buChar char="è"/>
            </a:pPr>
            <a:r>
              <a:rPr lang="en-GB" sz="1200" b="1" dirty="0" smtClean="0">
                <a:solidFill>
                  <a:schemeClr val="bg2"/>
                </a:solidFill>
              </a:rPr>
              <a:t> Investors </a:t>
            </a:r>
            <a:r>
              <a:rPr lang="en-GB" sz="1200" b="1" dirty="0">
                <a:solidFill>
                  <a:schemeClr val="bg2"/>
                </a:solidFill>
              </a:rPr>
              <a:t>should focus on factor-based </a:t>
            </a:r>
            <a:r>
              <a:rPr lang="en-GB" sz="1200" b="1" dirty="0" smtClean="0">
                <a:solidFill>
                  <a:schemeClr val="bg2"/>
                </a:solidFill>
              </a:rPr>
              <a:t>strategies</a:t>
            </a:r>
            <a:endParaRPr lang="en-GB" sz="1200" b="1" dirty="0">
              <a:solidFill>
                <a:schemeClr val="bg2"/>
              </a:solidFill>
            </a:endParaRPr>
          </a:p>
        </p:txBody>
      </p:sp>
      <p:sp>
        <p:nvSpPr>
          <p:cNvPr id="3" name="Title 2"/>
          <p:cNvSpPr>
            <a:spLocks noGrp="1"/>
          </p:cNvSpPr>
          <p:nvPr>
            <p:ph type="title"/>
          </p:nvPr>
        </p:nvSpPr>
        <p:spPr/>
        <p:txBody>
          <a:bodyPr>
            <a:normAutofit/>
          </a:bodyPr>
          <a:lstStyle/>
          <a:p>
            <a:r>
              <a:rPr lang="en-GB" b="0" dirty="0"/>
              <a:t>The main research findings underpinning our approach</a:t>
            </a:r>
          </a:p>
        </p:txBody>
      </p:sp>
      <p:sp>
        <p:nvSpPr>
          <p:cNvPr id="5" name="Footer Placeholder 4"/>
          <p:cNvSpPr>
            <a:spLocks noGrp="1"/>
          </p:cNvSpPr>
          <p:nvPr>
            <p:ph type="ftr" sz="quarter" idx="11"/>
          </p:nvPr>
        </p:nvSpPr>
        <p:spPr/>
        <p:txBody>
          <a:bodyPr/>
          <a:lstStyle/>
          <a:p>
            <a:pPr>
              <a:defRPr/>
            </a:pPr>
            <a:r>
              <a:rPr lang="fr-FR" noProof="0" smtClean="0"/>
              <a:t>Agora de la Gestion Financière - AFG - Af2i</a:t>
            </a:r>
            <a:endParaRPr lang="en-GB" noProof="0" dirty="0"/>
          </a:p>
        </p:txBody>
      </p:sp>
      <p:pic>
        <p:nvPicPr>
          <p:cNvPr id="7" name="Picture 6" descr="C:\Users\a20205\Desktop\Smart Beta PPT\Demistifying.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20" y="980728"/>
            <a:ext cx="638180" cy="1072136"/>
          </a:xfrm>
          <a:prstGeom prst="rect">
            <a:avLst/>
          </a:prstGeom>
          <a:noFill/>
          <a:ln>
            <a:solidFill>
              <a:srgbClr val="FFFFFF">
                <a:lumMod val="50000"/>
              </a:srgbClr>
            </a:solidFill>
          </a:ln>
          <a:extLst>
            <a:ext uri="{909E8E84-426E-40DD-AFC4-6F175D3DCCD1}">
              <a14:hiddenFill xmlns:a14="http://schemas.microsoft.com/office/drawing/2010/main">
                <a:solidFill>
                  <a:srgbClr val="FFFFFF"/>
                </a:solidFill>
              </a14:hiddenFill>
            </a:ext>
          </a:extLst>
        </p:spPr>
      </p:pic>
      <p:pic>
        <p:nvPicPr>
          <p:cNvPr id="8" name="Picture 7" descr="C:\Users\a20205\Desktop\Smart Beta PPT\Inter temporal1.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730" y="2276872"/>
            <a:ext cx="664870" cy="959288"/>
          </a:xfrm>
          <a:prstGeom prst="rect">
            <a:avLst/>
          </a:prstGeom>
          <a:noFill/>
          <a:ln>
            <a:solidFill>
              <a:srgbClr val="FFFFFF">
                <a:lumMod val="50000"/>
              </a:srgbClr>
            </a:solid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730" y="4911561"/>
            <a:ext cx="669316" cy="1020791"/>
          </a:xfrm>
          <a:prstGeom prst="rect">
            <a:avLst/>
          </a:prstGeom>
          <a:noFill/>
          <a:ln w="9525">
            <a:solidFill>
              <a:srgbClr val="000000"/>
            </a:solidFill>
            <a:miter lim="800000"/>
            <a:headEnd/>
            <a:tailEnd/>
          </a:ln>
          <a:effectLst>
            <a:outerShdw blurRad="63500" dist="38100" dir="10800000" algn="r" rotWithShape="0">
              <a:prstClr val="black">
                <a:alpha val="57000"/>
              </a:prstClr>
            </a:outerShdw>
          </a:effectLst>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1043608" y="4856486"/>
            <a:ext cx="7920880" cy="876775"/>
          </a:xfrm>
          <a:prstGeom prst="rect">
            <a:avLst/>
          </a:prstGeom>
        </p:spPr>
        <p:txBody>
          <a:bodyPr wrap="square">
            <a:noAutofit/>
          </a:bodyPr>
          <a:lstStyle/>
          <a:p>
            <a:r>
              <a:rPr lang="en-US" sz="1100" b="1" dirty="0">
                <a:solidFill>
                  <a:schemeClr val="bg1"/>
                </a:solidFill>
              </a:rPr>
              <a:t>Diversify and Purify Factor Premiums in Equity </a:t>
            </a:r>
            <a:r>
              <a:rPr lang="en-US" sz="1100" b="1" dirty="0" smtClean="0">
                <a:solidFill>
                  <a:schemeClr val="bg1"/>
                </a:solidFill>
              </a:rPr>
              <a:t>Markets – January 2017</a:t>
            </a:r>
          </a:p>
          <a:p>
            <a:pPr marL="171450" indent="-171450">
              <a:spcAft>
                <a:spcPts val="300"/>
              </a:spcAft>
              <a:buFont typeface="Wingdings" panose="05000000000000000000" pitchFamily="2" charset="2"/>
              <a:buChar char="§"/>
            </a:pPr>
            <a:r>
              <a:rPr lang="en-US" sz="1100" dirty="0">
                <a:solidFill>
                  <a:schemeClr val="bg1"/>
                </a:solidFill>
              </a:rPr>
              <a:t>Main findings: </a:t>
            </a:r>
            <a:r>
              <a:rPr lang="en-US" sz="1100" i="1" dirty="0">
                <a:solidFill>
                  <a:schemeClr val="bg1"/>
                </a:solidFill>
              </a:rPr>
              <a:t>We consider a number of portfolio construction approaches designed to capture factor premiums with the appropriate levels of risk controls aiming at increasing information ratios. We show that information ratios can be increased by targeting constant volatility over time, hedging market beta and hedging exposures to the size factor, i.e. neutralizing biases in the market capitalization of stocks used in factor strategies</a:t>
            </a:r>
            <a:r>
              <a:rPr lang="en-US" sz="1100" i="1" dirty="0" smtClean="0">
                <a:solidFill>
                  <a:schemeClr val="bg1"/>
                </a:solidFill>
              </a:rPr>
              <a:t>.</a:t>
            </a:r>
          </a:p>
        </p:txBody>
      </p:sp>
      <p:sp>
        <p:nvSpPr>
          <p:cNvPr id="13" name="Rectangle 12"/>
          <p:cNvSpPr/>
          <p:nvPr/>
        </p:nvSpPr>
        <p:spPr>
          <a:xfrm>
            <a:off x="1049360" y="3501011"/>
            <a:ext cx="7920880" cy="857660"/>
          </a:xfrm>
          <a:prstGeom prst="rect">
            <a:avLst/>
          </a:prstGeom>
        </p:spPr>
        <p:txBody>
          <a:bodyPr wrap="square">
            <a:noAutofit/>
          </a:bodyPr>
          <a:lstStyle/>
          <a:p>
            <a:r>
              <a:rPr lang="en-US" sz="1100" b="1" dirty="0">
                <a:solidFill>
                  <a:schemeClr val="bg1"/>
                </a:solidFill>
              </a:rPr>
              <a:t>Low-Risk Anomalies in Global Fixed Income: Evidence from Major Broad Markets </a:t>
            </a:r>
            <a:r>
              <a:rPr lang="en-US" sz="1100" b="1" dirty="0" smtClean="0">
                <a:solidFill>
                  <a:schemeClr val="bg1"/>
                </a:solidFill>
              </a:rPr>
              <a:t>– September 2013</a:t>
            </a:r>
          </a:p>
          <a:p>
            <a:pPr marL="171450" indent="-171450">
              <a:spcAft>
                <a:spcPts val="300"/>
              </a:spcAft>
              <a:buFont typeface="Wingdings" panose="05000000000000000000" pitchFamily="2" charset="2"/>
              <a:buChar char="§"/>
            </a:pPr>
            <a:r>
              <a:rPr lang="en-US" sz="1100" dirty="0">
                <a:solidFill>
                  <a:schemeClr val="bg1"/>
                </a:solidFill>
              </a:rPr>
              <a:t>Main findings: </a:t>
            </a:r>
            <a:r>
              <a:rPr lang="en-US" sz="1100" i="1" dirty="0">
                <a:solidFill>
                  <a:schemeClr val="bg1"/>
                </a:solidFill>
              </a:rPr>
              <a:t>In this paper we present the most compelling empirical evidence yet of a low-risk anomaly in fixed income markets. We show that portfolios invested in bonds with the lowest risk would have delivered the largest positive alpha and highest Sharpe ratios and portfolios invested in riskier bonds would have delivered the most negative alpha and lowest Sharpe </a:t>
            </a:r>
            <a:r>
              <a:rPr lang="en-US" sz="1100" i="1" dirty="0" smtClean="0">
                <a:solidFill>
                  <a:schemeClr val="bg1"/>
                </a:solidFill>
              </a:rPr>
              <a:t>ratios.</a:t>
            </a:r>
          </a:p>
        </p:txBody>
      </p:sp>
      <p:sp>
        <p:nvSpPr>
          <p:cNvPr id="14" name="Rectangle 13"/>
          <p:cNvSpPr/>
          <p:nvPr/>
        </p:nvSpPr>
        <p:spPr>
          <a:xfrm>
            <a:off x="1042988" y="2276873"/>
            <a:ext cx="7920880" cy="844763"/>
          </a:xfrm>
          <a:prstGeom prst="rect">
            <a:avLst/>
          </a:prstGeom>
        </p:spPr>
        <p:txBody>
          <a:bodyPr wrap="square">
            <a:noAutofit/>
          </a:bodyPr>
          <a:lstStyle/>
          <a:p>
            <a:r>
              <a:rPr lang="en-US" sz="1100" b="1" dirty="0">
                <a:solidFill>
                  <a:schemeClr val="bg1"/>
                </a:solidFill>
              </a:rPr>
              <a:t>Inter-Temporal Risk Parity: A Constant Volatility Framework for Factor Investing </a:t>
            </a:r>
            <a:r>
              <a:rPr lang="en-US" sz="1100" b="1" dirty="0" smtClean="0">
                <a:solidFill>
                  <a:schemeClr val="bg1"/>
                </a:solidFill>
              </a:rPr>
              <a:t>– November 2014</a:t>
            </a:r>
          </a:p>
          <a:p>
            <a:pPr marL="171450" indent="-171450">
              <a:spcAft>
                <a:spcPts val="300"/>
              </a:spcAft>
              <a:buFont typeface="Wingdings" panose="05000000000000000000" pitchFamily="2" charset="2"/>
              <a:buChar char="§"/>
            </a:pPr>
            <a:r>
              <a:rPr lang="en-US" sz="1100" dirty="0">
                <a:solidFill>
                  <a:schemeClr val="bg1"/>
                </a:solidFill>
              </a:rPr>
              <a:t>Main findings</a:t>
            </a:r>
            <a:r>
              <a:rPr lang="en-US" sz="1100" i="1" dirty="0">
                <a:solidFill>
                  <a:schemeClr val="bg1"/>
                </a:solidFill>
              </a:rPr>
              <a:t>:  An inter-temporal risk parity strategy re-balances the portfolio to the level of leverage required to target a constant ex-ante risk over time. </a:t>
            </a:r>
            <a:r>
              <a:rPr lang="en-US" sz="1100" i="1" dirty="0" smtClean="0">
                <a:solidFill>
                  <a:schemeClr val="bg1"/>
                </a:solidFill>
              </a:rPr>
              <a:t>The </a:t>
            </a:r>
            <a:r>
              <a:rPr lang="en-US" sz="1100" i="1" dirty="0">
                <a:solidFill>
                  <a:schemeClr val="bg1"/>
                </a:solidFill>
              </a:rPr>
              <a:t>benefits of the inter-temporal risk parity strategy are more important for equity and foreign-exchange factors, with the strongest volatility clustering and fat tails</a:t>
            </a:r>
            <a:r>
              <a:rPr lang="en-US" sz="1100" i="1" dirty="0" smtClean="0">
                <a:solidFill>
                  <a:schemeClr val="bg1"/>
                </a:solidFill>
              </a:rPr>
              <a:t>.</a:t>
            </a:r>
          </a:p>
        </p:txBody>
      </p:sp>
      <p:sp>
        <p:nvSpPr>
          <p:cNvPr id="15" name="Rectangle 14"/>
          <p:cNvSpPr/>
          <p:nvPr/>
        </p:nvSpPr>
        <p:spPr>
          <a:xfrm>
            <a:off x="1042988" y="980728"/>
            <a:ext cx="7920880" cy="1072136"/>
          </a:xfrm>
          <a:prstGeom prst="rect">
            <a:avLst/>
          </a:prstGeom>
        </p:spPr>
        <p:txBody>
          <a:bodyPr wrap="square">
            <a:noAutofit/>
          </a:bodyPr>
          <a:lstStyle/>
          <a:p>
            <a:r>
              <a:rPr lang="en-US" sz="1100" b="1" dirty="0">
                <a:solidFill>
                  <a:schemeClr val="bg1"/>
                </a:solidFill>
              </a:rPr>
              <a:t>Demystifying Equity Risk-Based Strategies: A Simple Alpha Plus Beta Description </a:t>
            </a:r>
            <a:r>
              <a:rPr lang="en-US" sz="1100" b="1" dirty="0" smtClean="0">
                <a:solidFill>
                  <a:schemeClr val="bg1"/>
                </a:solidFill>
              </a:rPr>
              <a:t>– September 2011</a:t>
            </a:r>
          </a:p>
          <a:p>
            <a:pPr marL="171450" indent="-171450">
              <a:spcAft>
                <a:spcPts val="300"/>
              </a:spcAft>
              <a:buFont typeface="Wingdings" panose="05000000000000000000" pitchFamily="2" charset="2"/>
              <a:buChar char="§"/>
            </a:pPr>
            <a:r>
              <a:rPr lang="en-US" sz="1100" dirty="0">
                <a:solidFill>
                  <a:schemeClr val="bg1"/>
                </a:solidFill>
              </a:rPr>
              <a:t>Main findings</a:t>
            </a:r>
            <a:r>
              <a:rPr lang="en-US" sz="1100" i="1" dirty="0">
                <a:solidFill>
                  <a:schemeClr val="bg1"/>
                </a:solidFill>
              </a:rPr>
              <a:t>: </a:t>
            </a:r>
            <a:r>
              <a:rPr lang="en-US" sz="1100" i="1" dirty="0" smtClean="0">
                <a:solidFill>
                  <a:schemeClr val="bg1"/>
                </a:solidFill>
              </a:rPr>
              <a:t>We </a:t>
            </a:r>
            <a:r>
              <a:rPr lang="en-US" sz="1100" i="1" dirty="0">
                <a:solidFill>
                  <a:schemeClr val="bg1"/>
                </a:solidFill>
              </a:rPr>
              <a:t>considered five risk-based strategies: equally-weighted, equal-risk budget, equal-risk contribution, minimum variance and maximum diversification. All five can be well described by exposure to the market-cap index and to four simple factors: low-beta, small-cap, low-residual volatility and value</a:t>
            </a:r>
            <a:r>
              <a:rPr lang="en-US" sz="1100" i="1" dirty="0" smtClean="0">
                <a:solidFill>
                  <a:schemeClr val="bg1"/>
                </a:solidFill>
              </a:rPr>
              <a:t>.</a:t>
            </a:r>
          </a:p>
        </p:txBody>
      </p:sp>
      <p:pic>
        <p:nvPicPr>
          <p:cNvPr id="16" name="Picture 4" descr="C:\Users\a20205\Desktop\Smart Beta PPT\Low-risk anomalie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736" y="3501009"/>
            <a:ext cx="661003" cy="1016755"/>
          </a:xfrm>
          <a:prstGeom prst="rect">
            <a:avLst/>
          </a:prstGeom>
          <a:noFill/>
          <a:ln>
            <a:solidFill>
              <a:srgbClr val="FFFFFF">
                <a:lumMod val="50000"/>
              </a:srgbClr>
            </a:solidFill>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1115616" y="4382063"/>
            <a:ext cx="7704856" cy="268919"/>
          </a:xfrm>
          <a:prstGeom prst="rect">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171450" indent="-171450">
              <a:buFont typeface="Wingdings" panose="05000000000000000000" pitchFamily="2" charset="2"/>
              <a:buChar char="è"/>
            </a:pPr>
            <a:r>
              <a:rPr lang="en-US" sz="1200" b="1" dirty="0" smtClean="0">
                <a:solidFill>
                  <a:schemeClr val="bg2"/>
                </a:solidFill>
              </a:rPr>
              <a:t> The Low-risk factor can be extended to fixed income</a:t>
            </a:r>
            <a:endParaRPr lang="en-GB" sz="1200" b="1" dirty="0">
              <a:solidFill>
                <a:schemeClr val="bg2"/>
              </a:solidFill>
            </a:endParaRPr>
          </a:p>
        </p:txBody>
      </p:sp>
      <p:sp>
        <p:nvSpPr>
          <p:cNvPr id="19" name="Rectangle 18"/>
          <p:cNvSpPr/>
          <p:nvPr/>
        </p:nvSpPr>
        <p:spPr>
          <a:xfrm>
            <a:off x="1157372" y="5759751"/>
            <a:ext cx="7704856" cy="268919"/>
          </a:xfrm>
          <a:prstGeom prst="rect">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marL="171450" indent="-171450">
              <a:buFont typeface="Wingdings" panose="05000000000000000000" pitchFamily="2" charset="2"/>
              <a:buChar char="è"/>
            </a:pPr>
            <a:r>
              <a:rPr lang="en-US" sz="1200" b="1" dirty="0" smtClean="0">
                <a:solidFill>
                  <a:schemeClr val="bg2"/>
                </a:solidFill>
              </a:rPr>
              <a:t> “Purifying” factors improves </a:t>
            </a:r>
            <a:r>
              <a:rPr lang="en-US" sz="1200" b="1" dirty="0">
                <a:solidFill>
                  <a:schemeClr val="bg2"/>
                </a:solidFill>
              </a:rPr>
              <a:t>risk-adjusted returns</a:t>
            </a:r>
            <a:endParaRPr lang="en-GB" sz="1200" b="1" dirty="0">
              <a:solidFill>
                <a:schemeClr val="bg2"/>
              </a:solidFill>
            </a:endParaRPr>
          </a:p>
        </p:txBody>
      </p:sp>
    </p:spTree>
    <p:extLst>
      <p:ext uri="{BB962C8B-B14F-4D97-AF65-F5344CB8AC3E}">
        <p14:creationId xmlns:p14="http://schemas.microsoft.com/office/powerpoint/2010/main" val="3908650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74&quot;&gt;&lt;/object&gt;&lt;object type=&quot;2&quot; unique_id=&quot;10075&quot;&gt;&lt;object type=&quot;3&quot; unique_id=&quot;10076&quot;&gt;&lt;property id=&quot;20148&quot; value=&quot;5&quot;/&gt;&lt;property id=&quot;20300&quot; value=&quot;Slide 2&quot;/&gt;&lt;property id=&quot;20307&quot; value=&quot;256&quot;/&gt;&lt;/object&gt;&lt;object type=&quot;3&quot; unique_id=&quot;10106&quot;&gt;&lt;property id=&quot;20148&quot; value=&quot;5&quot;/&gt;&lt;property id=&quot;20300&quot; value=&quot;Slide 4 - &amp;quot;Colours&amp;quot;&quot;/&gt;&lt;property id=&quot;20307&quot; value=&quot;262&quot;/&gt;&lt;/object&gt;&lt;object type=&quot;3&quot; unique_id=&quot;10107&quot;&gt;&lt;property id=&quot;20148&quot; value=&quot;5&quot;/&gt;&lt;property id=&quot;20300&quot; value=&quot;Slide 5 - &amp;quot;Graphs&amp;quot;&quot;/&gt;&lt;property id=&quot;20307&quot; value=&quot;263&quot;/&gt;&lt;/object&gt;&lt;object type=&quot;3&quot; unique_id=&quot;10108&quot;&gt;&lt;property id=&quot;20148&quot; value=&quot;5&quot;/&gt;&lt;property id=&quot;20300&quot; value=&quot;Slide 6 - &amp;quot;Graphs&amp;quot;&quot;/&gt;&lt;property id=&quot;20307&quot; value=&quot;269&quot;/&gt;&lt;/object&gt;&lt;object type=&quot;3&quot; unique_id=&quot;10109&quot;&gt;&lt;property id=&quot;20148&quot; value=&quot;5&quot;/&gt;&lt;property id=&quot;20300&quot; value=&quot;Slide 7 - &amp;quot;Graphs&amp;quot;&quot;/&gt;&lt;property id=&quot;20307&quot; value=&quot;270&quot;/&gt;&lt;/object&gt;&lt;object type=&quot;3&quot; unique_id=&quot;10110&quot;&gt;&lt;property id=&quot;20148&quot; value=&quot;5&quot;/&gt;&lt;property id=&quot;20300&quot; value=&quot;Slide 8 - &amp;quot;Tab &amp;quot;&quot;/&gt;&lt;property id=&quot;20307&quot; value=&quot;266&quot;/&gt;&lt;/object&gt;&lt;object type=&quot;3&quot; unique_id=&quot;10111&quot;&gt;&lt;property id=&quot;20148&quot; value=&quot;5&quot;/&gt;&lt;property id=&quot;20300&quot; value=&quot;Slide 9 - &amp;quot;Tab&amp;quot;&quot;/&gt;&lt;property id=&quot;20307&quot; value=&quot;267&quot;/&gt;&lt;/object&gt;&lt;object type=&quot;3&quot; unique_id=&quot;10112&quot;&gt;&lt;property id=&quot;20148&quot; value=&quot;5&quot;/&gt;&lt;property id=&quot;20300&quot; value=&quot;Slide 10 - &amp;quot;Tab&amp;quot;&quot;/&gt;&lt;property id=&quot;20307&quot; value=&quot;268&quot;/&gt;&lt;/object&gt;&lt;object type=&quot;3&quot; unique_id=&quot;10113&quot;&gt;&lt;property id=&quot;20148&quot; value=&quot;5&quot;/&gt;&lt;property id=&quot;20300&quot; value=&quot;Slide 37&quot;/&gt;&lt;property id=&quot;20307&quot; value=&quot;260&quot;/&gt;&lt;/object&gt;&lt;object type=&quot;3&quot; unique_id=&quot;14822&quot;&gt;&lt;property id=&quot;20148&quot; value=&quot;5&quot;/&gt;&lt;property id=&quot;20300&quot; value=&quot;Slide 11 - &amp;quot;INFOGRAPHIC – NUMBERS&amp;quot;&quot;/&gt;&lt;property id=&quot;20307&quot; value=&quot;272&quot;/&gt;&lt;/object&gt;&lt;object type=&quot;3&quot; unique_id=&quot;14823&quot;&gt;&lt;property id=&quot;20148&quot; value=&quot;5&quot;/&gt;&lt;property id=&quot;20300&quot; value=&quot;Slide 12 - &amp;quot;INFOGRAPHIC – NUMBERS&amp;quot;&quot;/&gt;&lt;property id=&quot;20307&quot; value=&quot;273&quot;/&gt;&lt;/object&gt;&lt;object type=&quot;3&quot; unique_id=&quot;14824&quot;&gt;&lt;property id=&quot;20148&quot; value=&quot;5&quot;/&gt;&lt;property id=&quot;20300&quot; value=&quot;Slide 13 - &amp;quot;INFOGRAPHIC – NUMBERS&amp;quot;&quot;/&gt;&lt;property id=&quot;20307&quot; value=&quot;274&quot;/&gt;&lt;/object&gt;&lt;object type=&quot;3&quot; unique_id=&quot;14826&quot;&gt;&lt;property id=&quot;20148&quot; value=&quot;5&quot;/&gt;&lt;property id=&quot;20300&quot; value=&quot;Slide 14 - &amp;quot;INFOGRAPHIC – NUMBERS&amp;quot;&quot;/&gt;&lt;property id=&quot;20307&quot; value=&quot;276&quot;/&gt;&lt;/object&gt;&lt;object type=&quot;3&quot; unique_id=&quot;14828&quot;&gt;&lt;property id=&quot;20148&quot; value=&quot;5&quot;/&gt;&lt;property id=&quot;20300&quot; value=&quot;Slide 15 - &amp;quot;INFOGRAPHIC – NUMBERS&amp;quot;&quot;/&gt;&lt;property id=&quot;20307&quot; value=&quot;278&quot;/&gt;&lt;/object&gt;&lt;object type=&quot;3&quot; unique_id=&quot;14832&quot;&gt;&lt;property id=&quot;20148&quot; value=&quot;5&quot;/&gt;&lt;property id=&quot;20300&quot; value=&quot;Slide 16 - &amp;quot;INFOGRAPHIC – NUMBERS&amp;quot;&quot;/&gt;&lt;property id=&quot;20307&quot; value=&quot;282&quot;/&gt;&lt;/object&gt;&lt;object type=&quot;3&quot; unique_id=&quot;14833&quot;&gt;&lt;property id=&quot;20148&quot; value=&quot;5&quot;/&gt;&lt;property id=&quot;20300&quot; value=&quot;Slide 17 - &amp;quot;INFOGRAPHIC – NUMBERS&amp;quot;&quot;/&gt;&lt;property id=&quot;20307&quot; value=&quot;283&quot;/&gt;&lt;/object&gt;&lt;object type=&quot;3&quot; unique_id=&quot;14834&quot;&gt;&lt;property id=&quot;20148&quot; value=&quot;5&quot;/&gt;&lt;property id=&quot;20300&quot; value=&quot;Slide 18 - &amp;quot;INFOGRAPHIC – NUMBERS&amp;quot;&quot;/&gt;&lt;property id=&quot;20307&quot; value=&quot;284&quot;/&gt;&lt;/object&gt;&lt;object type=&quot;3&quot; unique_id=&quot;14839&quot;&gt;&lt;property id=&quot;20148&quot; value=&quot;5&quot;/&gt;&lt;property id=&quot;20300&quot; value=&quot;Slide 19 - &amp;quot;INFOGRAPHIC – NUMBERS&amp;quot;&quot;/&gt;&lt;property id=&quot;20307&quot; value=&quot;289&quot;/&gt;&lt;/object&gt;&lt;object type=&quot;3&quot; unique_id=&quot;14840&quot;&gt;&lt;property id=&quot;20148&quot; value=&quot;5&quot;/&gt;&lt;property id=&quot;20300&quot; value=&quot;Slide 20 - &amp;quot;INFOGRAPHIC – NUMBERS&amp;quot;&quot;/&gt;&lt;property id=&quot;20307&quot; value=&quot;290&quot;/&gt;&lt;/object&gt;&lt;object type=&quot;3&quot; unique_id=&quot;14842&quot;&gt;&lt;property id=&quot;20148&quot; value=&quot;5&quot;/&gt;&lt;property id=&quot;20300&quot; value=&quot;Slide 21 - &amp;quot;INFOGRAPHIC – NUMBERS&amp;quot;&quot;/&gt;&lt;property id=&quot;20307&quot; value=&quot;292&quot;/&gt;&lt;/object&gt;&lt;object type=&quot;3&quot; unique_id=&quot;14845&quot;&gt;&lt;property id=&quot;20148&quot; value=&quot;5&quot;/&gt;&lt;property id=&quot;20300&quot; value=&quot;Slide 22 - &amp;quot;INFOGRAPHIC – NUMBERS&amp;quot;&quot;/&gt;&lt;property id=&quot;20307&quot; value=&quot;295&quot;/&gt;&lt;/object&gt;&lt;object type=&quot;3&quot; unique_id=&quot;14846&quot;&gt;&lt;property id=&quot;20148&quot; value=&quot;5&quot;/&gt;&lt;property id=&quot;20300&quot; value=&quot;Slide 23 - &amp;quot;INFOGRAPHIC – NUMBERS&amp;quot;&quot;/&gt;&lt;property id=&quot;20307&quot; value=&quot;296&quot;/&gt;&lt;/object&gt;&lt;object type=&quot;3&quot; unique_id=&quot;14847&quot;&gt;&lt;property id=&quot;20148&quot; value=&quot;5&quot;/&gt;&lt;property id=&quot;20300&quot; value=&quot;Slide 24 - &amp;quot;INFOGRAPHIC – NUMBERS&amp;quot;&quot;/&gt;&lt;property id=&quot;20307&quot; value=&quot;297&quot;/&gt;&lt;/object&gt;&lt;object type=&quot;3&quot; unique_id=&quot;14848&quot;&gt;&lt;property id=&quot;20148&quot; value=&quot;5&quot;/&gt;&lt;property id=&quot;20300&quot; value=&quot;Slide 25 - &amp;quot;INFOGRAPHIC – NUMBERS&amp;quot;&quot;/&gt;&lt;property id=&quot;20307&quot; value=&quot;298&quot;/&gt;&lt;/object&gt;&lt;object type=&quot;3&quot; unique_id=&quot;14849&quot;&gt;&lt;property id=&quot;20148&quot; value=&quot;5&quot;/&gt;&lt;property id=&quot;20300&quot; value=&quot;Slide 26 - &amp;quot;INFOGRAPHIC – NUMBERS&amp;quot;&quot;/&gt;&lt;property id=&quot;20307&quot; value=&quot;299&quot;/&gt;&lt;/object&gt;&lt;object type=&quot;3&quot; unique_id=&quot;14850&quot;&gt;&lt;property id=&quot;20148&quot; value=&quot;5&quot;/&gt;&lt;property id=&quot;20300&quot; value=&quot;Slide 27 - &amp;quot;INFOGRAPHIC – NUMBERS&amp;quot;&quot;/&gt;&lt;property id=&quot;20307&quot; value=&quot;300&quot;/&gt;&lt;/object&gt;&lt;object type=&quot;3&quot; unique_id=&quot;14862&quot;&gt;&lt;property id=&quot;20148&quot; value=&quot;5&quot;/&gt;&lt;property id=&quot;20300&quot; value=&quot;Slide 28 - &amp;quot;INFOGRAPHIC – NUMBERS&amp;quot;&quot;/&gt;&lt;property id=&quot;20307&quot; value=&quot;312&quot;/&gt;&lt;/object&gt;&lt;object type=&quot;3&quot; unique_id=&quot;14872&quot;&gt;&lt;property id=&quot;20148&quot; value=&quot;5&quot;/&gt;&lt;property id=&quot;20300&quot; value=&quot;Slide 29 - &amp;quot;INFOGRAPHIC – NUMBERS&amp;quot;&quot;/&gt;&lt;property id=&quot;20307&quot; value=&quot;322&quot;/&gt;&lt;/object&gt;&lt;object type=&quot;3&quot; unique_id=&quot;14873&quot;&gt;&lt;property id=&quot;20148&quot; value=&quot;5&quot;/&gt;&lt;property id=&quot;20300&quot; value=&quot;Slide 30 - &amp;quot;INFOGRAPHIC – NUMBERS&amp;quot;&quot;/&gt;&lt;property id=&quot;20307&quot; value=&quot;323&quot;/&gt;&lt;/object&gt;&lt;object type=&quot;3&quot; unique_id=&quot;14879&quot;&gt;&lt;property id=&quot;20148&quot; value=&quot;5&quot;/&gt;&lt;property id=&quot;20300&quot; value=&quot;Slide 31 - &amp;quot;INFOGRAPHIC&amp;quot;&quot;/&gt;&lt;property id=&quot;20307&quot; value=&quot;329&quot;/&gt;&lt;/object&gt;&lt;object type=&quot;3&quot; unique_id=&quot;14886&quot;&gt;&lt;property id=&quot;20148&quot; value=&quot;5&quot;/&gt;&lt;property id=&quot;20300&quot; value=&quot;Slide 32 - &amp;quot;INFOGRAPHIC – ICONS&amp;quot;&quot;/&gt;&lt;property id=&quot;20307&quot; value=&quot;336&quot;/&gt;&lt;/object&gt;&lt;object type=&quot;3&quot; unique_id=&quot;14887&quot;&gt;&lt;property id=&quot;20148&quot; value=&quot;5&quot;/&gt;&lt;property id=&quot;20300&quot; value=&quot;Slide 33 - &amp;quot;INFOGRAPHIC – ICONS&amp;quot;&quot;/&gt;&lt;property id=&quot;20307&quot; value=&quot;337&quot;/&gt;&lt;/object&gt;&lt;object type=&quot;3&quot; unique_id=&quot;15748&quot;&gt;&lt;property id=&quot;20148&quot; value=&quot;5&quot;/&gt;&lt;property id=&quot;20300&quot; value=&quot;Slide 3&quot;/&gt;&lt;property id=&quot;20307&quot; value=&quot;338&quot;/&gt;&lt;/object&gt;&lt;object type=&quot;3&quot; unique_id=&quot;16460&quot;&gt;&lt;property id=&quot;20148&quot; value=&quot;5&quot;/&gt;&lt;property id=&quot;20300&quot; value=&quot;Slide 36 - &amp;quot;Disclaimer&amp;quot;&quot;/&gt;&lt;property id=&quot;20307&quot; value=&quot;339&quot;/&gt;&lt;/object&gt;&lt;object type=&quot;3&quot; unique_id=&quot;16605&quot;&gt;&lt;property id=&quot;20148&quot; value=&quot;5&quot;/&gt;&lt;property id=&quot;20300&quot; value=&quot;Slide 34 - &amp;quot;INFGRAPHIC – NUMBERS&amp;quot;&quot;/&gt;&lt;property id=&quot;20307&quot; value=&quot;340&quot;/&gt;&lt;/object&gt;&lt;object type=&quot;3&quot; unique_id=&quot;16606&quot;&gt;&lt;property id=&quot;20148&quot; value=&quot;5&quot;/&gt;&lt;property id=&quot;20300&quot; value=&quot;Slide 35 - &amp;quot;Follow us&amp;quot;&quot;/&gt;&lt;property id=&quot;20307&quot; value=&quot;341&quot;/&gt;&lt;/object&gt;&lt;object type=&quot;3&quot; unique_id=&quot;16835&quot;&gt;&lt;property id=&quot;20148&quot; value=&quot;5&quot;/&gt;&lt;property id=&quot;20300&quot; value=&quot;Slide 1&quot;/&gt;&lt;property id=&quot;20307&quot; value=&quot;342&quot;/&gt;&lt;/object&gt;&lt;/object&gt;&lt;/object&gt;&lt;/database&gt;"/>
  <p:tag name="SECTOMILLISECCONVERTED" val="1"/>
</p:tagLst>
</file>

<file path=ppt/theme/theme1.xml><?xml version="1.0" encoding="utf-8"?>
<a:theme xmlns:a="http://schemas.openxmlformats.org/drawingml/2006/main" name="PRES_Standard_BNPP_AM">
  <a:themeElements>
    <a:clrScheme name="Personnalisée 194">
      <a:dk1>
        <a:srgbClr val="000000"/>
      </a:dk1>
      <a:lt1>
        <a:srgbClr val="FFFFFF"/>
      </a:lt1>
      <a:dk2>
        <a:srgbClr val="00A76C"/>
      </a:dk2>
      <a:lt2>
        <a:srgbClr val="0F7164"/>
      </a:lt2>
      <a:accent1>
        <a:srgbClr val="00A2A3"/>
      </a:accent1>
      <a:accent2>
        <a:srgbClr val="8ACBBB"/>
      </a:accent2>
      <a:accent3>
        <a:srgbClr val="939FA6"/>
      </a:accent3>
      <a:accent4>
        <a:srgbClr val="17596F"/>
      </a:accent4>
      <a:accent5>
        <a:srgbClr val="805D56"/>
      </a:accent5>
      <a:accent6>
        <a:srgbClr val="F1885A"/>
      </a:accent6>
      <a:hlink>
        <a:srgbClr val="000000"/>
      </a:hlink>
      <a:folHlink>
        <a:srgbClr val="000000"/>
      </a:folHlink>
    </a:clrScheme>
    <a:fontScheme name="BNPP">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solidFill>
              <a:schemeClr val="accent4"/>
            </a:solidFill>
          </a:defRPr>
        </a:defPPr>
      </a:lstStyle>
    </a:txDef>
  </a:objectDefaults>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fr-FR" sz="2100" b="0" i="0" u="none" strike="noStrike" cap="none" normalizeH="0" baseline="0" smtClean="0">
            <a:ln>
              <a:noFill/>
            </a:ln>
            <a:solidFill>
              <a:srgbClr val="A51C72"/>
            </a:solidFill>
            <a:effectLst/>
            <a:latin typeface="Times"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fr-FR" sz="2100" b="0" i="0" u="none" strike="noStrike" cap="none" normalizeH="0" baseline="0" smtClean="0">
            <a:ln>
              <a:noFill/>
            </a:ln>
            <a:solidFill>
              <a:srgbClr val="A51C72"/>
            </a:solidFill>
            <a:effectLst/>
            <a:latin typeface="Times"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fr-FR" sz="2100" b="0" i="0" u="none" strike="noStrike" cap="none" normalizeH="0" baseline="0" smtClean="0">
            <a:ln>
              <a:noFill/>
            </a:ln>
            <a:solidFill>
              <a:srgbClr val="A51C72"/>
            </a:solidFill>
            <a:effectLst/>
            <a:latin typeface="Times"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fr-FR" sz="2100" b="0" i="0" u="none" strike="noStrike" cap="none" normalizeH="0" baseline="0" smtClean="0">
            <a:ln>
              <a:noFill/>
            </a:ln>
            <a:solidFill>
              <a:srgbClr val="A51C72"/>
            </a:solidFill>
            <a:effectLst/>
            <a:latin typeface="Times"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fr-FR" sz="2100" b="0" i="0" u="none" strike="noStrike" cap="none" normalizeH="0" baseline="0" smtClean="0">
            <a:ln>
              <a:noFill/>
            </a:ln>
            <a:solidFill>
              <a:srgbClr val="A51C72"/>
            </a:solidFill>
            <a:effectLst/>
            <a:latin typeface="Times"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fr-FR" sz="2100" b="0" i="0" u="none" strike="noStrike" cap="none" normalizeH="0" baseline="0" smtClean="0">
            <a:ln>
              <a:noFill/>
            </a:ln>
            <a:solidFill>
              <a:srgbClr val="A51C72"/>
            </a:solidFill>
            <a:effectLst/>
            <a:latin typeface="Times"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fr-FR" sz="2100" b="0" i="0" u="none" strike="noStrike" cap="none" normalizeH="0" baseline="0" smtClean="0">
            <a:ln>
              <a:noFill/>
            </a:ln>
            <a:solidFill>
              <a:srgbClr val="A51C72"/>
            </a:solidFill>
            <a:effectLst/>
            <a:latin typeface="Times"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fr-FR" sz="2100" b="0" i="0" u="none" strike="noStrike" cap="none" normalizeH="0" baseline="0" smtClean="0">
            <a:ln>
              <a:noFill/>
            </a:ln>
            <a:solidFill>
              <a:srgbClr val="A51C72"/>
            </a:solidFill>
            <a:effectLst/>
            <a:latin typeface="Times"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fr-FR" sz="2100" b="0" i="0" u="none" strike="noStrike" cap="none" normalizeH="0" baseline="0" smtClean="0">
            <a:ln>
              <a:noFill/>
            </a:ln>
            <a:solidFill>
              <a:srgbClr val="A51C72"/>
            </a:solidFill>
            <a:effectLst/>
            <a:latin typeface="Times"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fr-FR" sz="2100" b="0" i="0" u="none" strike="noStrike" cap="none" normalizeH="0" baseline="0" smtClean="0">
            <a:ln>
              <a:noFill/>
            </a:ln>
            <a:solidFill>
              <a:srgbClr val="A51C72"/>
            </a:solidFill>
            <a:effectLst/>
            <a:latin typeface="Times"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fr-FR" sz="2100" b="0" i="0" u="none" strike="noStrike" cap="none" normalizeH="0" baseline="0" smtClean="0">
            <a:ln>
              <a:noFill/>
            </a:ln>
            <a:solidFill>
              <a:srgbClr val="A51C72"/>
            </a:solidFill>
            <a:effectLst/>
            <a:latin typeface="Times"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fr-FR" sz="2100" b="0" i="0" u="none" strike="noStrike" cap="none" normalizeH="0" baseline="0" smtClean="0">
            <a:ln>
              <a:noFill/>
            </a:ln>
            <a:solidFill>
              <a:srgbClr val="A51C72"/>
            </a:solidFill>
            <a:effectLst/>
            <a:latin typeface="Times"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RES_Standard_BNPP_AM">
  <a:themeElements>
    <a:clrScheme name="Personnalisée 194">
      <a:dk1>
        <a:srgbClr val="000000"/>
      </a:dk1>
      <a:lt1>
        <a:srgbClr val="FFFFFF"/>
      </a:lt1>
      <a:dk2>
        <a:srgbClr val="00A76C"/>
      </a:dk2>
      <a:lt2>
        <a:srgbClr val="0F7164"/>
      </a:lt2>
      <a:accent1>
        <a:srgbClr val="00A2A3"/>
      </a:accent1>
      <a:accent2>
        <a:srgbClr val="8ACBBB"/>
      </a:accent2>
      <a:accent3>
        <a:srgbClr val="939FA6"/>
      </a:accent3>
      <a:accent4>
        <a:srgbClr val="17596F"/>
      </a:accent4>
      <a:accent5>
        <a:srgbClr val="805D56"/>
      </a:accent5>
      <a:accent6>
        <a:srgbClr val="F1885A"/>
      </a:accent6>
      <a:hlink>
        <a:srgbClr val="000000"/>
      </a:hlink>
      <a:folHlink>
        <a:srgbClr val="000000"/>
      </a:folHlink>
    </a:clrScheme>
    <a:fontScheme name="BNPP">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solidFill>
              <a:schemeClr val="accent4"/>
            </a:solidFill>
          </a:defRPr>
        </a:defPPr>
      </a:lstStyle>
    </a:txDef>
  </a:objectDefaults>
  <a:extraClrSchemeLst/>
</a:theme>
</file>

<file path=ppt/theme/theme9.xml><?xml version="1.0" encoding="utf-8"?>
<a:theme xmlns:a="http://schemas.openxmlformats.org/drawingml/2006/main" name="2_PRES_Standard_BNPP_AM">
  <a:themeElements>
    <a:clrScheme name="Personnalisée 194">
      <a:dk1>
        <a:srgbClr val="000000"/>
      </a:dk1>
      <a:lt1>
        <a:srgbClr val="FFFFFF"/>
      </a:lt1>
      <a:dk2>
        <a:srgbClr val="00A76C"/>
      </a:dk2>
      <a:lt2>
        <a:srgbClr val="0F7164"/>
      </a:lt2>
      <a:accent1>
        <a:srgbClr val="00A2A3"/>
      </a:accent1>
      <a:accent2>
        <a:srgbClr val="8ACBBB"/>
      </a:accent2>
      <a:accent3>
        <a:srgbClr val="939FA6"/>
      </a:accent3>
      <a:accent4>
        <a:srgbClr val="17596F"/>
      </a:accent4>
      <a:accent5>
        <a:srgbClr val="805D56"/>
      </a:accent5>
      <a:accent6>
        <a:srgbClr val="F1885A"/>
      </a:accent6>
      <a:hlink>
        <a:srgbClr val="000000"/>
      </a:hlink>
      <a:folHlink>
        <a:srgbClr val="000000"/>
      </a:folHlink>
    </a:clrScheme>
    <a:fontScheme name="BNPP">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solidFill>
              <a:schemeClr val="accent4"/>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51823</TotalTime>
  <Words>3536</Words>
  <Application>Microsoft Office PowerPoint</Application>
  <PresentationFormat>Affichage à l'écran (4:3)</PresentationFormat>
  <Paragraphs>437</Paragraphs>
  <Slides>34</Slides>
  <Notes>10</Notes>
  <HiddenSlides>0</HiddenSlides>
  <MMClips>0</MMClips>
  <ScaleCrop>false</ScaleCrop>
  <HeadingPairs>
    <vt:vector size="4" baseType="variant">
      <vt:variant>
        <vt:lpstr>Thème</vt:lpstr>
      </vt:variant>
      <vt:variant>
        <vt:i4>9</vt:i4>
      </vt:variant>
      <vt:variant>
        <vt:lpstr>Titres des diapositives</vt:lpstr>
      </vt:variant>
      <vt:variant>
        <vt:i4>34</vt:i4>
      </vt:variant>
    </vt:vector>
  </HeadingPairs>
  <TitlesOfParts>
    <vt:vector size="43" baseType="lpstr">
      <vt:lpstr>PRES_Standard_BNPP_AM</vt:lpstr>
      <vt:lpstr>Modèle par défaut</vt:lpstr>
      <vt:lpstr>1_Modèle par défaut</vt:lpstr>
      <vt:lpstr>2_Modèle par défaut</vt:lpstr>
      <vt:lpstr>3_Modèle par défaut</vt:lpstr>
      <vt:lpstr>4_Modèle par défaut</vt:lpstr>
      <vt:lpstr>5_Modèle par défaut</vt:lpstr>
      <vt:lpstr>1_PRES_Standard_BNPP_AM</vt:lpstr>
      <vt:lpstr>2_PRES_Standard_BNPP_AM</vt:lpstr>
      <vt:lpstr>Agora de la Gestion Financière  sur les modèles factoriels obligataires  3 juillet 2018</vt:lpstr>
      <vt:lpstr>Intervenants : </vt:lpstr>
      <vt:lpstr>Factor-based strategies in credit </vt:lpstr>
      <vt:lpstr>Factor-based Strategies in CREDIT</vt:lpstr>
      <vt:lpstr>Biographies of the speaker</vt:lpstr>
      <vt:lpstr> FACTORS in fixed income : why and how?</vt:lpstr>
      <vt:lpstr>Understanding drivers of risk and return</vt:lpstr>
      <vt:lpstr>Our investment philosophy</vt:lpstr>
      <vt:lpstr>The main research findings underpinning our approach</vt:lpstr>
      <vt:lpstr>Fixed income factors overview</vt:lpstr>
      <vt:lpstr>MULTI-factor credit: SELECTING FACTORS</vt:lpstr>
      <vt:lpstr>Factor selection</vt:lpstr>
      <vt:lpstr>Testing Factors</vt:lpstr>
      <vt:lpstr>Scoring a Factor</vt:lpstr>
      <vt:lpstr>Illustrative example: cumulated performance per quintile </vt:lpstr>
      <vt:lpstr>Systematic scoring of corporate bonds</vt:lpstr>
      <vt:lpstr>Example: score skyline of a bond selected by the model</vt:lpstr>
      <vt:lpstr>Example: score skyline of a bond not selected by the model </vt:lpstr>
      <vt:lpstr>Factor statistics (pro-forma, USD Investment Grade)</vt:lpstr>
      <vt:lpstr>PORTFOLIO CONSTRUCTION AND Performance simulations</vt:lpstr>
      <vt:lpstr>Portfolio construction and execution</vt:lpstr>
      <vt:lpstr>Overview of the selected bonds</vt:lpstr>
      <vt:lpstr>Average factor scoring of the portfolio (USD + EUR IG) </vt:lpstr>
      <vt:lpstr>Performance (pro-forma simulation): USD IG Net of estimated transaction costs, gross of fees</vt:lpstr>
      <vt:lpstr>Main risks associated to the strategy</vt:lpstr>
      <vt:lpstr>Disclaimer</vt:lpstr>
      <vt:lpstr>Factor-based investing : un développement contrasté </vt:lpstr>
      <vt:lpstr>Factor-based investing : un développement contrasté</vt:lpstr>
      <vt:lpstr>Factor-based investing : stratégies factorielles ou quantitatives actives ? (1)</vt:lpstr>
      <vt:lpstr>Factor-based investing : stratégies factorielles ou quantitatives actives ? (2)</vt:lpstr>
      <vt:lpstr>Backtests : réalité ou illusion ? </vt:lpstr>
      <vt:lpstr>Des explications convaincantes ? </vt:lpstr>
      <vt:lpstr>Intervenants : </vt:lpstr>
      <vt:lpstr>Agora de la Gestion Financière  sur les modèles factoriels obligataires  3 juillet 2018</vt:lpstr>
    </vt:vector>
  </TitlesOfParts>
  <Company>BNP Paribas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Sandrine RIVIERE</dc:creator>
  <cp:lastModifiedBy>ROBICHON Delphine</cp:lastModifiedBy>
  <cp:revision>481</cp:revision>
  <cp:lastPrinted>2018-03-26T11:58:13Z</cp:lastPrinted>
  <dcterms:created xsi:type="dcterms:W3CDTF">2016-01-15T15:51:08Z</dcterms:created>
  <dcterms:modified xsi:type="dcterms:W3CDTF">2018-07-04T09:38:08Z</dcterms:modified>
</cp:coreProperties>
</file>